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91" r:id="rId6"/>
    <p:sldMasterId id="2147483679" r:id="rId7"/>
  </p:sldMasterIdLst>
  <p:notesMasterIdLst>
    <p:notesMasterId r:id="rId20"/>
  </p:notesMasterIdLst>
  <p:sldIdLst>
    <p:sldId id="264" r:id="rId8"/>
    <p:sldId id="276" r:id="rId9"/>
    <p:sldId id="292" r:id="rId10"/>
    <p:sldId id="291" r:id="rId11"/>
    <p:sldId id="290" r:id="rId12"/>
    <p:sldId id="294" r:id="rId13"/>
    <p:sldId id="295" r:id="rId14"/>
    <p:sldId id="296" r:id="rId15"/>
    <p:sldId id="306" r:id="rId16"/>
    <p:sldId id="307" r:id="rId17"/>
    <p:sldId id="289" r:id="rId18"/>
    <p:sldId id="25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1A9"/>
    <a:srgbClr val="A40A66"/>
    <a:srgbClr val="18A54D"/>
    <a:srgbClr val="94C34A"/>
    <a:srgbClr val="E94F36"/>
    <a:srgbClr val="3F2B56"/>
    <a:srgbClr val="EE7202"/>
    <a:srgbClr val="FDC432"/>
    <a:srgbClr val="0085AC"/>
    <a:srgbClr val="592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CCAA93-616B-479A-A905-C274C0D92852}" v="102" dt="2025-10-04T05:55:03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3" autoAdjust="0"/>
    <p:restoredTop sz="84486" autoAdjust="0"/>
  </p:normalViewPr>
  <p:slideViewPr>
    <p:cSldViewPr snapToGrid="0">
      <p:cViewPr varScale="1">
        <p:scale>
          <a:sx n="105" d="100"/>
          <a:sy n="105" d="100"/>
        </p:scale>
        <p:origin x="11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E73BE-46F7-472D-B947-C0F8AAB3A08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5350D802-181A-4BE4-8DE4-5AF2674FBB6A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 dirty="0">
              <a:latin typeface="Arial" panose="020B0604020202020204" pitchFamily="34" charset="0"/>
              <a:cs typeface="Arial" panose="020B0604020202020204" pitchFamily="34" charset="0"/>
            </a:rPr>
            <a:t>While watching the clips on fish traps and Indigenous watercrafts, take notes on the uses, locations, materials and differences mentioned.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7B1721-162F-44BA-8C42-533C0FCB8C87}" type="parTrans" cxnId="{F306FF42-052C-42EC-81F3-9316A3B06FB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A00649-F4A8-418A-A141-83D4382938A0}" type="sibTrans" cxnId="{F306FF42-052C-42EC-81F3-9316A3B06FB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5E1144-CDA2-41F0-A57E-754EED991B46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 dirty="0">
              <a:latin typeface="Arial" panose="020B0604020202020204" pitchFamily="34" charset="0"/>
              <a:cs typeface="Arial" panose="020B0604020202020204" pitchFamily="34" charset="0"/>
            </a:rPr>
            <a:t>Research boomerangs and didgeridoos, noting the history, uses and changes.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741CBD-8FA2-45C2-9426-77EA75364FD9}" type="parTrans" cxnId="{B9B0FFC9-7BD3-4F82-8E24-E6FBC3E21A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988A91-31D8-48BF-9A2E-24D21A539672}" type="sibTrans" cxnId="{B9B0FFC9-7BD3-4F82-8E24-E6FBC3E21A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070A30-6DFF-42A8-8EC1-FF44093551F1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b="0">
              <a:latin typeface="Arial" panose="020B0604020202020204" pitchFamily="34" charset="0"/>
              <a:cs typeface="Arial" panose="020B0604020202020204" pitchFamily="34" charset="0"/>
            </a:rPr>
            <a:t>Be prepared to share how you think the 4 examples demonstrate multiculturalism, and continuity and change for Aboriginal and Torres Strait Islander people.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748753-DDE1-46BF-9B14-9898A4228E20}" type="parTrans" cxnId="{0EF18CD6-90AA-4899-AC75-6BCF571621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CE9AA2-018A-43DD-9D9F-7C035C4F425F}" type="sibTrans" cxnId="{0EF18CD6-90AA-4899-AC75-6BCF5716215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E0158D-8B0C-4F3E-8A27-5F142E1BFF7B}" type="pres">
      <dgm:prSet presAssocID="{B21E73BE-46F7-472D-B947-C0F8AAB3A084}" presName="root" presStyleCnt="0">
        <dgm:presLayoutVars>
          <dgm:dir/>
          <dgm:resizeHandles val="exact"/>
        </dgm:presLayoutVars>
      </dgm:prSet>
      <dgm:spPr/>
    </dgm:pt>
    <dgm:pt modelId="{A0662862-7D99-424D-B321-4F4154C3DB3E}" type="pres">
      <dgm:prSet presAssocID="{5350D802-181A-4BE4-8DE4-5AF2674FBB6A}" presName="compNode" presStyleCnt="0"/>
      <dgm:spPr/>
    </dgm:pt>
    <dgm:pt modelId="{BD8A0B37-5941-48EC-9684-FA657CFC2E35}" type="pres">
      <dgm:prSet presAssocID="{5350D802-181A-4BE4-8DE4-5AF2674FBB6A}" presName="bgRect" presStyleLbl="bgShp" presStyleIdx="0" presStyleCnt="3"/>
      <dgm:spPr/>
    </dgm:pt>
    <dgm:pt modelId="{E9A8D9E6-AD53-4CB9-BD4C-576ADF4DE8F6}" type="pres">
      <dgm:prSet presAssocID="{5350D802-181A-4BE4-8DE4-5AF2674FBB6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3C8A03DD-EC72-4178-8FEA-733F53040E28}" type="pres">
      <dgm:prSet presAssocID="{5350D802-181A-4BE4-8DE4-5AF2674FBB6A}" presName="spaceRect" presStyleCnt="0"/>
      <dgm:spPr/>
    </dgm:pt>
    <dgm:pt modelId="{39633A2B-9C7A-4FCE-9DE6-8997FAD3E46F}" type="pres">
      <dgm:prSet presAssocID="{5350D802-181A-4BE4-8DE4-5AF2674FBB6A}" presName="parTx" presStyleLbl="revTx" presStyleIdx="0" presStyleCnt="3">
        <dgm:presLayoutVars>
          <dgm:chMax val="0"/>
          <dgm:chPref val="0"/>
        </dgm:presLayoutVars>
      </dgm:prSet>
      <dgm:spPr/>
    </dgm:pt>
    <dgm:pt modelId="{8A8993A6-A8E6-4CC5-876D-7D8FC8769382}" type="pres">
      <dgm:prSet presAssocID="{C0A00649-F4A8-418A-A141-83D4382938A0}" presName="sibTrans" presStyleCnt="0"/>
      <dgm:spPr/>
    </dgm:pt>
    <dgm:pt modelId="{5F7F52F7-8F17-4950-835B-E128291FFC7C}" type="pres">
      <dgm:prSet presAssocID="{515E1144-CDA2-41F0-A57E-754EED991B46}" presName="compNode" presStyleCnt="0"/>
      <dgm:spPr/>
    </dgm:pt>
    <dgm:pt modelId="{D51084A6-FA24-466F-87D0-470BBB3C9C27}" type="pres">
      <dgm:prSet presAssocID="{515E1144-CDA2-41F0-A57E-754EED991B46}" presName="bgRect" presStyleLbl="bgShp" presStyleIdx="1" presStyleCnt="3"/>
      <dgm:spPr/>
    </dgm:pt>
    <dgm:pt modelId="{1A609627-4157-4532-897F-6D84E852DB06}" type="pres">
      <dgm:prSet presAssocID="{515E1144-CDA2-41F0-A57E-754EED991B4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merang outline"/>
        </a:ext>
      </dgm:extLst>
    </dgm:pt>
    <dgm:pt modelId="{1C328F50-12F3-4E10-868E-18A9A0635C8C}" type="pres">
      <dgm:prSet presAssocID="{515E1144-CDA2-41F0-A57E-754EED991B46}" presName="spaceRect" presStyleCnt="0"/>
      <dgm:spPr/>
    </dgm:pt>
    <dgm:pt modelId="{7969D993-A5DC-4575-A8B7-42D03E0E4405}" type="pres">
      <dgm:prSet presAssocID="{515E1144-CDA2-41F0-A57E-754EED991B46}" presName="parTx" presStyleLbl="revTx" presStyleIdx="1" presStyleCnt="3">
        <dgm:presLayoutVars>
          <dgm:chMax val="0"/>
          <dgm:chPref val="0"/>
        </dgm:presLayoutVars>
      </dgm:prSet>
      <dgm:spPr/>
    </dgm:pt>
    <dgm:pt modelId="{C4903F3D-3EDA-43EE-A2DB-CB3EE6296EF8}" type="pres">
      <dgm:prSet presAssocID="{89988A91-31D8-48BF-9A2E-24D21A539672}" presName="sibTrans" presStyleCnt="0"/>
      <dgm:spPr/>
    </dgm:pt>
    <dgm:pt modelId="{C24CDC86-DD90-45D2-B280-A7C8422C1A81}" type="pres">
      <dgm:prSet presAssocID="{6C070A30-6DFF-42A8-8EC1-FF44093551F1}" presName="compNode" presStyleCnt="0"/>
      <dgm:spPr/>
    </dgm:pt>
    <dgm:pt modelId="{4A4FD356-B768-4914-BAEC-C0AEC82FCF7A}" type="pres">
      <dgm:prSet presAssocID="{6C070A30-6DFF-42A8-8EC1-FF44093551F1}" presName="bgRect" presStyleLbl="bgShp" presStyleIdx="2" presStyleCnt="3"/>
      <dgm:spPr/>
    </dgm:pt>
    <dgm:pt modelId="{48ACF77E-155E-4C80-AE21-82EE6717CB8E}" type="pres">
      <dgm:prSet presAssocID="{6C070A30-6DFF-42A8-8EC1-FF44093551F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1C3D932-DBEF-41DB-A187-4089DBB0A934}" type="pres">
      <dgm:prSet presAssocID="{6C070A30-6DFF-42A8-8EC1-FF44093551F1}" presName="spaceRect" presStyleCnt="0"/>
      <dgm:spPr/>
    </dgm:pt>
    <dgm:pt modelId="{ED5024C6-0579-4224-B220-9820771FAF1C}" type="pres">
      <dgm:prSet presAssocID="{6C070A30-6DFF-42A8-8EC1-FF44093551F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06FF42-052C-42EC-81F3-9316A3B06FB2}" srcId="{B21E73BE-46F7-472D-B947-C0F8AAB3A084}" destId="{5350D802-181A-4BE4-8DE4-5AF2674FBB6A}" srcOrd="0" destOrd="0" parTransId="{4C7B1721-162F-44BA-8C42-533C0FCB8C87}" sibTransId="{C0A00649-F4A8-418A-A141-83D4382938A0}"/>
    <dgm:cxn modelId="{85153351-4163-4771-AD9D-3C778F333F2A}" type="presOf" srcId="{B21E73BE-46F7-472D-B947-C0F8AAB3A084}" destId="{36E0158D-8B0C-4F3E-8A27-5F142E1BFF7B}" srcOrd="0" destOrd="0" presId="urn:microsoft.com/office/officeart/2018/2/layout/IconVerticalSolidList"/>
    <dgm:cxn modelId="{ECE27658-A76C-4035-B3E3-02F3DE0DE53C}" type="presOf" srcId="{515E1144-CDA2-41F0-A57E-754EED991B46}" destId="{7969D993-A5DC-4575-A8B7-42D03E0E4405}" srcOrd="0" destOrd="0" presId="urn:microsoft.com/office/officeart/2018/2/layout/IconVerticalSolidList"/>
    <dgm:cxn modelId="{8A5EB6B6-4A49-4D12-A15F-64F9A515C940}" type="presOf" srcId="{5350D802-181A-4BE4-8DE4-5AF2674FBB6A}" destId="{39633A2B-9C7A-4FCE-9DE6-8997FAD3E46F}" srcOrd="0" destOrd="0" presId="urn:microsoft.com/office/officeart/2018/2/layout/IconVerticalSolidList"/>
    <dgm:cxn modelId="{DFC538D7-C85D-49D8-9415-E304CFB95786}" type="presOf" srcId="{6C070A30-6DFF-42A8-8EC1-FF44093551F1}" destId="{ED5024C6-0579-4224-B220-9820771FAF1C}" srcOrd="0" destOrd="0" presId="urn:microsoft.com/office/officeart/2018/2/layout/IconVerticalSolidList"/>
    <dgm:cxn modelId="{B9B0FFC9-7BD3-4F82-8E24-E6FBC3E21A5B}" srcId="{B21E73BE-46F7-472D-B947-C0F8AAB3A084}" destId="{515E1144-CDA2-41F0-A57E-754EED991B46}" srcOrd="1" destOrd="0" parTransId="{0C741CBD-8FA2-45C2-9426-77EA75364FD9}" sibTransId="{89988A91-31D8-48BF-9A2E-24D21A539672}"/>
    <dgm:cxn modelId="{0EF18CD6-90AA-4899-AC75-6BCF5716215B}" srcId="{B21E73BE-46F7-472D-B947-C0F8AAB3A084}" destId="{6C070A30-6DFF-42A8-8EC1-FF44093551F1}" srcOrd="2" destOrd="0" parTransId="{8D748753-DDE1-46BF-9B14-9898A4228E20}" sibTransId="{83CE9AA2-018A-43DD-9D9F-7C035C4F425F}"/>
    <dgm:cxn modelId="{7D0D10C2-0149-4F79-A414-FD6722ACAC99}" type="presParOf" srcId="{36E0158D-8B0C-4F3E-8A27-5F142E1BFF7B}" destId="{A0662862-7D99-424D-B321-4F4154C3DB3E}" srcOrd="0" destOrd="0" presId="urn:microsoft.com/office/officeart/2018/2/layout/IconVerticalSolidList"/>
    <dgm:cxn modelId="{634E51D4-E164-4E71-91FE-C2F36F86FA84}" type="presParOf" srcId="{A0662862-7D99-424D-B321-4F4154C3DB3E}" destId="{BD8A0B37-5941-48EC-9684-FA657CFC2E35}" srcOrd="0" destOrd="0" presId="urn:microsoft.com/office/officeart/2018/2/layout/IconVerticalSolidList"/>
    <dgm:cxn modelId="{2A422838-9DC6-4DE8-8B39-6F75F5D345FA}" type="presParOf" srcId="{A0662862-7D99-424D-B321-4F4154C3DB3E}" destId="{E9A8D9E6-AD53-4CB9-BD4C-576ADF4DE8F6}" srcOrd="1" destOrd="0" presId="urn:microsoft.com/office/officeart/2018/2/layout/IconVerticalSolidList"/>
    <dgm:cxn modelId="{0C945093-69BA-470A-B0DF-83DDE857C049}" type="presParOf" srcId="{A0662862-7D99-424D-B321-4F4154C3DB3E}" destId="{3C8A03DD-EC72-4178-8FEA-733F53040E28}" srcOrd="2" destOrd="0" presId="urn:microsoft.com/office/officeart/2018/2/layout/IconVerticalSolidList"/>
    <dgm:cxn modelId="{607F8D11-C2EA-4286-956B-55BB331D097C}" type="presParOf" srcId="{A0662862-7D99-424D-B321-4F4154C3DB3E}" destId="{39633A2B-9C7A-4FCE-9DE6-8997FAD3E46F}" srcOrd="3" destOrd="0" presId="urn:microsoft.com/office/officeart/2018/2/layout/IconVerticalSolidList"/>
    <dgm:cxn modelId="{4B741444-A096-467D-9E0E-8CC5DEE2F880}" type="presParOf" srcId="{36E0158D-8B0C-4F3E-8A27-5F142E1BFF7B}" destId="{8A8993A6-A8E6-4CC5-876D-7D8FC8769382}" srcOrd="1" destOrd="0" presId="urn:microsoft.com/office/officeart/2018/2/layout/IconVerticalSolidList"/>
    <dgm:cxn modelId="{95C2B5B1-9749-4EAB-9874-63A8704C7DB9}" type="presParOf" srcId="{36E0158D-8B0C-4F3E-8A27-5F142E1BFF7B}" destId="{5F7F52F7-8F17-4950-835B-E128291FFC7C}" srcOrd="2" destOrd="0" presId="urn:microsoft.com/office/officeart/2018/2/layout/IconVerticalSolidList"/>
    <dgm:cxn modelId="{E4D4B377-2E8C-4219-AC82-36AF5CE7C8D0}" type="presParOf" srcId="{5F7F52F7-8F17-4950-835B-E128291FFC7C}" destId="{D51084A6-FA24-466F-87D0-470BBB3C9C27}" srcOrd="0" destOrd="0" presId="urn:microsoft.com/office/officeart/2018/2/layout/IconVerticalSolidList"/>
    <dgm:cxn modelId="{ED097BF9-AC87-41CE-91DD-7D2330725ACC}" type="presParOf" srcId="{5F7F52F7-8F17-4950-835B-E128291FFC7C}" destId="{1A609627-4157-4532-897F-6D84E852DB06}" srcOrd="1" destOrd="0" presId="urn:microsoft.com/office/officeart/2018/2/layout/IconVerticalSolidList"/>
    <dgm:cxn modelId="{16CC8CBB-D42D-44B5-B1B3-1113A25E6A11}" type="presParOf" srcId="{5F7F52F7-8F17-4950-835B-E128291FFC7C}" destId="{1C328F50-12F3-4E10-868E-18A9A0635C8C}" srcOrd="2" destOrd="0" presId="urn:microsoft.com/office/officeart/2018/2/layout/IconVerticalSolidList"/>
    <dgm:cxn modelId="{E18EC2AB-0697-4630-9968-BCF7E1064BB5}" type="presParOf" srcId="{5F7F52F7-8F17-4950-835B-E128291FFC7C}" destId="{7969D993-A5DC-4575-A8B7-42D03E0E4405}" srcOrd="3" destOrd="0" presId="urn:microsoft.com/office/officeart/2018/2/layout/IconVerticalSolidList"/>
    <dgm:cxn modelId="{42DD25CD-D4FE-4C92-892F-AA92F5277465}" type="presParOf" srcId="{36E0158D-8B0C-4F3E-8A27-5F142E1BFF7B}" destId="{C4903F3D-3EDA-43EE-A2DB-CB3EE6296EF8}" srcOrd="3" destOrd="0" presId="urn:microsoft.com/office/officeart/2018/2/layout/IconVerticalSolidList"/>
    <dgm:cxn modelId="{A3D66E9C-46DE-4F4D-9DCB-1D8EBFDD0E35}" type="presParOf" srcId="{36E0158D-8B0C-4F3E-8A27-5F142E1BFF7B}" destId="{C24CDC86-DD90-45D2-B280-A7C8422C1A81}" srcOrd="4" destOrd="0" presId="urn:microsoft.com/office/officeart/2018/2/layout/IconVerticalSolidList"/>
    <dgm:cxn modelId="{537DC9EF-1ADC-4F51-BB4E-D1A0CDCE7F0B}" type="presParOf" srcId="{C24CDC86-DD90-45D2-B280-A7C8422C1A81}" destId="{4A4FD356-B768-4914-BAEC-C0AEC82FCF7A}" srcOrd="0" destOrd="0" presId="urn:microsoft.com/office/officeart/2018/2/layout/IconVerticalSolidList"/>
    <dgm:cxn modelId="{D41EDB8E-D148-452D-82CF-E67D47A72C05}" type="presParOf" srcId="{C24CDC86-DD90-45D2-B280-A7C8422C1A81}" destId="{48ACF77E-155E-4C80-AE21-82EE6717CB8E}" srcOrd="1" destOrd="0" presId="urn:microsoft.com/office/officeart/2018/2/layout/IconVerticalSolidList"/>
    <dgm:cxn modelId="{5B21CD3C-5234-4809-8EDF-09119E88B3F2}" type="presParOf" srcId="{C24CDC86-DD90-45D2-B280-A7C8422C1A81}" destId="{91C3D932-DBEF-41DB-A187-4089DBB0A934}" srcOrd="2" destOrd="0" presId="urn:microsoft.com/office/officeart/2018/2/layout/IconVerticalSolidList"/>
    <dgm:cxn modelId="{3EC18A96-0615-44C5-B1B2-6AF188F68A62}" type="presParOf" srcId="{C24CDC86-DD90-45D2-B280-A7C8422C1A81}" destId="{ED5024C6-0579-4224-B220-9820771FAF1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A0B37-5941-48EC-9684-FA657CFC2E35}">
      <dsp:nvSpPr>
        <dsp:cNvPr id="0" name=""/>
        <dsp:cNvSpPr/>
      </dsp:nvSpPr>
      <dsp:spPr>
        <a:xfrm>
          <a:off x="0" y="527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8D9E6-AD53-4CB9-BD4C-576ADF4DE8F6}">
      <dsp:nvSpPr>
        <dsp:cNvPr id="0" name=""/>
        <dsp:cNvSpPr/>
      </dsp:nvSpPr>
      <dsp:spPr>
        <a:xfrm>
          <a:off x="373381" y="278249"/>
          <a:ext cx="678876" cy="6788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33A2B-9C7A-4FCE-9DE6-8997FAD3E46F}">
      <dsp:nvSpPr>
        <dsp:cNvPr id="0" name=""/>
        <dsp:cNvSpPr/>
      </dsp:nvSpPr>
      <dsp:spPr>
        <a:xfrm>
          <a:off x="1425639" y="527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 dirty="0">
              <a:latin typeface="Arial" panose="020B0604020202020204" pitchFamily="34" charset="0"/>
              <a:cs typeface="Arial" panose="020B0604020202020204" pitchFamily="34" charset="0"/>
            </a:rPr>
            <a:t>While watching the clips on fish traps and Indigenous watercrafts, take notes on the uses, locations, materials and differences mentioned.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527"/>
        <a:ext cx="9518585" cy="1234320"/>
      </dsp:txXfrm>
    </dsp:sp>
    <dsp:sp modelId="{D51084A6-FA24-466F-87D0-470BBB3C9C27}">
      <dsp:nvSpPr>
        <dsp:cNvPr id="0" name=""/>
        <dsp:cNvSpPr/>
      </dsp:nvSpPr>
      <dsp:spPr>
        <a:xfrm>
          <a:off x="0" y="1543427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609627-4157-4532-897F-6D84E852DB06}">
      <dsp:nvSpPr>
        <dsp:cNvPr id="0" name=""/>
        <dsp:cNvSpPr/>
      </dsp:nvSpPr>
      <dsp:spPr>
        <a:xfrm>
          <a:off x="373381" y="1821149"/>
          <a:ext cx="678876" cy="6788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9D993-A5DC-4575-A8B7-42D03E0E4405}">
      <dsp:nvSpPr>
        <dsp:cNvPr id="0" name=""/>
        <dsp:cNvSpPr/>
      </dsp:nvSpPr>
      <dsp:spPr>
        <a:xfrm>
          <a:off x="1425639" y="1543427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 dirty="0">
              <a:latin typeface="Arial" panose="020B0604020202020204" pitchFamily="34" charset="0"/>
              <a:cs typeface="Arial" panose="020B0604020202020204" pitchFamily="34" charset="0"/>
            </a:rPr>
            <a:t>Research boomerangs and didgeridoos, noting the history, uses and changes.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1543427"/>
        <a:ext cx="9518585" cy="1234320"/>
      </dsp:txXfrm>
    </dsp:sp>
    <dsp:sp modelId="{4A4FD356-B768-4914-BAEC-C0AEC82FCF7A}">
      <dsp:nvSpPr>
        <dsp:cNvPr id="0" name=""/>
        <dsp:cNvSpPr/>
      </dsp:nvSpPr>
      <dsp:spPr>
        <a:xfrm>
          <a:off x="0" y="3086328"/>
          <a:ext cx="10944225" cy="1234320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CF77E-155E-4C80-AE21-82EE6717CB8E}">
      <dsp:nvSpPr>
        <dsp:cNvPr id="0" name=""/>
        <dsp:cNvSpPr/>
      </dsp:nvSpPr>
      <dsp:spPr>
        <a:xfrm>
          <a:off x="373381" y="3364050"/>
          <a:ext cx="678876" cy="6788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5024C6-0579-4224-B220-9820771FAF1C}">
      <dsp:nvSpPr>
        <dsp:cNvPr id="0" name=""/>
        <dsp:cNvSpPr/>
      </dsp:nvSpPr>
      <dsp:spPr>
        <a:xfrm>
          <a:off x="1425639" y="3086328"/>
          <a:ext cx="9518585" cy="12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632" tIns="130632" rIns="130632" bIns="13063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200" b="0" kern="1200">
              <a:latin typeface="Arial" panose="020B0604020202020204" pitchFamily="34" charset="0"/>
              <a:cs typeface="Arial" panose="020B0604020202020204" pitchFamily="34" charset="0"/>
            </a:rPr>
            <a:t>Be prepared to share how you think the 4 examples demonstrate multiculturalism, and continuity and change for Aboriginal and Torres Strait Islander people.</a:t>
          </a:r>
          <a:endParaRPr lang="en-US" sz="2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25639" y="3086328"/>
        <a:ext cx="9518585" cy="1234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FAD1D-6C85-481C-B3B4-2265CFDF3669}" type="datetimeFigureOut">
              <a:rPr lang="en-AU" smtClean="0"/>
              <a:t>24/11/2025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883AC-FE3C-4431-9252-48CE780760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39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870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https://www.youtube.com/watch?v=Vz18n5p0oVU</a:t>
            </a:r>
          </a:p>
          <a:p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0" dirty="0">
                <a:solidFill>
                  <a:schemeClr val="tx1"/>
                </a:solidFill>
              </a:rPr>
              <a:t>Note: Aboriginal and Torres Strait Islander people are 2 distinctly different cultural groups whilst both may refer to themselves as Indigenous Australians.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254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https://www.education.wa.edu.au/aboriginal-languages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8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https://aiatsis.gov.au/explore/languages-alive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7722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Note: </a:t>
            </a:r>
            <a:r>
              <a:rPr lang="en-AU" b="0" dirty="0">
                <a:solidFill>
                  <a:schemeClr val="tx1"/>
                </a:solidFill>
              </a:rPr>
              <a:t>Regional language centres and programs working directly with language communities have contributed the data included on the map.</a:t>
            </a:r>
          </a:p>
          <a:p>
            <a:r>
              <a:rPr lang="en-AU" dirty="0"/>
              <a:t>Optional walk through video: https://vimeo.com/658505937?fl=pl&amp;fe=ti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218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883AC-FE3C-4431-9252-48CE78076032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010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6248"/>
            <a:ext cx="12192000" cy="301752"/>
          </a:xfrm>
          <a:prstGeom prst="rect">
            <a:avLst/>
          </a:prstGeom>
        </p:spPr>
      </p:pic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578601" y="0"/>
            <a:ext cx="5613399" cy="6858000"/>
          </a:xfrm>
          <a:custGeom>
            <a:avLst/>
            <a:gdLst>
              <a:gd name="connsiteX0" fmla="*/ 345237 w 5613399"/>
              <a:gd name="connsiteY0" fmla="*/ 0 h 6858000"/>
              <a:gd name="connsiteX1" fmla="*/ 5613399 w 5613399"/>
              <a:gd name="connsiteY1" fmla="*/ 0 h 6858000"/>
              <a:gd name="connsiteX2" fmla="*/ 5613399 w 5613399"/>
              <a:gd name="connsiteY2" fmla="*/ 6858000 h 6858000"/>
              <a:gd name="connsiteX3" fmla="*/ 771308 w 5613399"/>
              <a:gd name="connsiteY3" fmla="*/ 6858000 h 6858000"/>
              <a:gd name="connsiteX4" fmla="*/ 691940 w 5613399"/>
              <a:gd name="connsiteY4" fmla="*/ 6658849 h 6858000"/>
              <a:gd name="connsiteX5" fmla="*/ 0 w 5613399"/>
              <a:gd name="connsiteY5" fmla="*/ 2774396 h 6858000"/>
              <a:gd name="connsiteX6" fmla="*/ 345237 w 5613399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13399" h="6858000">
                <a:moveTo>
                  <a:pt x="345237" y="0"/>
                </a:moveTo>
                <a:lnTo>
                  <a:pt x="5613399" y="0"/>
                </a:lnTo>
                <a:lnTo>
                  <a:pt x="5613399" y="6858000"/>
                </a:lnTo>
                <a:lnTo>
                  <a:pt x="771308" y="6858000"/>
                </a:lnTo>
                <a:lnTo>
                  <a:pt x="691940" y="6658849"/>
                </a:lnTo>
                <a:cubicBezTo>
                  <a:pt x="243991" y="5448091"/>
                  <a:pt x="0" y="4139192"/>
                  <a:pt x="0" y="2774396"/>
                </a:cubicBezTo>
                <a:cubicBezTo>
                  <a:pt x="0" y="1815304"/>
                  <a:pt x="119505" y="889400"/>
                  <a:pt x="345237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360000" rIns="360000" bIns="1728000" anchor="ctr">
            <a:noAutofit/>
          </a:bodyPr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Cover image instructions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1827848"/>
          </a:xfrm>
        </p:spPr>
        <p:txBody>
          <a:bodyPr anchor="b">
            <a:noAutofit/>
          </a:bodyPr>
          <a:lstStyle>
            <a:lvl1pPr algn="l">
              <a:lnSpc>
                <a:spcPct val="93000"/>
              </a:lnSpc>
              <a:defRPr sz="4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425" y="3922078"/>
            <a:ext cx="5616575" cy="168509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2pPr>
            <a:lvl3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9425" y="476250"/>
            <a:ext cx="1734316" cy="7376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9425" y="5900527"/>
            <a:ext cx="2399426" cy="252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8904288" y="6092825"/>
            <a:ext cx="2663825" cy="323850"/>
          </a:xfrm>
        </p:spPr>
        <p:txBody>
          <a:bodyPr anchor="b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825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 (Subhea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576001"/>
            <a:ext cx="10944225" cy="8733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113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6113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294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Full Heig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76000"/>
            <a:ext cx="5382000" cy="873388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3888" y="1628775"/>
            <a:ext cx="5381625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6186112" y="1"/>
            <a:ext cx="6005888" cy="6705600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a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37363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Opener (Text Onl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456794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22801" y="6092825"/>
            <a:ext cx="8281486" cy="323850"/>
          </a:xfr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7704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3886" y="1628774"/>
            <a:ext cx="10944225" cy="4321175"/>
          </a:xfrm>
        </p:spPr>
        <p:txBody>
          <a:bodyPr/>
          <a:lstStyle>
            <a:lvl1pPr>
              <a:defRPr>
                <a:solidFill>
                  <a:srgbClr val="18A54D"/>
                </a:solidFill>
              </a:defRPr>
            </a:lvl1pPr>
            <a:lvl2pPr>
              <a:defRPr>
                <a:solidFill>
                  <a:srgbClr val="18A54D"/>
                </a:solidFill>
              </a:defRPr>
            </a:lvl2pPr>
            <a:lvl3pPr>
              <a:defRPr>
                <a:solidFill>
                  <a:srgbClr val="18A54D"/>
                </a:solidFill>
              </a:defRPr>
            </a:lvl3pPr>
            <a:lvl4pPr>
              <a:defRPr>
                <a:solidFill>
                  <a:srgbClr val="18A54D"/>
                </a:solidFill>
              </a:defRPr>
            </a:lvl4pPr>
            <a:lvl5pPr>
              <a:defRPr>
                <a:solidFill>
                  <a:srgbClr val="18A54D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515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2992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113" y="1628775"/>
            <a:ext cx="5382000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2468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86113" y="1628775"/>
            <a:ext cx="5382000" cy="4321175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1037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 (Subheading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576001"/>
            <a:ext cx="10944225" cy="8733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113" y="1628775"/>
            <a:ext cx="5382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6113" y="2347200"/>
            <a:ext cx="5382000" cy="360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407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(Full Heig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6186112" y="0"/>
            <a:ext cx="6005888" cy="6857999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a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76000"/>
            <a:ext cx="5382000" cy="873388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3888" y="1628775"/>
            <a:ext cx="5381625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695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1827848"/>
          </a:xfrm>
        </p:spPr>
        <p:txBody>
          <a:bodyPr anchor="b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425" y="3922078"/>
            <a:ext cx="5616575" cy="167359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18A54D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592C82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2400" b="1">
                <a:solidFill>
                  <a:srgbClr val="592C82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" y="476250"/>
            <a:ext cx="1734316" cy="737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" y="5900527"/>
            <a:ext cx="2399427" cy="252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904288" y="6082003"/>
            <a:ext cx="2663825" cy="323850"/>
          </a:xfrm>
        </p:spPr>
        <p:txBody>
          <a:bodyPr anchor="b"/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1"/>
            </a:lvl3pPr>
            <a:lvl4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/>
            </a:lvl4pPr>
            <a:lvl5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 b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18353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pener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5600"/>
            <a:ext cx="12192000" cy="152400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526474" y="0"/>
            <a:ext cx="7665527" cy="6858000"/>
          </a:xfrm>
          <a:custGeom>
            <a:avLst/>
            <a:gdLst>
              <a:gd name="connsiteX0" fmla="*/ 344605 w 7665527"/>
              <a:gd name="connsiteY0" fmla="*/ 0 h 6858000"/>
              <a:gd name="connsiteX1" fmla="*/ 2099377 w 7665527"/>
              <a:gd name="connsiteY1" fmla="*/ 0 h 6858000"/>
              <a:gd name="connsiteX2" fmla="*/ 5874361 w 7665527"/>
              <a:gd name="connsiteY2" fmla="*/ 0 h 6858000"/>
              <a:gd name="connsiteX3" fmla="*/ 7665527 w 7665527"/>
              <a:gd name="connsiteY3" fmla="*/ 0 h 6858000"/>
              <a:gd name="connsiteX4" fmla="*/ 7665527 w 7665527"/>
              <a:gd name="connsiteY4" fmla="*/ 6858000 h 6858000"/>
              <a:gd name="connsiteX5" fmla="*/ 2099377 w 7665527"/>
              <a:gd name="connsiteY5" fmla="*/ 6858000 h 6858000"/>
              <a:gd name="connsiteX6" fmla="*/ 2099377 w 7665527"/>
              <a:gd name="connsiteY6" fmla="*/ 6856263 h 6858000"/>
              <a:gd name="connsiteX7" fmla="*/ 769894 w 7665527"/>
              <a:gd name="connsiteY7" fmla="*/ 6856263 h 6858000"/>
              <a:gd name="connsiteX8" fmla="*/ 690672 w 7665527"/>
              <a:gd name="connsiteY8" fmla="*/ 6657162 h 6858000"/>
              <a:gd name="connsiteX9" fmla="*/ 0 w 7665527"/>
              <a:gd name="connsiteY9" fmla="*/ 2773693 h 6858000"/>
              <a:gd name="connsiteX10" fmla="*/ 344605 w 7665527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65527" h="6858000">
                <a:moveTo>
                  <a:pt x="344605" y="0"/>
                </a:moveTo>
                <a:lnTo>
                  <a:pt x="2099377" y="0"/>
                </a:lnTo>
                <a:lnTo>
                  <a:pt x="5874361" y="0"/>
                </a:lnTo>
                <a:lnTo>
                  <a:pt x="7665527" y="0"/>
                </a:lnTo>
                <a:lnTo>
                  <a:pt x="7665527" y="6858000"/>
                </a:lnTo>
                <a:lnTo>
                  <a:pt x="2099377" y="6858000"/>
                </a:lnTo>
                <a:lnTo>
                  <a:pt x="2099377" y="6856263"/>
                </a:lnTo>
                <a:lnTo>
                  <a:pt x="769894" y="6856263"/>
                </a:lnTo>
                <a:lnTo>
                  <a:pt x="690672" y="6657162"/>
                </a:lnTo>
                <a:cubicBezTo>
                  <a:pt x="243544" y="5446711"/>
                  <a:pt x="0" y="4138144"/>
                  <a:pt x="0" y="2773693"/>
                </a:cubicBezTo>
                <a:cubicBezTo>
                  <a:pt x="0" y="1814844"/>
                  <a:pt x="119286" y="889174"/>
                  <a:pt x="34460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rgbClr val="18A54D"/>
                </a:solidFill>
              </a:defRPr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363646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622801" y="6092825"/>
            <a:ext cx="8281486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592C82"/>
                </a:solidFill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709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pener (Text Onl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44" y="0"/>
            <a:ext cx="7001256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01" y="540000"/>
            <a:ext cx="4567942" cy="2387600"/>
          </a:xfrm>
        </p:spPr>
        <p:txBody>
          <a:bodyPr anchor="t">
            <a:noAutofit/>
          </a:bodyPr>
          <a:lstStyle>
            <a:lvl1pPr algn="l">
              <a:lnSpc>
                <a:spcPct val="93000"/>
              </a:lnSpc>
              <a:defRPr sz="4200">
                <a:solidFill>
                  <a:srgbClr val="18A5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22801" y="6092825"/>
            <a:ext cx="8281486" cy="323850"/>
          </a:xfr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028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0328"/>
            <a:ext cx="12192000" cy="575767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79425" y="1414580"/>
            <a:ext cx="6818522" cy="2190750"/>
          </a:xfrm>
        </p:spPr>
        <p:txBody>
          <a:bodyPr anchor="b"/>
          <a:lstStyle>
            <a:lvl1pPr marL="0" indent="0">
              <a:lnSpc>
                <a:spcPct val="83000"/>
              </a:lnSpc>
              <a:buFont typeface="Arial" panose="020B0604020202020204" pitchFamily="34" charset="0"/>
              <a:buNone/>
              <a:defRPr sz="6000" b="1"/>
            </a:lvl1pPr>
            <a:lvl2pPr marL="0" indent="0">
              <a:lnSpc>
                <a:spcPts val="6000"/>
              </a:lnSpc>
              <a:buFont typeface="Arial" panose="020B0604020202020204" pitchFamily="34" charset="0"/>
              <a:buNone/>
              <a:defRPr sz="6000" b="1"/>
            </a:lvl2pPr>
            <a:lvl3pPr marL="0" indent="0">
              <a:lnSpc>
                <a:spcPts val="6000"/>
              </a:lnSpc>
              <a:buFont typeface="Arial" panose="020B0604020202020204" pitchFamily="34" charset="0"/>
              <a:buNone/>
              <a:defRPr sz="6000" b="1"/>
            </a:lvl3pPr>
            <a:lvl4pPr marL="0" indent="0">
              <a:lnSpc>
                <a:spcPts val="6000"/>
              </a:lnSpc>
              <a:buNone/>
              <a:defRPr sz="6000" b="1"/>
            </a:lvl4pPr>
            <a:lvl5pPr marL="0" indent="0">
              <a:lnSpc>
                <a:spcPts val="6000"/>
              </a:lnSpc>
              <a:buNone/>
              <a:defRPr sz="6000" b="1"/>
            </a:lvl5pPr>
          </a:lstStyle>
          <a:p>
            <a:pPr lvl="0"/>
            <a:r>
              <a:rPr lang="en-US" dirty="0"/>
              <a:t>Edit Master text styles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303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3887" y="6092825"/>
            <a:ext cx="8208962" cy="32385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2849" y="6092825"/>
            <a:ext cx="2735263" cy="323850"/>
          </a:xfrm>
        </p:spPr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3886" y="1628774"/>
            <a:ext cx="10944225" cy="4321175"/>
          </a:xfrm>
        </p:spPr>
        <p:txBody>
          <a:bodyPr/>
          <a:lstStyle>
            <a:lvl1pPr>
              <a:defRPr>
                <a:solidFill>
                  <a:srgbClr val="18A54D"/>
                </a:solidFill>
              </a:defRPr>
            </a:lvl1pPr>
            <a:lvl2pPr>
              <a:defRPr>
                <a:solidFill>
                  <a:srgbClr val="18A54D"/>
                </a:solidFill>
              </a:defRPr>
            </a:lvl2pPr>
            <a:lvl3pPr>
              <a:defRPr>
                <a:solidFill>
                  <a:srgbClr val="18A54D"/>
                </a:solidFill>
              </a:defRPr>
            </a:lvl3pPr>
            <a:lvl4pPr>
              <a:defRPr>
                <a:solidFill>
                  <a:srgbClr val="18A54D"/>
                </a:solidFill>
              </a:defRPr>
            </a:lvl4pPr>
            <a:lvl5pPr>
              <a:defRPr>
                <a:solidFill>
                  <a:srgbClr val="18A54D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821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458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113" y="1628775"/>
            <a:ext cx="5382000" cy="4321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234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888" y="1628775"/>
            <a:ext cx="5382000" cy="43211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C296-6F1C-40EB-A7B9-B66F495956D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86113" y="1628775"/>
            <a:ext cx="5382000" cy="4321175"/>
          </a:xfrm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AU" dirty="0"/>
              <a:t>Drag and drop image here or</a:t>
            </a:r>
            <a:br>
              <a:rPr lang="en-AU" dirty="0"/>
            </a:br>
            <a:r>
              <a:rPr lang="en-AU" dirty="0"/>
              <a:t>click icon below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35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8A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4" y="534760"/>
            <a:ext cx="11233151" cy="91462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4" y="1628775"/>
            <a:ext cx="11233151" cy="4321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79424" y="6092825"/>
            <a:ext cx="84248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904287" y="6084887"/>
            <a:ext cx="2663825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95C882-8582-454A-BF69-6BA96094E02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4373F-B4B3-2D7E-600B-005F5B528C4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87405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673" r:id="rId3"/>
    <p:sldLayoutId id="2147483704" r:id="rId4"/>
    <p:sldLayoutId id="2147483650" r:id="rId5"/>
  </p:sldLayoutIdLst>
  <p:hf hdr="0"/>
  <p:txStyles>
    <p:titleStyle>
      <a:lvl1pPr algn="l" defTabSz="914400" rtl="0" eaLnBrk="1" latinLnBrk="0" hangingPunct="1">
        <a:lnSpc>
          <a:spcPct val="93000"/>
        </a:lnSpc>
        <a:spcBef>
          <a:spcPct val="0"/>
        </a:spcBef>
        <a:buNone/>
        <a:defRPr sz="4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Tx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02" userDrawn="1">
          <p15:clr>
            <a:srgbClr val="F26B43"/>
          </p15:clr>
        </p15:guide>
        <p15:guide id="4" pos="7378" userDrawn="1">
          <p15:clr>
            <a:srgbClr val="F26B43"/>
          </p15:clr>
        </p15:guide>
        <p15:guide id="5" pos="2071" userDrawn="1">
          <p15:clr>
            <a:srgbClr val="F26B43"/>
          </p15:clr>
        </p15:guide>
        <p15:guide id="6" pos="5609" userDrawn="1">
          <p15:clr>
            <a:srgbClr val="F26B43"/>
          </p15:clr>
        </p15:guide>
        <p15:guide id="7" orient="horz" pos="4133" userDrawn="1">
          <p15:clr>
            <a:srgbClr val="F26B43"/>
          </p15:clr>
        </p15:guide>
        <p15:guide id="8" orient="horz" pos="300" userDrawn="1">
          <p15:clr>
            <a:srgbClr val="F26B43"/>
          </p15:clr>
        </p15:guide>
        <p15:guide id="9" orient="horz" pos="3838" userDrawn="1">
          <p15:clr>
            <a:srgbClr val="F26B43"/>
          </p15:clr>
        </p15:guide>
        <p15:guide id="10" pos="393" userDrawn="1">
          <p15:clr>
            <a:srgbClr val="F26B43"/>
          </p15:clr>
        </p15:guide>
        <p15:guide id="11" pos="7287" userDrawn="1">
          <p15:clr>
            <a:srgbClr val="F26B43"/>
          </p15:clr>
        </p15:guide>
        <p15:guide id="12" orient="horz" pos="391" userDrawn="1">
          <p15:clr>
            <a:srgbClr val="F26B43"/>
          </p15:clr>
        </p15:guide>
        <p15:guide id="13" pos="2683" userDrawn="1">
          <p15:clr>
            <a:srgbClr val="F26B43"/>
          </p15:clr>
        </p15:guide>
        <p15:guide id="14" orient="horz" pos="1162" userDrawn="1">
          <p15:clr>
            <a:srgbClr val="F26B43"/>
          </p15:clr>
        </p15:guide>
        <p15:guide id="15" orient="horz" pos="4042" userDrawn="1">
          <p15:clr>
            <a:srgbClr val="F26B43"/>
          </p15:clr>
        </p15:guide>
        <p15:guide id="16" orient="horz" pos="3748" userDrawn="1">
          <p15:clr>
            <a:srgbClr val="F26B43"/>
          </p15:clr>
        </p15:guide>
        <p15:guide id="17" orient="horz" pos="1026" userDrawn="1">
          <p15:clr>
            <a:srgbClr val="F26B43"/>
          </p15:clr>
        </p15:guide>
        <p15:guide id="18" orient="horz" pos="913" userDrawn="1">
          <p15:clr>
            <a:srgbClr val="F26B43"/>
          </p15:clr>
        </p15:guide>
        <p15:guide id="19" userDrawn="1">
          <p15:clr>
            <a:srgbClr val="F26B43"/>
          </p15:clr>
        </p15:guide>
        <p15:guide id="20" pos="7680" userDrawn="1">
          <p15:clr>
            <a:srgbClr val="F26B43"/>
          </p15:clr>
        </p15:guide>
        <p15:guide id="21" orient="horz" userDrawn="1">
          <p15:clr>
            <a:srgbClr val="F26B43"/>
          </p15:clr>
        </p15:guide>
        <p15:guide id="22" orient="horz" pos="43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numCol="4" spcCol="30600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DAE7CE-0B9C-4909-CD86-F9F879AD0F5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69693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-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80000" indent="36000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18A54D"/>
        </a:buClr>
        <a:buFont typeface="+mj-lt"/>
        <a:buAutoNum type="arabicPeriod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40000" indent="0" algn="l" defTabSz="3600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rgbClr val="592C82"/>
        </a:buClr>
        <a:buFont typeface="+mj-lt"/>
        <a:buNone/>
        <a:defRPr sz="1200" b="0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8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 baseline="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6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242900" indent="-342900" algn="l" defTabSz="360000" rtl="0" eaLnBrk="1" latinLnBrk="0" hangingPunct="1">
        <a:lnSpc>
          <a:spcPts val="1500"/>
        </a:lnSpc>
        <a:spcBef>
          <a:spcPts val="500"/>
        </a:spcBef>
        <a:spcAft>
          <a:spcPts val="1100"/>
        </a:spcAft>
        <a:buClr>
          <a:srgbClr val="592C82"/>
        </a:buClr>
        <a:buFont typeface="+mj-lt"/>
        <a:buAutoNum type="arabicPeriod"/>
        <a:defRPr sz="1350" b="0" kern="1200" baseline="0">
          <a:solidFill>
            <a:srgbClr val="592C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87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orient="horz" pos="413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93" userDrawn="1">
          <p15:clr>
            <a:srgbClr val="F26B43"/>
          </p15:clr>
        </p15:guide>
        <p15:guide id="9" orient="horz" pos="391" userDrawn="1">
          <p15:clr>
            <a:srgbClr val="F26B43"/>
          </p15:clr>
        </p15:guide>
        <p15:guide id="10" pos="2116" userDrawn="1">
          <p15:clr>
            <a:srgbClr val="F26B43"/>
          </p15:clr>
        </p15:guide>
        <p15:guide id="11" pos="5564" userDrawn="1">
          <p15:clr>
            <a:srgbClr val="F26B43"/>
          </p15:clr>
        </p15:guide>
        <p15:guide id="12" orient="horz" pos="527" userDrawn="1">
          <p15:clr>
            <a:srgbClr val="F26B43"/>
          </p15:clr>
        </p15:guide>
        <p15:guide id="13" orient="horz" pos="913" userDrawn="1">
          <p15:clr>
            <a:srgbClr val="F26B43"/>
          </p15:clr>
        </p15:guide>
        <p15:guide id="14" orient="horz" pos="1026" userDrawn="1">
          <p15:clr>
            <a:srgbClr val="F26B43"/>
          </p15:clr>
        </p15:guide>
        <p15:guide id="15" orient="horz" pos="4042" userDrawn="1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orient="horz" userDrawn="1">
          <p15:clr>
            <a:srgbClr val="F26B43"/>
          </p15:clr>
        </p15:guide>
        <p15:guide id="18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pos="432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5600"/>
            <a:ext cx="12192000" cy="152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954BA-7D35-3704-448C-1E28E49C2A8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2869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6" r:id="rId2"/>
    <p:sldLayoutId id="2147483698" r:id="rId3"/>
    <p:sldLayoutId id="2147483700" r:id="rId4"/>
    <p:sldLayoutId id="2147483702" r:id="rId5"/>
    <p:sldLayoutId id="2147483705" r:id="rId6"/>
    <p:sldLayoutId id="214748370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5" orient="horz" pos="4224">
          <p15:clr>
            <a:srgbClr val="F26B43"/>
          </p15:clr>
        </p15:guide>
        <p15:guide id="6" orient="horz" pos="4133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pos="393">
          <p15:clr>
            <a:srgbClr val="F26B43"/>
          </p15:clr>
        </p15:guide>
        <p15:guide id="9" orient="horz" pos="391">
          <p15:clr>
            <a:srgbClr val="F26B43"/>
          </p15:clr>
        </p15:guide>
        <p15:guide id="10" pos="2116">
          <p15:clr>
            <a:srgbClr val="F26B43"/>
          </p15:clr>
        </p15:guide>
        <p15:guide id="11" pos="5564">
          <p15:clr>
            <a:srgbClr val="F26B43"/>
          </p15:clr>
        </p15:guide>
        <p15:guide id="12" orient="horz" pos="527">
          <p15:clr>
            <a:srgbClr val="F26B43"/>
          </p15:clr>
        </p15:guide>
        <p15:guide id="13" orient="horz" pos="913">
          <p15:clr>
            <a:srgbClr val="F26B43"/>
          </p15:clr>
        </p15:guide>
        <p15:guide id="14" orient="horz" pos="1026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userDrawn="1">
          <p15:clr>
            <a:srgbClr val="F26B43"/>
          </p15:clr>
        </p15:guide>
        <p15:guide id="18" pos="7287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userDrawn="1">
          <p15:clr>
            <a:srgbClr val="F26B43"/>
          </p15:clr>
        </p15:guide>
        <p15:guide id="21" orient="horz" pos="432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1628775"/>
            <a:ext cx="10944225" cy="43211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887" y="6092825"/>
            <a:ext cx="8208962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2849" y="6092825"/>
            <a:ext cx="2735263" cy="323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CBC296-6F1C-40EB-A7B9-B66F495956D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C3E7FA-2A4F-8D91-1A6E-D4EF29C4BA1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20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290287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3" r:id="rId2"/>
    <p:sldLayoutId id="2147483685" r:id="rId3"/>
    <p:sldLayoutId id="2147483687" r:id="rId4"/>
    <p:sldLayoutId id="214748368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18A5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1800" b="1" kern="1200">
          <a:solidFill>
            <a:srgbClr val="18A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None/>
        <a:defRPr sz="1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60000" indent="-180000" algn="l" defTabSz="1800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tabLst>
          <a:tab pos="0" algn="l"/>
          <a:tab pos="180000" algn="l"/>
          <a:tab pos="360000" algn="l"/>
          <a:tab pos="540000" algn="l"/>
          <a:tab pos="720000" algn="l"/>
          <a:tab pos="900000" algn="l"/>
        </a:tabLst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4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80000" indent="-1800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Clr>
          <a:srgbClr val="18A54D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7287">
          <p15:clr>
            <a:srgbClr val="F26B43"/>
          </p15:clr>
        </p15:guide>
        <p15:guide id="5" orient="horz" pos="4224">
          <p15:clr>
            <a:srgbClr val="F26B43"/>
          </p15:clr>
        </p15:guide>
        <p15:guide id="6" orient="horz" pos="4133">
          <p15:clr>
            <a:srgbClr val="F26B43"/>
          </p15:clr>
        </p15:guide>
        <p15:guide id="7" orient="horz" pos="3748">
          <p15:clr>
            <a:srgbClr val="F26B43"/>
          </p15:clr>
        </p15:guide>
        <p15:guide id="8" pos="393">
          <p15:clr>
            <a:srgbClr val="F26B43"/>
          </p15:clr>
        </p15:guide>
        <p15:guide id="9" orient="horz" pos="391">
          <p15:clr>
            <a:srgbClr val="F26B43"/>
          </p15:clr>
        </p15:guide>
        <p15:guide id="10" pos="2116">
          <p15:clr>
            <a:srgbClr val="F26B43"/>
          </p15:clr>
        </p15:guide>
        <p15:guide id="11" pos="5564">
          <p15:clr>
            <a:srgbClr val="F26B43"/>
          </p15:clr>
        </p15:guide>
        <p15:guide id="12" orient="horz" pos="527">
          <p15:clr>
            <a:srgbClr val="F26B43"/>
          </p15:clr>
        </p15:guide>
        <p15:guide id="13" orient="horz" pos="913">
          <p15:clr>
            <a:srgbClr val="F26B43"/>
          </p15:clr>
        </p15:guide>
        <p15:guide id="14" orient="horz" pos="1026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3838" userDrawn="1">
          <p15:clr>
            <a:srgbClr val="F26B43"/>
          </p15:clr>
        </p15:guide>
        <p15:guide id="17" userDrawn="1">
          <p15:clr>
            <a:srgbClr val="F26B43"/>
          </p15:clr>
        </p15:guide>
        <p15:guide id="18" orient="horz" userDrawn="1">
          <p15:clr>
            <a:srgbClr val="F26B43"/>
          </p15:clr>
        </p15:guide>
        <p15:guide id="19" pos="7680" userDrawn="1">
          <p15:clr>
            <a:srgbClr val="F26B43"/>
          </p15:clr>
        </p15:guide>
        <p15:guide id="20" orient="horz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z18n5p0oVU?feature=oembed" TargetMode="Externa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iatsis.gov.au/explore/map-indigenous-australi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iatsis.gov.au/explore/languages-aliv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ambay.com.a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79425" y="1844675"/>
            <a:ext cx="5616575" cy="2418406"/>
          </a:xfrm>
        </p:spPr>
        <p:txBody>
          <a:bodyPr/>
          <a:lstStyle/>
          <a:p>
            <a:r>
              <a:rPr lang="en-AU" dirty="0">
                <a:latin typeface="Arial"/>
                <a:cs typeface="Arial"/>
              </a:rPr>
              <a:t>1.1 Culture and Multiculturalism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79425" y="4744994"/>
            <a:ext cx="5616575" cy="85067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AU" dirty="0">
                <a:latin typeface="Arial"/>
                <a:cs typeface="Arial"/>
              </a:rPr>
              <a:t>The multicultural history of Australia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3F7C9-169F-B576-1F5E-C523B57F7A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D25/1142095</a:t>
            </a:r>
          </a:p>
        </p:txBody>
      </p:sp>
    </p:spTree>
    <p:extLst>
      <p:ext uri="{BB962C8B-B14F-4D97-AF65-F5344CB8AC3E}">
        <p14:creationId xmlns:p14="http://schemas.microsoft.com/office/powerpoint/2010/main" val="4135237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6521-77A0-7D51-2607-6DB56B652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6" y="576001"/>
            <a:ext cx="10944226" cy="873388"/>
          </a:xfrm>
        </p:spPr>
        <p:txBody>
          <a:bodyPr anchor="t">
            <a:normAutofit/>
          </a:bodyPr>
          <a:lstStyle/>
          <a:p>
            <a:r>
              <a:rPr lang="en-AU" dirty="0"/>
              <a:t>Innovation and change – Your Task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CE487951-FB9F-94EC-57EB-AB5CD9A2DD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9947728"/>
              </p:ext>
            </p:extLst>
          </p:nvPr>
        </p:nvGraphicFramePr>
        <p:xfrm>
          <a:off x="623887" y="1628775"/>
          <a:ext cx="10944225" cy="4321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21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446A-50E5-2FE9-4394-7E174C924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Reflection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A9F7C-13D8-11D2-5047-8C1CC800B6E5}"/>
              </a:ext>
            </a:extLst>
          </p:cNvPr>
          <p:cNvSpPr txBox="1"/>
          <p:nvPr/>
        </p:nvSpPr>
        <p:spPr>
          <a:xfrm>
            <a:off x="660104" y="2037575"/>
            <a:ext cx="5435896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2"/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Why is important to recognise Aboriginal and Torres Strait Islander multiculturalism?</a:t>
            </a:r>
            <a:endParaRPr lang="en-AU" sz="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550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/>
              <a:t>Thank you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910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DE16A09-2D31-CBDD-958E-B4EE895627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Arial"/>
                <a:cs typeface="Arial"/>
              </a:rPr>
              <a:t>Activity 1: Australia’s multicultural history </a:t>
            </a: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124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17027-07D0-6892-AFAD-910EB4F4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666" y="1821794"/>
            <a:ext cx="10944226" cy="873387"/>
          </a:xfrm>
        </p:spPr>
        <p:txBody>
          <a:bodyPr/>
          <a:lstStyle/>
          <a:p>
            <a:pPr algn="ctr"/>
            <a:r>
              <a:rPr lang="en-AU" sz="6000" dirty="0"/>
              <a:t>When do you think Australia became a multicultural society?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2E685-7E0B-DA5E-A034-1E262CEA9B47}"/>
              </a:ext>
            </a:extLst>
          </p:cNvPr>
          <p:cNvSpPr txBox="1"/>
          <p:nvPr/>
        </p:nvSpPr>
        <p:spPr>
          <a:xfrm>
            <a:off x="1426780" y="5283289"/>
            <a:ext cx="9438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b="1" dirty="0"/>
              <a:t>Australia’s multicultural history began over 65,000 years ago with different Aboriginal cultural groups and the emergence of unique cultures.</a:t>
            </a:r>
          </a:p>
        </p:txBody>
      </p:sp>
    </p:spTree>
    <p:extLst>
      <p:ext uri="{BB962C8B-B14F-4D97-AF65-F5344CB8AC3E}">
        <p14:creationId xmlns:p14="http://schemas.microsoft.com/office/powerpoint/2010/main" val="201606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 Media 4" title="Who are Aboriginal and Torres Strait Islanders?">
            <a:hlinkClick r:id="" action="ppaction://media"/>
            <a:extLst>
              <a:ext uri="{FF2B5EF4-FFF2-40B4-BE49-F238E27FC236}">
                <a16:creationId xmlns:a16="http://schemas.microsoft.com/office/drawing/2014/main" id="{0A76B5A6-6011-D56E-678C-08DB2E9595F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00413" y="99533"/>
            <a:ext cx="11191173" cy="6323013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44467B-9EAA-43DF-783B-31703A3B6FE2}"/>
              </a:ext>
            </a:extLst>
          </p:cNvPr>
          <p:cNvSpPr txBox="1"/>
          <p:nvPr/>
        </p:nvSpPr>
        <p:spPr>
          <a:xfrm>
            <a:off x="202518" y="6422546"/>
            <a:ext cx="807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latin typeface="Arial" panose="020B0604020202020204" pitchFamily="34" charset="0"/>
                <a:cs typeface="Arial" panose="020B0604020202020204" pitchFamily="34" charset="0"/>
              </a:rPr>
              <a:t>Who are Aboriginal and Torres Strait Islanders? SBS Inclusion Program</a:t>
            </a:r>
          </a:p>
        </p:txBody>
      </p:sp>
    </p:spTree>
    <p:extLst>
      <p:ext uri="{BB962C8B-B14F-4D97-AF65-F5344CB8AC3E}">
        <p14:creationId xmlns:p14="http://schemas.microsoft.com/office/powerpoint/2010/main" val="3944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A55253-4F60-C21F-6130-030CB57F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Australia’s multicultural history through language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1F07F-AEE8-DAD3-C293-361A15C16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" y="1628774"/>
            <a:ext cx="10944225" cy="47594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b="0" dirty="0">
                <a:solidFill>
                  <a:schemeClr val="tx1"/>
                </a:solidFill>
              </a:rPr>
              <a:t>The </a:t>
            </a:r>
            <a:r>
              <a:rPr lang="en-AU" sz="2000" b="0" dirty="0">
                <a:solidFill>
                  <a:schemeClr val="tx1"/>
                </a:solidFill>
                <a:hlinkClick r:id="rId3"/>
              </a:rPr>
              <a:t>AIATSIS map of Australia </a:t>
            </a:r>
            <a:r>
              <a:rPr lang="en-AU" sz="2000" b="0" dirty="0">
                <a:solidFill>
                  <a:schemeClr val="tx1"/>
                </a:solidFill>
              </a:rPr>
              <a:t>was created in 1996 as a visual reminder of the richness and diversity of Aboriginal and Torres Strait Islander Australia.</a:t>
            </a:r>
          </a:p>
          <a:p>
            <a:pPr marL="645750" lvl="3" indent="-285750"/>
            <a:r>
              <a:rPr lang="en-AU" sz="1800" b="0" dirty="0"/>
              <a:t>The map shows language, social or nation groups based on published sources available up to 1994.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AU" sz="2000" dirty="0"/>
              <a:t>Aboriginal and Torres Strait Islander people come from ~250 distinct languages group, speaking around 800 dialects.</a:t>
            </a:r>
            <a:endParaRPr lang="en-AU" sz="2000" b="0" dirty="0"/>
          </a:p>
          <a:p>
            <a:pPr marL="645750" lvl="3" indent="-285750"/>
            <a:r>
              <a:rPr lang="en-AU" sz="1800" b="0" dirty="0"/>
              <a:t>Each language is specific to a particular place and people.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AU" sz="2000" b="0" dirty="0"/>
              <a:t>Today, </a:t>
            </a:r>
            <a:r>
              <a:rPr lang="en-AU" sz="2000" b="0" dirty="0">
                <a:hlinkClick r:id="rId4"/>
              </a:rPr>
              <a:t>120 languages </a:t>
            </a:r>
            <a:r>
              <a:rPr lang="en-AU" sz="2000" b="0" dirty="0"/>
              <a:t>are spoken. </a:t>
            </a:r>
          </a:p>
          <a:p>
            <a:pPr lvl="1"/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8292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10A8-2E45-5E89-9C7B-CBB03FF08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significance of language – why is it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B14B1-A608-30F6-2B2C-988C61B94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156" y="1898168"/>
            <a:ext cx="10291730" cy="4433263"/>
          </a:xfrm>
        </p:spPr>
        <p:txBody>
          <a:bodyPr/>
          <a:lstStyle/>
          <a:p>
            <a:pPr algn="ctr"/>
            <a:r>
              <a:rPr lang="en-AU" sz="2400" i="1" dirty="0"/>
              <a:t>'Language is part of our songlines, stories, spirituality, law, culture, identity and connection. Language transfers important knowledge passed down from our Ancestors and Elders that guides us</a:t>
            </a:r>
            <a:r>
              <a:rPr lang="en-AU" sz="2400" dirty="0"/>
              <a:t>.’ </a:t>
            </a:r>
            <a:br>
              <a:rPr lang="en-AU" sz="2400" dirty="0"/>
            </a:br>
            <a:r>
              <a:rPr lang="en-AU" sz="2400" b="0" i="1" dirty="0" err="1"/>
              <a:t>Lynnice</a:t>
            </a:r>
            <a:r>
              <a:rPr lang="en-AU" sz="2400" b="0" i="1" dirty="0"/>
              <a:t> Church, Ngunnawal</a:t>
            </a:r>
          </a:p>
          <a:p>
            <a:pPr algn="ctr"/>
            <a:endParaRPr lang="en-AU" sz="2400" dirty="0"/>
          </a:p>
          <a:p>
            <a:pPr algn="ctr"/>
            <a:r>
              <a:rPr lang="en-AU" sz="2400" i="1" dirty="0"/>
              <a:t>‘Language is important because it is an identity and a belonging to a group. You’ve got to know who you are and where you are from. I think language is part of that.’</a:t>
            </a:r>
            <a:br>
              <a:rPr lang="en-AU" sz="2400" b="0" i="1" dirty="0"/>
            </a:br>
            <a:r>
              <a:rPr lang="en-AU" sz="2400" b="0" i="1" dirty="0"/>
              <a:t>Wendy Ranger</a:t>
            </a:r>
          </a:p>
        </p:txBody>
      </p:sp>
    </p:spTree>
    <p:extLst>
      <p:ext uri="{BB962C8B-B14F-4D97-AF65-F5344CB8AC3E}">
        <p14:creationId xmlns:p14="http://schemas.microsoft.com/office/powerpoint/2010/main" val="4086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EED1A-61A8-F4A0-C03F-5FA7CF701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i="1" dirty="0"/>
              <a:t>Gambay</a:t>
            </a:r>
            <a:r>
              <a:rPr lang="en-AU" dirty="0"/>
              <a:t> languages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09C22-2703-ACD9-19EE-722AEC706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311690"/>
            <a:ext cx="7075991" cy="5082803"/>
          </a:xfrm>
        </p:spPr>
        <p:txBody>
          <a:bodyPr/>
          <a:lstStyle/>
          <a:p>
            <a:r>
              <a:rPr lang="en-AU" b="0" i="1" dirty="0">
                <a:solidFill>
                  <a:schemeClr val="tx1"/>
                </a:solidFill>
              </a:rPr>
              <a:t>“Gambay </a:t>
            </a:r>
            <a:r>
              <a:rPr lang="en-AU" b="0" dirty="0">
                <a:solidFill>
                  <a:schemeClr val="tx1"/>
                </a:solidFill>
              </a:rPr>
              <a:t>is the first Australian map that allows Aboriginal and Torres Strait Islander communities control over the way their languages are publicly represented. It showcases over 780 traditional languages.</a:t>
            </a:r>
          </a:p>
          <a:p>
            <a:r>
              <a:rPr lang="en-AU" b="0" dirty="0">
                <a:solidFill>
                  <a:schemeClr val="tx1"/>
                </a:solidFill>
              </a:rPr>
              <a:t>Developed by First Languages Australia, </a:t>
            </a:r>
            <a:r>
              <a:rPr lang="en-AU" b="0" i="1" dirty="0">
                <a:solidFill>
                  <a:schemeClr val="tx1"/>
                </a:solidFill>
              </a:rPr>
              <a:t>Gambay</a:t>
            </a:r>
            <a:r>
              <a:rPr lang="en-AU" b="0" dirty="0">
                <a:solidFill>
                  <a:schemeClr val="tx1"/>
                </a:solidFill>
              </a:rPr>
              <a:t> is an </a:t>
            </a:r>
            <a:r>
              <a:rPr lang="en-AU" b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interactive map</a:t>
            </a:r>
            <a:r>
              <a:rPr lang="en-AU" b="0" dirty="0">
                <a:solidFill>
                  <a:schemeClr val="tx1"/>
                </a:solidFill>
              </a:rPr>
              <a:t> that displays and promotes the diversity of Australia’s Aboriginal languages and Torres Strait Islander languages. </a:t>
            </a:r>
          </a:p>
          <a:p>
            <a:r>
              <a:rPr lang="en-AU" b="0" dirty="0">
                <a:solidFill>
                  <a:schemeClr val="tx1"/>
                </a:solidFill>
              </a:rPr>
              <a:t>The word ‘</a:t>
            </a:r>
            <a:r>
              <a:rPr lang="en-AU" b="0" dirty="0" err="1">
                <a:solidFill>
                  <a:schemeClr val="tx1"/>
                </a:solidFill>
              </a:rPr>
              <a:t>gambay</a:t>
            </a:r>
            <a:r>
              <a:rPr lang="en-AU" b="0" dirty="0">
                <a:solidFill>
                  <a:schemeClr val="tx1"/>
                </a:solidFill>
              </a:rPr>
              <a:t>’ means ‘together’ in the </a:t>
            </a:r>
            <a:r>
              <a:rPr lang="en-AU" b="0" dirty="0" err="1">
                <a:solidFill>
                  <a:schemeClr val="tx1"/>
                </a:solidFill>
              </a:rPr>
              <a:t>Butchulla</a:t>
            </a:r>
            <a:r>
              <a:rPr lang="en-AU" b="0" dirty="0">
                <a:solidFill>
                  <a:schemeClr val="tx1"/>
                </a:solidFill>
              </a:rPr>
              <a:t> language of the Hervey Bay region in Queensland.”</a:t>
            </a:r>
          </a:p>
          <a:p>
            <a:endParaRPr lang="en-AU" b="0" dirty="0">
              <a:solidFill>
                <a:schemeClr val="tx1"/>
              </a:solidFill>
            </a:endParaRPr>
          </a:p>
          <a:p>
            <a:r>
              <a:rPr lang="en-AU" dirty="0">
                <a:solidFill>
                  <a:schemeClr val="tx1"/>
                </a:solidFill>
              </a:rPr>
              <a:t>Your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>
                <a:solidFill>
                  <a:schemeClr val="tx1"/>
                </a:solidFill>
              </a:rPr>
              <a:t>Explore and label languages and place names using the interactive map.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>
                <a:solidFill>
                  <a:schemeClr val="tx1"/>
                </a:solidFill>
              </a:rPr>
              <a:t>Explain why you think it is important to preserve languages.</a:t>
            </a:r>
          </a:p>
          <a:p>
            <a:endParaRPr lang="en-AU" dirty="0"/>
          </a:p>
        </p:txBody>
      </p:sp>
      <p:pic>
        <p:nvPicPr>
          <p:cNvPr id="5" name="Picture 4" descr="Australia outline without boundaries">
            <a:extLst>
              <a:ext uri="{FF2B5EF4-FFF2-40B4-BE49-F238E27FC236}">
                <a16:creationId xmlns:a16="http://schemas.microsoft.com/office/drawing/2014/main" id="{F873348F-421B-F421-B978-89F1599D8D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879" y="1120461"/>
            <a:ext cx="4245309" cy="42453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063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46F18-6612-10C8-3E0B-2CC92E095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76175C-A364-F0FC-B9F1-9D5B439036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Arial"/>
                <a:cs typeface="Arial"/>
              </a:rPr>
              <a:t>Activity 2: Continuity and change</a:t>
            </a: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095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05D9D7-D769-F631-CE45-EB4C58BD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309" y="412041"/>
            <a:ext cx="1452961" cy="873387"/>
          </a:xfrm>
        </p:spPr>
        <p:txBody>
          <a:bodyPr/>
          <a:lstStyle/>
          <a:p>
            <a:r>
              <a:rPr lang="en-AU" dirty="0"/>
              <a:t>Timeline answers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6FA77A-A736-82ED-B949-5FD06015B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453412"/>
              </p:ext>
            </p:extLst>
          </p:nvPr>
        </p:nvGraphicFramePr>
        <p:xfrm>
          <a:off x="2106273" y="359455"/>
          <a:ext cx="9837683" cy="5773131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43360">
                  <a:extLst>
                    <a:ext uri="{9D8B030D-6E8A-4147-A177-3AD203B41FA5}">
                      <a16:colId xmlns:a16="http://schemas.microsoft.com/office/drawing/2014/main" val="527124879"/>
                    </a:ext>
                  </a:extLst>
                </a:gridCol>
                <a:gridCol w="6183553">
                  <a:extLst>
                    <a:ext uri="{9D8B030D-6E8A-4147-A177-3AD203B41FA5}">
                      <a16:colId xmlns:a16="http://schemas.microsoft.com/office/drawing/2014/main" val="1867400737"/>
                    </a:ext>
                  </a:extLst>
                </a:gridCol>
                <a:gridCol w="2610770">
                  <a:extLst>
                    <a:ext uri="{9D8B030D-6E8A-4147-A177-3AD203B41FA5}">
                      <a16:colId xmlns:a16="http://schemas.microsoft.com/office/drawing/2014/main" val="1016101947"/>
                    </a:ext>
                  </a:extLst>
                </a:gridCol>
              </a:tblGrid>
              <a:tr h="41326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AU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798264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Aboriginal cultures begin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9180343"/>
                  </a:ext>
                </a:extLst>
              </a:tr>
              <a:tr h="81399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Cave of El Castillo, Spain (first European cave paintings)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0360640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Ice Age ends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0585851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A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Agricultural communities in Mesopotamia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000188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Stonehenge built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 – 1600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209200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Egyptian pyramids of Giza built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2589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7016633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Persepolis founded - Persian (Achaemenid) Empire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4502063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Shang Dynasty (China)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 – 1000 BCE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156484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Kofun period in Japan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 – 538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1462550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Roman Empire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BCE – 476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6117748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Industrial Revolution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1750 – 1900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006072"/>
                  </a:ext>
                </a:extLst>
              </a:tr>
              <a:tr h="41326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colonisation of Australia (First Fleet)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20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1788 CE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327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408085"/>
      </p:ext>
    </p:extLst>
  </p:cSld>
  <p:clrMapOvr>
    <a:masterClrMapping/>
  </p:clrMapOvr>
</p:sld>
</file>

<file path=ppt/theme/theme1.xml><?xml version="1.0" encoding="utf-8"?>
<a:theme xmlns:a="http://schemas.openxmlformats.org/drawingml/2006/main" name="1 Covers / Sec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 Contents">
  <a:themeElements>
    <a:clrScheme name="DOE Monochromatic 3">
      <a:dk1>
        <a:sysClr val="windowText" lastClr="000000"/>
      </a:dk1>
      <a:lt1>
        <a:sysClr val="window" lastClr="FFFFFF"/>
      </a:lt1>
      <a:dk2>
        <a:srgbClr val="592C82"/>
      </a:dk2>
      <a:lt2>
        <a:srgbClr val="E7E6E6"/>
      </a:lt2>
      <a:accent1>
        <a:srgbClr val="3F2B56"/>
      </a:accent1>
      <a:accent2>
        <a:srgbClr val="592C82"/>
      </a:accent2>
      <a:accent3>
        <a:srgbClr val="AB90BF"/>
      </a:accent3>
      <a:accent4>
        <a:srgbClr val="FDC432"/>
      </a:accent4>
      <a:accent5>
        <a:srgbClr val="A40A66"/>
      </a:accent5>
      <a:accent6>
        <a:srgbClr val="94C34A"/>
      </a:accent6>
      <a:hlink>
        <a:srgbClr val="5BC5EA"/>
      </a:hlink>
      <a:folHlink>
        <a:srgbClr val="5BC5EA"/>
      </a:folHlink>
    </a:clrScheme>
    <a:fontScheme name="DOE Monochromatic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 Content (Base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 Content (Corners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cb9c08-55b4-4446-a04f-6cc6fd9b91ff">
      <Terms xmlns="http://schemas.microsoft.com/office/infopath/2007/PartnerControls"/>
    </lcf76f155ced4ddcb4097134ff3c332f>
    <TaxCatchAll xmlns="69139e8c-00d8-44dd-b482-6fc6efee8b9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2B07902E8AD4D9DDE9D1598362187" ma:contentTypeVersion="14" ma:contentTypeDescription="Create a new document." ma:contentTypeScope="" ma:versionID="60962ed15c15a33be73295f51ae5bec0">
  <xsd:schema xmlns:xsd="http://www.w3.org/2001/XMLSchema" xmlns:xs="http://www.w3.org/2001/XMLSchema" xmlns:p="http://schemas.microsoft.com/office/2006/metadata/properties" xmlns:ns2="f8cb9c08-55b4-4446-a04f-6cc6fd9b91ff" xmlns:ns3="69139e8c-00d8-44dd-b482-6fc6efee8b96" targetNamespace="http://schemas.microsoft.com/office/2006/metadata/properties" ma:root="true" ma:fieldsID="b7930964ca4074216dc8e484277a0a3c" ns2:_="" ns3:_="">
    <xsd:import namespace="f8cb9c08-55b4-4446-a04f-6cc6fd9b91ff"/>
    <xsd:import namespace="69139e8c-00d8-44dd-b482-6fc6efee8b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b9c08-55b4-4446-a04f-6cc6fd9b91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a606fe5-00d0-49e1-aa33-d9ffd02091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39e8c-00d8-44dd-b482-6fc6efee8b9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a77f2cf-baa7-4e60-b45d-f6a3e5ec27c6}" ma:internalName="TaxCatchAll" ma:showField="CatchAllData" ma:web="69139e8c-00d8-44dd-b482-6fc6efee8b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453E34-00E4-49E6-92E0-A96645F5EAB9}">
  <ds:schemaRefs>
    <ds:schemaRef ds:uri="http://www.w3.org/XML/1998/namespace"/>
    <ds:schemaRef ds:uri="f8cb9c08-55b4-4446-a04f-6cc6fd9b91ff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69139e8c-00d8-44dd-b482-6fc6efee8b9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988AF14-7BCB-443D-97D8-DB01F18A43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cb9c08-55b4-4446-a04f-6cc6fd9b91ff"/>
    <ds:schemaRef ds:uri="69139e8c-00d8-44dd-b482-6fc6efee8b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80EAAB-0FED-454A-89C0-AD21E4B54E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651</Words>
  <Application>Microsoft Office PowerPoint</Application>
  <PresentationFormat>Widescreen</PresentationFormat>
  <Paragraphs>87</Paragraphs>
  <Slides>12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1 Covers / Sections</vt:lpstr>
      <vt:lpstr>2 Contents</vt:lpstr>
      <vt:lpstr>3 Content (Base)</vt:lpstr>
      <vt:lpstr>4 Content (Corners)</vt:lpstr>
      <vt:lpstr>1.1 Culture and Multiculturalism</vt:lpstr>
      <vt:lpstr>Activity 1: Australia’s multicultural history  </vt:lpstr>
      <vt:lpstr>When do you think Australia became a multicultural society?</vt:lpstr>
      <vt:lpstr>PowerPoint Presentation</vt:lpstr>
      <vt:lpstr>Australia’s multicultural history through language</vt:lpstr>
      <vt:lpstr>The significance of language – why is it important?</vt:lpstr>
      <vt:lpstr>Gambay languages map</vt:lpstr>
      <vt:lpstr>Activity 2: Continuity and change </vt:lpstr>
      <vt:lpstr>Timeline answers</vt:lpstr>
      <vt:lpstr>Innovation and change – Your Task</vt:lpstr>
      <vt:lpstr>Reflection</vt:lpstr>
      <vt:lpstr>PowerPoint Presentation</vt:lpstr>
    </vt:vector>
  </TitlesOfParts>
  <Company>Department of Education Western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DAVIES Vaughan [Public Relations &amp; Marketing]</dc:creator>
  <cp:lastModifiedBy>COOK Kendall [System Services and Responses]</cp:lastModifiedBy>
  <cp:revision>120</cp:revision>
  <dcterms:created xsi:type="dcterms:W3CDTF">2021-03-11T03:31:31Z</dcterms:created>
  <dcterms:modified xsi:type="dcterms:W3CDTF">2025-11-24T04:03:03Z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b51697-d8d5-4b00-af1f-cc3ba473113c_Enabled">
    <vt:lpwstr>true</vt:lpwstr>
  </property>
  <property fmtid="{D5CDD505-2E9C-101B-9397-08002B2CF9AE}" pid="3" name="MSIP_Label_1ab51697-d8d5-4b00-af1f-cc3ba473113c_SetDate">
    <vt:lpwstr>2025-09-22T05:18:27Z</vt:lpwstr>
  </property>
  <property fmtid="{D5CDD505-2E9C-101B-9397-08002B2CF9AE}" pid="4" name="MSIP_Label_1ab51697-d8d5-4b00-af1f-cc3ba473113c_Method">
    <vt:lpwstr>Standard</vt:lpwstr>
  </property>
  <property fmtid="{D5CDD505-2E9C-101B-9397-08002B2CF9AE}" pid="5" name="MSIP_Label_1ab51697-d8d5-4b00-af1f-cc3ba473113c_Name">
    <vt:lpwstr>OFFICIAL</vt:lpwstr>
  </property>
  <property fmtid="{D5CDD505-2E9C-101B-9397-08002B2CF9AE}" pid="6" name="MSIP_Label_1ab51697-d8d5-4b00-af1f-cc3ba473113c_SiteId">
    <vt:lpwstr>e08016f9-d1fd-4cbb-83b0-b76eb4361627</vt:lpwstr>
  </property>
  <property fmtid="{D5CDD505-2E9C-101B-9397-08002B2CF9AE}" pid="7" name="MSIP_Label_1ab51697-d8d5-4b00-af1f-cc3ba473113c_ActionId">
    <vt:lpwstr>8d5c400a-b34b-4202-b395-26c3c7cee42a</vt:lpwstr>
  </property>
  <property fmtid="{D5CDD505-2E9C-101B-9397-08002B2CF9AE}" pid="8" name="MSIP_Label_1ab51697-d8d5-4b00-af1f-cc3ba473113c_ContentBits">
    <vt:lpwstr>1</vt:lpwstr>
  </property>
  <property fmtid="{D5CDD505-2E9C-101B-9397-08002B2CF9AE}" pid="9" name="MSIP_Label_1ab51697-d8d5-4b00-af1f-cc3ba473113c_Tag">
    <vt:lpwstr>10, 3, 0, 1</vt:lpwstr>
  </property>
  <property fmtid="{D5CDD505-2E9C-101B-9397-08002B2CF9AE}" pid="10" name="ClassificationContentMarkingHeaderLocations">
    <vt:lpwstr>1 Covers / Sections:7\2 Contents:7\3 Content (Base):8\4 Content (Corners):7</vt:lpwstr>
  </property>
  <property fmtid="{D5CDD505-2E9C-101B-9397-08002B2CF9AE}" pid="11" name="ClassificationContentMarkingHeaderText">
    <vt:lpwstr>OFFICIAL</vt:lpwstr>
  </property>
  <property fmtid="{D5CDD505-2E9C-101B-9397-08002B2CF9AE}" pid="12" name="ContentTypeId">
    <vt:lpwstr>0x010100D702B07902E8AD4D9DDE9D1598362187</vt:lpwstr>
  </property>
  <property fmtid="{D5CDD505-2E9C-101B-9397-08002B2CF9AE}" pid="13" name="MediaServiceImageTags">
    <vt:lpwstr/>
  </property>
</Properties>
</file>