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1" r:id="rId6"/>
    <p:sldMasterId id="2147483679" r:id="rId7"/>
  </p:sldMasterIdLst>
  <p:notesMasterIdLst>
    <p:notesMasterId r:id="rId18"/>
  </p:notesMasterIdLst>
  <p:sldIdLst>
    <p:sldId id="264" r:id="rId8"/>
    <p:sldId id="315" r:id="rId9"/>
    <p:sldId id="316" r:id="rId10"/>
    <p:sldId id="321" r:id="rId11"/>
    <p:sldId id="322" r:id="rId12"/>
    <p:sldId id="318" r:id="rId13"/>
    <p:sldId id="319" r:id="rId14"/>
    <p:sldId id="324" r:id="rId15"/>
    <p:sldId id="320" r:id="rId16"/>
    <p:sldId id="257" r:id="rId1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54D"/>
    <a:srgbClr val="CEE1A9"/>
    <a:srgbClr val="592C82"/>
    <a:srgbClr val="A40A66"/>
    <a:srgbClr val="94C34A"/>
    <a:srgbClr val="E94F36"/>
    <a:srgbClr val="3F2B56"/>
    <a:srgbClr val="EE7202"/>
    <a:srgbClr val="FDC432"/>
    <a:srgbClr val="008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8A45E-6D50-44A8-824F-14835AFBA6B1}" v="130" dt="2025-10-02T09:08:52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8152" autoAdjust="0"/>
  </p:normalViewPr>
  <p:slideViewPr>
    <p:cSldViewPr snapToGrid="0">
      <p:cViewPr varScale="1">
        <p:scale>
          <a:sx n="109" d="100"/>
          <a:sy n="109" d="100"/>
        </p:scale>
        <p:origin x="83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802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AD1D-6C85-481C-B3B4-2265CFDF3669}" type="datetimeFigureOut">
              <a:rPr lang="en-AU" smtClean="0"/>
              <a:t>24/11/2025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883AC-FE3C-4431-9252-48CE780760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39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96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Macadamia: https://pixabay.com/photos/macadamia-nuts-nuts-food-snack-1098170/</a:t>
            </a:r>
            <a:br>
              <a:rPr lang="en-AU" dirty="0"/>
            </a:br>
            <a:br>
              <a:rPr lang="en-AU" dirty="0"/>
            </a:br>
            <a:r>
              <a:rPr lang="en-AU" dirty="0"/>
              <a:t>Drill: https://pixabay.com/photos/drill-construction-device-57557/</a:t>
            </a:r>
          </a:p>
          <a:p>
            <a:endParaRPr lang="en-AU" dirty="0"/>
          </a:p>
          <a:p>
            <a:r>
              <a:rPr lang="en-AU" dirty="0"/>
              <a:t>Google Maps: https://pixabay.com/photos/maps-google-maps-navigation-4237764/</a:t>
            </a:r>
          </a:p>
          <a:p>
            <a:endParaRPr lang="en-AU" dirty="0"/>
          </a:p>
          <a:p>
            <a:r>
              <a:rPr lang="en-AU" dirty="0"/>
              <a:t>Fridge: https://commons.wikimedia.org/wiki/File:Open_refrigerator_with_food_at_night.jpg</a:t>
            </a:r>
          </a:p>
          <a:p>
            <a:endParaRPr lang="en-AU" dirty="0"/>
          </a:p>
          <a:p>
            <a:r>
              <a:rPr lang="en-AU" dirty="0"/>
              <a:t>Cardboard packaging: https://commons.wikimedia.org/wiki/File:Eco-friendly_cardboard_packaging_for_takeaways.jpg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793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https://www.ipaustralia.gov.au/understanding-ip/types-of-ip/ip-in-history#fx-tabs-0-panel-0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15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https://www.abc.net.au/education/digibooks/creating-a-nation-modern-immigration-stories/101748456?vcOpensOnLoad=true&amp;vcPageId=102644450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100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2021 report </a:t>
            </a:r>
            <a:r>
              <a:rPr lang="en-AU" b="0" dirty="0"/>
              <a:t>by the Federation of Ethnic Communities' Councils of Australia (FECCA)</a:t>
            </a:r>
          </a:p>
          <a:p>
            <a:r>
              <a:rPr lang="en-AU" b="0" dirty="0"/>
              <a:t>2018 CGU Migrant Small Business Report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22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https://www.youtube.com/watch?v=1Xqaml2eZEo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94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883AC-FE3C-4431-9252-48CE7807603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19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248"/>
            <a:ext cx="12192000" cy="301752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578601" y="0"/>
            <a:ext cx="5613399" cy="6858000"/>
          </a:xfrm>
          <a:custGeom>
            <a:avLst/>
            <a:gdLst>
              <a:gd name="connsiteX0" fmla="*/ 345237 w 5613399"/>
              <a:gd name="connsiteY0" fmla="*/ 0 h 6858000"/>
              <a:gd name="connsiteX1" fmla="*/ 5613399 w 5613399"/>
              <a:gd name="connsiteY1" fmla="*/ 0 h 6858000"/>
              <a:gd name="connsiteX2" fmla="*/ 5613399 w 5613399"/>
              <a:gd name="connsiteY2" fmla="*/ 6858000 h 6858000"/>
              <a:gd name="connsiteX3" fmla="*/ 771308 w 5613399"/>
              <a:gd name="connsiteY3" fmla="*/ 6858000 h 6858000"/>
              <a:gd name="connsiteX4" fmla="*/ 691940 w 5613399"/>
              <a:gd name="connsiteY4" fmla="*/ 6658849 h 6858000"/>
              <a:gd name="connsiteX5" fmla="*/ 0 w 5613399"/>
              <a:gd name="connsiteY5" fmla="*/ 2774396 h 6858000"/>
              <a:gd name="connsiteX6" fmla="*/ 345237 w 561339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3399" h="6858000">
                <a:moveTo>
                  <a:pt x="345237" y="0"/>
                </a:moveTo>
                <a:lnTo>
                  <a:pt x="5613399" y="0"/>
                </a:lnTo>
                <a:lnTo>
                  <a:pt x="5613399" y="6858000"/>
                </a:lnTo>
                <a:lnTo>
                  <a:pt x="771308" y="6858000"/>
                </a:lnTo>
                <a:lnTo>
                  <a:pt x="691940" y="6658849"/>
                </a:lnTo>
                <a:cubicBezTo>
                  <a:pt x="243991" y="5448091"/>
                  <a:pt x="0" y="4139192"/>
                  <a:pt x="0" y="2774396"/>
                </a:cubicBezTo>
                <a:cubicBezTo>
                  <a:pt x="0" y="1815304"/>
                  <a:pt x="119505" y="889400"/>
                  <a:pt x="345237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60000" rIns="360000" bIns="172800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Cover image instructions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844675"/>
            <a:ext cx="5616575" cy="1827848"/>
          </a:xfrm>
        </p:spPr>
        <p:txBody>
          <a:bodyPr anchor="b">
            <a:noAutofit/>
          </a:bodyPr>
          <a:lstStyle>
            <a:lvl1pPr algn="l">
              <a:lnSpc>
                <a:spcPct val="93000"/>
              </a:lnSpc>
              <a:defRPr sz="4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922078"/>
            <a:ext cx="5616575" cy="168509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/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/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476250"/>
            <a:ext cx="1734316" cy="737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25" y="5900527"/>
            <a:ext cx="2399426" cy="252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904288" y="6092825"/>
            <a:ext cx="2663825" cy="323850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825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(Sub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76001"/>
            <a:ext cx="10944225" cy="873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113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113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94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Full Heig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76000"/>
            <a:ext cx="5382000" cy="873388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3888" y="1628775"/>
            <a:ext cx="5381625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86112" y="1"/>
            <a:ext cx="6005888" cy="670560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a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736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44" y="0"/>
            <a:ext cx="70012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844675"/>
            <a:ext cx="5616575" cy="1827848"/>
          </a:xfrm>
        </p:spPr>
        <p:txBody>
          <a:bodyPr anchor="b">
            <a:noAutofit/>
          </a:bodyPr>
          <a:lstStyle>
            <a:lvl1pPr algn="l">
              <a:lnSpc>
                <a:spcPct val="93000"/>
              </a:lnSpc>
              <a:defRPr sz="4200">
                <a:solidFill>
                  <a:srgbClr val="18A5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922078"/>
            <a:ext cx="5616575" cy="167359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18A54D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1734316" cy="737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900527"/>
            <a:ext cx="2399427" cy="252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904288" y="6082003"/>
            <a:ext cx="2663825" cy="323850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149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7" y="6092825"/>
            <a:ext cx="8208962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2849" y="6092825"/>
            <a:ext cx="2735263" cy="323850"/>
          </a:xfrm>
        </p:spPr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2992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113" y="1628775"/>
            <a:ext cx="5382000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46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86113" y="1628775"/>
            <a:ext cx="5382000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103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(Subheading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76001"/>
            <a:ext cx="10944225" cy="8733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113" y="1628775"/>
            <a:ext cx="5382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113" y="2347200"/>
            <a:ext cx="5382000" cy="360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407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Full Heig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186112" y="0"/>
            <a:ext cx="6005888" cy="6857999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a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76000"/>
            <a:ext cx="5382000" cy="873388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3888" y="1628775"/>
            <a:ext cx="5381625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695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44" y="0"/>
            <a:ext cx="70012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5" y="1844675"/>
            <a:ext cx="5616575" cy="1827848"/>
          </a:xfrm>
        </p:spPr>
        <p:txBody>
          <a:bodyPr anchor="b">
            <a:noAutofit/>
          </a:bodyPr>
          <a:lstStyle>
            <a:lvl1pPr algn="l">
              <a:lnSpc>
                <a:spcPct val="93000"/>
              </a:lnSpc>
              <a:defRPr sz="4200">
                <a:solidFill>
                  <a:srgbClr val="18A5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425" y="3922078"/>
            <a:ext cx="5616575" cy="167359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18A54D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rgbClr val="592C82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476250"/>
            <a:ext cx="1734316" cy="737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900527"/>
            <a:ext cx="2399427" cy="252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904288" y="6082003"/>
            <a:ext cx="2663825" cy="323850"/>
          </a:xfr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>
                <a:solidFill>
                  <a:schemeClr val="tx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" b="1"/>
            </a:lvl3pPr>
            <a:lvl4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4pPr>
            <a:lvl5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835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12192000" cy="1524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526474" y="0"/>
            <a:ext cx="7665527" cy="6858000"/>
          </a:xfrm>
          <a:custGeom>
            <a:avLst/>
            <a:gdLst>
              <a:gd name="connsiteX0" fmla="*/ 344605 w 7665527"/>
              <a:gd name="connsiteY0" fmla="*/ 0 h 6858000"/>
              <a:gd name="connsiteX1" fmla="*/ 2099377 w 7665527"/>
              <a:gd name="connsiteY1" fmla="*/ 0 h 6858000"/>
              <a:gd name="connsiteX2" fmla="*/ 5874361 w 7665527"/>
              <a:gd name="connsiteY2" fmla="*/ 0 h 6858000"/>
              <a:gd name="connsiteX3" fmla="*/ 7665527 w 7665527"/>
              <a:gd name="connsiteY3" fmla="*/ 0 h 6858000"/>
              <a:gd name="connsiteX4" fmla="*/ 7665527 w 7665527"/>
              <a:gd name="connsiteY4" fmla="*/ 6858000 h 6858000"/>
              <a:gd name="connsiteX5" fmla="*/ 2099377 w 7665527"/>
              <a:gd name="connsiteY5" fmla="*/ 6858000 h 6858000"/>
              <a:gd name="connsiteX6" fmla="*/ 2099377 w 7665527"/>
              <a:gd name="connsiteY6" fmla="*/ 6856263 h 6858000"/>
              <a:gd name="connsiteX7" fmla="*/ 769894 w 7665527"/>
              <a:gd name="connsiteY7" fmla="*/ 6856263 h 6858000"/>
              <a:gd name="connsiteX8" fmla="*/ 690672 w 7665527"/>
              <a:gd name="connsiteY8" fmla="*/ 6657162 h 6858000"/>
              <a:gd name="connsiteX9" fmla="*/ 0 w 7665527"/>
              <a:gd name="connsiteY9" fmla="*/ 2773693 h 6858000"/>
              <a:gd name="connsiteX10" fmla="*/ 344605 w 7665527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65527" h="6858000">
                <a:moveTo>
                  <a:pt x="344605" y="0"/>
                </a:moveTo>
                <a:lnTo>
                  <a:pt x="2099377" y="0"/>
                </a:lnTo>
                <a:lnTo>
                  <a:pt x="5874361" y="0"/>
                </a:lnTo>
                <a:lnTo>
                  <a:pt x="7665527" y="0"/>
                </a:lnTo>
                <a:lnTo>
                  <a:pt x="7665527" y="6858000"/>
                </a:lnTo>
                <a:lnTo>
                  <a:pt x="2099377" y="6858000"/>
                </a:lnTo>
                <a:lnTo>
                  <a:pt x="2099377" y="6856263"/>
                </a:lnTo>
                <a:lnTo>
                  <a:pt x="769894" y="6856263"/>
                </a:lnTo>
                <a:lnTo>
                  <a:pt x="690672" y="6657162"/>
                </a:lnTo>
                <a:cubicBezTo>
                  <a:pt x="243544" y="5446711"/>
                  <a:pt x="0" y="4138144"/>
                  <a:pt x="0" y="2773693"/>
                </a:cubicBezTo>
                <a:cubicBezTo>
                  <a:pt x="0" y="1814844"/>
                  <a:pt x="119286" y="889174"/>
                  <a:pt x="34460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rgbClr val="18A54D"/>
                </a:solidFill>
              </a:defRPr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01" y="540000"/>
            <a:ext cx="3636462" cy="2387600"/>
          </a:xfrm>
        </p:spPr>
        <p:txBody>
          <a:bodyPr anchor="t">
            <a:noAutofit/>
          </a:bodyPr>
          <a:lstStyle>
            <a:lvl1pPr algn="l">
              <a:lnSpc>
                <a:spcPct val="93000"/>
              </a:lnSpc>
              <a:defRPr sz="4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622801" y="6092825"/>
            <a:ext cx="8281486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592C82"/>
                </a:solidFill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09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ener (Text Onl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44" y="0"/>
            <a:ext cx="70012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801" y="540000"/>
            <a:ext cx="4567942" cy="2387600"/>
          </a:xfrm>
        </p:spPr>
        <p:txBody>
          <a:bodyPr anchor="t">
            <a:noAutofit/>
          </a:bodyPr>
          <a:lstStyle>
            <a:lvl1pPr algn="l">
              <a:lnSpc>
                <a:spcPct val="93000"/>
              </a:lnSpc>
              <a:defRPr sz="4200">
                <a:solidFill>
                  <a:srgbClr val="18A54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2801" y="6092825"/>
            <a:ext cx="8281486" cy="32385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402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328"/>
            <a:ext cx="12192000" cy="5757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9425" y="1414580"/>
            <a:ext cx="6818522" cy="2190750"/>
          </a:xfrm>
        </p:spPr>
        <p:txBody>
          <a:bodyPr anchor="b"/>
          <a:lstStyle>
            <a:lvl1pPr marL="0" indent="0">
              <a:lnSpc>
                <a:spcPct val="83000"/>
              </a:lnSpc>
              <a:buFont typeface="Arial" panose="020B0604020202020204" pitchFamily="34" charset="0"/>
              <a:buNone/>
              <a:defRPr sz="6000" b="1"/>
            </a:lvl1pPr>
            <a:lvl2pPr marL="0" indent="0">
              <a:lnSpc>
                <a:spcPts val="6000"/>
              </a:lnSpc>
              <a:buFont typeface="Arial" panose="020B0604020202020204" pitchFamily="34" charset="0"/>
              <a:buNone/>
              <a:defRPr sz="6000" b="1"/>
            </a:lvl2pPr>
            <a:lvl3pPr marL="0" indent="0">
              <a:lnSpc>
                <a:spcPts val="6000"/>
              </a:lnSpc>
              <a:buFont typeface="Arial" panose="020B0604020202020204" pitchFamily="34" charset="0"/>
              <a:buNone/>
              <a:defRPr sz="6000" b="1"/>
            </a:lvl3pPr>
            <a:lvl4pPr marL="0" indent="0">
              <a:lnSpc>
                <a:spcPts val="6000"/>
              </a:lnSpc>
              <a:buNone/>
              <a:defRPr sz="6000" b="1"/>
            </a:lvl4pPr>
            <a:lvl5pPr marL="0" indent="0">
              <a:lnSpc>
                <a:spcPts val="6000"/>
              </a:lnSpc>
              <a:buNone/>
              <a:defRPr sz="6000" b="1"/>
            </a:lvl5pPr>
          </a:lstStyle>
          <a:p>
            <a:pPr lvl="0"/>
            <a:r>
              <a:rPr lang="en-US" dirty="0"/>
              <a:t>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303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7" y="6092825"/>
            <a:ext cx="8208962" cy="32385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2849" y="6092825"/>
            <a:ext cx="2735263" cy="323850"/>
          </a:xfrm>
        </p:spPr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3886" y="1628774"/>
            <a:ext cx="10944225" cy="4321175"/>
          </a:xfrm>
        </p:spPr>
        <p:txBody>
          <a:bodyPr/>
          <a:lstStyle>
            <a:lvl1pPr>
              <a:defRPr>
                <a:solidFill>
                  <a:srgbClr val="18A54D"/>
                </a:solidFill>
              </a:defRPr>
            </a:lvl1pPr>
            <a:lvl2pPr>
              <a:defRPr>
                <a:solidFill>
                  <a:srgbClr val="18A54D"/>
                </a:solidFill>
              </a:defRPr>
            </a:lvl2pPr>
            <a:lvl3pPr>
              <a:defRPr>
                <a:solidFill>
                  <a:srgbClr val="18A54D"/>
                </a:solidFill>
              </a:defRPr>
            </a:lvl3pPr>
            <a:lvl4pPr>
              <a:defRPr>
                <a:solidFill>
                  <a:srgbClr val="18A54D"/>
                </a:solidFill>
              </a:defRPr>
            </a:lvl4pPr>
            <a:lvl5pPr>
              <a:defRPr>
                <a:solidFill>
                  <a:srgbClr val="18A54D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821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58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113" y="1628775"/>
            <a:ext cx="5382000" cy="4321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34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82000" cy="4321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C296-6F1C-40EB-A7B9-B66F495956D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86113" y="1628775"/>
            <a:ext cx="5382000" cy="4321175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AU" dirty="0"/>
              <a:t>Drag and drop image here or</a:t>
            </a:r>
            <a:br>
              <a:rPr lang="en-AU" dirty="0"/>
            </a:br>
            <a:r>
              <a:rPr lang="en-AU" dirty="0"/>
              <a:t>click icon below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35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A5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4" y="534760"/>
            <a:ext cx="11233151" cy="914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4" y="1628775"/>
            <a:ext cx="11233151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79424" y="6092825"/>
            <a:ext cx="84248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04287" y="6084887"/>
            <a:ext cx="2663825" cy="3317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5C882-8582-454A-BF69-6BA96094E02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C0FD5-ACD0-EBB7-F23F-A5C4F4B4D4D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7405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3" r:id="rId2"/>
    <p:sldLayoutId id="2147483673" r:id="rId3"/>
    <p:sldLayoutId id="2147483704" r:id="rId4"/>
    <p:sldLayoutId id="2147483650" r:id="rId5"/>
  </p:sldLayoutIdLst>
  <p:hf hdr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4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1800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Tx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pos="2071" userDrawn="1">
          <p15:clr>
            <a:srgbClr val="F26B43"/>
          </p15:clr>
        </p15:guide>
        <p15:guide id="6" pos="5609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orient="horz" pos="300" userDrawn="1">
          <p15:clr>
            <a:srgbClr val="F26B43"/>
          </p15:clr>
        </p15:guide>
        <p15:guide id="9" orient="horz" pos="3838" userDrawn="1">
          <p15:clr>
            <a:srgbClr val="F26B43"/>
          </p15:clr>
        </p15:guide>
        <p15:guide id="10" pos="393" userDrawn="1">
          <p15:clr>
            <a:srgbClr val="F26B43"/>
          </p15:clr>
        </p15:guide>
        <p15:guide id="11" pos="7287" userDrawn="1">
          <p15:clr>
            <a:srgbClr val="F26B43"/>
          </p15:clr>
        </p15:guide>
        <p15:guide id="12" orient="horz" pos="391" userDrawn="1">
          <p15:clr>
            <a:srgbClr val="F26B43"/>
          </p15:clr>
        </p15:guide>
        <p15:guide id="13" pos="2683" userDrawn="1">
          <p15:clr>
            <a:srgbClr val="F26B43"/>
          </p15:clr>
        </p15:guide>
        <p15:guide id="14" orient="horz" pos="1162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748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  <p15:guide id="18" orient="horz" pos="913" userDrawn="1">
          <p15:clr>
            <a:srgbClr val="F26B43"/>
          </p15:clr>
        </p15:guide>
        <p15:guide id="19" userDrawn="1">
          <p15:clr>
            <a:srgbClr val="F26B43"/>
          </p15:clr>
        </p15:guide>
        <p15:guide id="20" pos="7680" userDrawn="1">
          <p15:clr>
            <a:srgbClr val="F26B43"/>
          </p15:clr>
        </p15:guide>
        <p15:guide id="21" orient="horz" userDrawn="1">
          <p15:clr>
            <a:srgbClr val="F26B43"/>
          </p15:clr>
        </p15:guide>
        <p15:guide id="22" orient="horz" pos="4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628775"/>
            <a:ext cx="10944225" cy="4321176"/>
          </a:xfrm>
          <a:prstGeom prst="rect">
            <a:avLst/>
          </a:prstGeom>
        </p:spPr>
        <p:txBody>
          <a:bodyPr vert="horz" lIns="0" tIns="0" rIns="0" bIns="0" numCol="4" spcCol="306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7" y="6092825"/>
            <a:ext cx="8208962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49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44C631-314C-EA91-E2B0-9BF4F05509F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6969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18A5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-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18A54D"/>
        </a:buClr>
        <a:buFont typeface="+mj-lt"/>
        <a:buAutoNum type="arabicPeriod"/>
        <a:defRPr sz="1200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18A54D"/>
        </a:buClr>
        <a:buFont typeface="+mj-lt"/>
        <a:buAutoNum type="arabicPeriod"/>
        <a:defRPr sz="1200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18A54D"/>
        </a:buClr>
        <a:buFont typeface="+mj-lt"/>
        <a:buAutoNum type="arabicPeriod"/>
        <a:defRPr sz="1200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36000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18A54D"/>
        </a:buClr>
        <a:buFont typeface="+mj-lt"/>
        <a:buAutoNum type="arabicPeriod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40000" indent="0" algn="l" defTabSz="3600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rgbClr val="592C82"/>
        </a:buClr>
        <a:buFont typeface="+mj-lt"/>
        <a:buNone/>
        <a:defRPr sz="1200" b="0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2900" indent="-342900" algn="l" defTabSz="360000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0" b="0" kern="1200" baseline="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062900" indent="-342900" algn="l" defTabSz="360000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0" b="0" kern="120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242900" indent="-342900" algn="l" defTabSz="360000" rtl="0" eaLnBrk="1" latinLnBrk="0" hangingPunct="1">
        <a:lnSpc>
          <a:spcPts val="1500"/>
        </a:lnSpc>
        <a:spcBef>
          <a:spcPts val="500"/>
        </a:spcBef>
        <a:spcAft>
          <a:spcPts val="1100"/>
        </a:spcAft>
        <a:buClr>
          <a:srgbClr val="592C82"/>
        </a:buClr>
        <a:buFont typeface="+mj-lt"/>
        <a:buAutoNum type="arabicPeriod"/>
        <a:defRPr sz="1350" b="0" kern="1200" baseline="0">
          <a:solidFill>
            <a:srgbClr val="592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orient="horz" pos="4133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393" userDrawn="1">
          <p15:clr>
            <a:srgbClr val="F26B43"/>
          </p15:clr>
        </p15:guide>
        <p15:guide id="9" orient="horz" pos="391" userDrawn="1">
          <p15:clr>
            <a:srgbClr val="F26B43"/>
          </p15:clr>
        </p15:guide>
        <p15:guide id="10" pos="2116" userDrawn="1">
          <p15:clr>
            <a:srgbClr val="F26B43"/>
          </p15:clr>
        </p15:guide>
        <p15:guide id="11" pos="5564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  <p15:guide id="13" orient="horz" pos="913" userDrawn="1">
          <p15:clr>
            <a:srgbClr val="F26B43"/>
          </p15:clr>
        </p15:guide>
        <p15:guide id="14" orient="horz" pos="1026" userDrawn="1">
          <p15:clr>
            <a:srgbClr val="F26B43"/>
          </p15:clr>
        </p15:guide>
        <p15:guide id="15" orient="horz" pos="4042" userDrawn="1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orient="horz" userDrawn="1">
          <p15:clr>
            <a:srgbClr val="F26B43"/>
          </p15:clr>
        </p15:guide>
        <p15:guide id="18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12192000" cy="15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628775"/>
            <a:ext cx="10944225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7" y="6092825"/>
            <a:ext cx="8208962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49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4B21E-77C1-A632-C96C-B1FEB9BB8AA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2869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8" r:id="rId3"/>
    <p:sldLayoutId id="2147483700" r:id="rId4"/>
    <p:sldLayoutId id="2147483702" r:id="rId5"/>
    <p:sldLayoutId id="214748370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18A5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1800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393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pos="2116">
          <p15:clr>
            <a:srgbClr val="F26B43"/>
          </p15:clr>
        </p15:guide>
        <p15:guide id="11" pos="5564">
          <p15:clr>
            <a:srgbClr val="F26B43"/>
          </p15:clr>
        </p15:guide>
        <p15:guide id="12" orient="horz" pos="527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26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userDrawn="1">
          <p15:clr>
            <a:srgbClr val="F26B43"/>
          </p15:clr>
        </p15:guide>
        <p15:guide id="18" pos="7287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0" orient="horz" userDrawn="1">
          <p15:clr>
            <a:srgbClr val="F26B43"/>
          </p15:clr>
        </p15:guide>
        <p15:guide id="21" orient="horz" pos="43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1628775"/>
            <a:ext cx="10944225" cy="4321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887" y="6092825"/>
            <a:ext cx="8208962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2849" y="6092825"/>
            <a:ext cx="2735263" cy="323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CBC296-6F1C-40EB-A7B9-B66F495956D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A65D6-ED31-7759-0B2E-312F08F7775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20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2902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5" r:id="rId3"/>
    <p:sldLayoutId id="2147483687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18A5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rgbClr val="18A5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1800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tabLst>
          <a:tab pos="0" algn="l"/>
          <a:tab pos="180000" algn="l"/>
          <a:tab pos="360000" algn="l"/>
          <a:tab pos="540000" algn="l"/>
          <a:tab pos="720000" algn="l"/>
          <a:tab pos="900000" algn="l"/>
        </a:tabLst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08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rgbClr val="18A54D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87">
          <p15:clr>
            <a:srgbClr val="F26B43"/>
          </p15:clr>
        </p15:guide>
        <p15:guide id="5" orient="horz" pos="4224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393">
          <p15:clr>
            <a:srgbClr val="F26B43"/>
          </p15:clr>
        </p15:guide>
        <p15:guide id="9" orient="horz" pos="391">
          <p15:clr>
            <a:srgbClr val="F26B43"/>
          </p15:clr>
        </p15:guide>
        <p15:guide id="10" pos="2116">
          <p15:clr>
            <a:srgbClr val="F26B43"/>
          </p15:clr>
        </p15:guide>
        <p15:guide id="11" pos="5564">
          <p15:clr>
            <a:srgbClr val="F26B43"/>
          </p15:clr>
        </p15:guide>
        <p15:guide id="12" orient="horz" pos="527">
          <p15:clr>
            <a:srgbClr val="F26B43"/>
          </p15:clr>
        </p15:guide>
        <p15:guide id="13" orient="horz" pos="913">
          <p15:clr>
            <a:srgbClr val="F26B43"/>
          </p15:clr>
        </p15:guide>
        <p15:guide id="14" orient="horz" pos="1026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3838" userDrawn="1">
          <p15:clr>
            <a:srgbClr val="F26B43"/>
          </p15:clr>
        </p15:guide>
        <p15:guide id="17" userDrawn="1">
          <p15:clr>
            <a:srgbClr val="F26B43"/>
          </p15:clr>
        </p15:guide>
        <p15:guide id="18" orient="horz" userDrawn="1">
          <p15:clr>
            <a:srgbClr val="F26B43"/>
          </p15:clr>
        </p15:guide>
        <p15:guide id="19" pos="7680" userDrawn="1">
          <p15:clr>
            <a:srgbClr val="F26B43"/>
          </p15:clr>
        </p15:guide>
        <p15:guide id="20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net.au/education/digibooks/creating-a-nation-modern-immigration-stories/101748456?vcOpensOnLoad=true&amp;vcPageId=10264445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1Xqaml2eZEo?feature=oembed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2.1 Diversity and stereotypes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Appreciation of multiculturalism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7AB76-1D2C-C4FA-C86F-16B5DEAC29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D25/1142110</a:t>
            </a:r>
          </a:p>
        </p:txBody>
      </p:sp>
    </p:spTree>
    <p:extLst>
      <p:ext uri="{BB962C8B-B14F-4D97-AF65-F5344CB8AC3E}">
        <p14:creationId xmlns:p14="http://schemas.microsoft.com/office/powerpoint/2010/main" val="413523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/>
              <a:t>Thank 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910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82F489-B990-F645-2E06-371D648A7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Activity 2:</a:t>
            </a:r>
            <a:br>
              <a:rPr lang="en-AU" dirty="0"/>
            </a:br>
            <a:br>
              <a:rPr lang="en-AU" dirty="0"/>
            </a:br>
            <a:r>
              <a:rPr lang="en-AU" dirty="0"/>
              <a:t>Australian entrepreneurs</a:t>
            </a:r>
          </a:p>
        </p:txBody>
      </p:sp>
    </p:spTree>
    <p:extLst>
      <p:ext uri="{BB962C8B-B14F-4D97-AF65-F5344CB8AC3E}">
        <p14:creationId xmlns:p14="http://schemas.microsoft.com/office/powerpoint/2010/main" val="129663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CEFE49-1B2C-F451-1508-6B41E905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Entrepreneurs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6B4C32-6AA8-48DF-600D-EE81E6E0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does the word ‘entrepreneur’ mean?</a:t>
            </a:r>
          </a:p>
          <a:p>
            <a:r>
              <a:rPr lang="en-AU" b="0" dirty="0">
                <a:solidFill>
                  <a:schemeClr val="tx1"/>
                </a:solidFill>
              </a:rPr>
              <a:t>An entrepreneur is a person who sets out to build a successful business in a new field. An entrepreneur’s methods are sometimes regarded as ‘ground-breaking’ and innovative.</a:t>
            </a:r>
          </a:p>
          <a:p>
            <a:endParaRPr lang="en-AU" dirty="0"/>
          </a:p>
          <a:p>
            <a:r>
              <a:rPr lang="en-AU" dirty="0"/>
              <a:t>What are the characteristics of entrepreneurs?</a:t>
            </a:r>
          </a:p>
          <a:p>
            <a:r>
              <a:rPr lang="en-AU" b="0" dirty="0">
                <a:solidFill>
                  <a:schemeClr val="tx1"/>
                </a:solidFill>
              </a:rPr>
              <a:t>Innovative, create opportunities, take risks, resilient, creative, problem solvers</a:t>
            </a:r>
          </a:p>
          <a:p>
            <a:endParaRPr lang="en-AU" dirty="0"/>
          </a:p>
          <a:p>
            <a:r>
              <a:rPr lang="en-AU" dirty="0"/>
              <a:t>Name Australian entrepreneurs that you know</a:t>
            </a:r>
          </a:p>
        </p:txBody>
      </p:sp>
    </p:spTree>
    <p:extLst>
      <p:ext uri="{BB962C8B-B14F-4D97-AF65-F5344CB8AC3E}">
        <p14:creationId xmlns:p14="http://schemas.microsoft.com/office/powerpoint/2010/main" val="12215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9696-FB73-7641-0CA7-89C48C142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69" y="495094"/>
            <a:ext cx="3364640" cy="873388"/>
          </a:xfrm>
        </p:spPr>
        <p:txBody>
          <a:bodyPr/>
          <a:lstStyle/>
          <a:p>
            <a:r>
              <a:rPr lang="en-AU" sz="2800" dirty="0"/>
              <a:t>What do these have in common?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C3294D-208E-B6DE-7BA0-737FBE6764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37215" y="2294133"/>
            <a:ext cx="3240881" cy="432117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4D7135C-0267-100E-8C6D-E0830476A7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76" y="378914"/>
            <a:ext cx="4575130" cy="30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3B86C-D371-79E2-BF27-F36CFD6DA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975" y="3562838"/>
            <a:ext cx="4575131" cy="30524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9A405C-5C15-AE61-E3DF-19B3F86FA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04" y="1679445"/>
            <a:ext cx="3722370" cy="4935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D0D02A-2500-ECA8-35D5-E3C3DAD06C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6808" y="338486"/>
            <a:ext cx="3241288" cy="21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4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779B9-9FDF-6C42-AE39-29C036E0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All invented by Australian migrants!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6B7E230-5052-29A6-90A4-C84140BB51C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1155318"/>
              </p:ext>
            </p:extLst>
          </p:nvPr>
        </p:nvGraphicFramePr>
        <p:xfrm>
          <a:off x="623886" y="1091072"/>
          <a:ext cx="11133774" cy="513479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948114">
                  <a:extLst>
                    <a:ext uri="{9D8B030D-6E8A-4147-A177-3AD203B41FA5}">
                      <a16:colId xmlns:a16="http://schemas.microsoft.com/office/drawing/2014/main" val="2054320078"/>
                    </a:ext>
                  </a:extLst>
                </a:gridCol>
                <a:gridCol w="7185660">
                  <a:extLst>
                    <a:ext uri="{9D8B030D-6E8A-4147-A177-3AD203B41FA5}">
                      <a16:colId xmlns:a16="http://schemas.microsoft.com/office/drawing/2014/main" val="3214234372"/>
                    </a:ext>
                  </a:extLst>
                </a:gridCol>
              </a:tblGrid>
              <a:tr h="388100"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324323"/>
                  </a:ext>
                </a:extLst>
              </a:tr>
              <a:tr h="637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 Harrison was born in Scotland, moved in 1837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Harrison patented the Ether vapour compression </a:t>
                      </a:r>
                      <a:r>
                        <a:rPr lang="en-A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refrigeration system </a:t>
                      </a:r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1885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485740"/>
                  </a:ext>
                </a:extLst>
              </a:tr>
              <a:tr h="658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Arthur James Arnot was born in 1889 in Scotland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Patented the </a:t>
                      </a:r>
                      <a:r>
                        <a:rPr lang="en-A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world’s first electric drill </a:t>
                      </a: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drilling through rock faces and coal shafts with William Brain – paved the way for portable hand drills.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035990"/>
                  </a:ext>
                </a:extLst>
              </a:tr>
              <a:tr h="1088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Henry Bell was born in New Zealand, moved to Queensland in 1955</a:t>
                      </a:r>
                    </a:p>
                    <a:p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1975, Hidden Valley Plantations, a small macadamia business in the Sunshine Coast started a macadamia breeding program. In 1988, owner Henry Bell applied for plant breeder's rights in Australia for his Hidden Valley A4 variety. 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98055"/>
                  </a:ext>
                </a:extLst>
              </a:tr>
              <a:tr h="1089091"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Danish brothers, </a:t>
                      </a:r>
                      <a:r>
                        <a:rPr lang="en-AU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Lars</a:t>
                      </a:r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and </a:t>
                      </a:r>
                      <a:r>
                        <a:rPr lang="en-AU" sz="1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Jens Eilstrup Rasmussen</a:t>
                      </a:r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Australian born Noel Gordon and Stephen Ma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brothers started the Sydney-based company Where 2 Technologies from an apartment bedroom in early 2003. The company and product was sold to Google, becoming Google Maps. </a:t>
                      </a:r>
                      <a:endParaRPr lang="en-A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192591"/>
                  </a:ext>
                </a:extLst>
              </a:tr>
              <a:tr h="595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Richard Pratt and his family moved to Australia from the Polish city of Gdansk in 1938 as refugees.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Founded Visy, a paper, packaging and recycling company in 1948.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94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720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D9ED-7A65-78A1-ABDF-6FEA62E0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Hale’s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56ECE-A085-8171-6926-9FFA0C88C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7" y="1628775"/>
            <a:ext cx="6303385" cy="4321176"/>
          </a:xfrm>
        </p:spPr>
        <p:txBody>
          <a:bodyPr/>
          <a:lstStyle/>
          <a:p>
            <a:r>
              <a:rPr lang="en-AU" sz="2000" dirty="0"/>
              <a:t>Watch </a:t>
            </a:r>
            <a:r>
              <a:rPr lang="en-AU" sz="2000" dirty="0">
                <a:hlinkClick r:id="rId3"/>
              </a:rPr>
              <a:t>Hale’s story </a:t>
            </a:r>
            <a:r>
              <a:rPr lang="en-AU" sz="2000" dirty="0"/>
              <a:t>and answer the questions while viewing.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b="0" dirty="0">
                <a:solidFill>
                  <a:schemeClr val="tx1"/>
                </a:solidFill>
              </a:rPr>
              <a:t>Why did the Australian government encourage people to emigrate from Turkey?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b="0" dirty="0">
                <a:solidFill>
                  <a:schemeClr val="tx1"/>
                </a:solidFill>
              </a:rPr>
              <a:t>Do you think it was easy for the first group of Muslim people to live in Australia? What clues does Hale give about this?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b="0" dirty="0">
                <a:solidFill>
                  <a:schemeClr val="tx1"/>
                </a:solidFill>
              </a:rPr>
              <a:t>According to Hale, why do immigrants often stay within their own communities when they arrive in a new country?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b="0" dirty="0">
                <a:solidFill>
                  <a:schemeClr val="tx1"/>
                </a:solidFill>
              </a:rPr>
              <a:t>Do you consider Hale’s parents to be entrepreneurs? Explain your answer. </a:t>
            </a:r>
          </a:p>
          <a:p>
            <a:endParaRPr lang="en-AU" dirty="0"/>
          </a:p>
        </p:txBody>
      </p:sp>
      <p:pic>
        <p:nvPicPr>
          <p:cNvPr id="6" name="Content Placeholder 5" descr="Travel with solid fill">
            <a:extLst>
              <a:ext uri="{FF2B5EF4-FFF2-40B4-BE49-F238E27FC236}">
                <a16:creationId xmlns:a16="http://schemas.microsoft.com/office/drawing/2014/main" id="{14F50FB2-DCE7-A6C5-1ABD-001028E4AA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6904" y="1306167"/>
            <a:ext cx="4245665" cy="4245665"/>
          </a:xfrm>
        </p:spPr>
      </p:pic>
    </p:spTree>
    <p:extLst>
      <p:ext uri="{BB962C8B-B14F-4D97-AF65-F5344CB8AC3E}">
        <p14:creationId xmlns:p14="http://schemas.microsoft.com/office/powerpoint/2010/main" val="370855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9165-07B2-88AC-3DF3-9A01E0C0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Entrepreneurial migrants in Australia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D7FDF-6ADF-81B0-3C3E-B586F20ED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253836"/>
            <a:ext cx="10944224" cy="5084619"/>
          </a:xfrm>
        </p:spPr>
        <p:txBody>
          <a:bodyPr/>
          <a:lstStyle/>
          <a:p>
            <a:r>
              <a:rPr lang="en-AU" b="0" dirty="0">
                <a:solidFill>
                  <a:schemeClr val="tx1"/>
                </a:solidFill>
              </a:rPr>
              <a:t>From a 2021 report, migrant-owned businesses: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employ over 1.4 million Australians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contribute ~$46.9 billion annually to Australia’s economy.</a:t>
            </a:r>
          </a:p>
          <a:p>
            <a:endParaRPr lang="en-AU" b="0" dirty="0">
              <a:solidFill>
                <a:schemeClr val="tx1"/>
              </a:solidFill>
            </a:endParaRPr>
          </a:p>
          <a:p>
            <a:r>
              <a:rPr lang="en-AU" b="0" dirty="0">
                <a:solidFill>
                  <a:schemeClr val="tx1"/>
                </a:solidFill>
              </a:rPr>
              <a:t>From a 2018 report: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83% of migrant business owners started their first business venture after moving to Australia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recent arrivals and Gen Y migrant business owners were more likely to have been impacted by racism or discrimination, or to feel their background hindered their success.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23% started their business to try out an innovative or new idea, in comparison to 16% of non-migrants.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51% of migrant small business leaders are have a bachelor degree or higher.</a:t>
            </a:r>
          </a:p>
        </p:txBody>
      </p:sp>
    </p:spTree>
    <p:extLst>
      <p:ext uri="{BB962C8B-B14F-4D97-AF65-F5344CB8AC3E}">
        <p14:creationId xmlns:p14="http://schemas.microsoft.com/office/powerpoint/2010/main" val="128233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Food Next Door Co op story">
            <a:hlinkClick r:id="" action="ppaction://media"/>
            <a:extLst>
              <a:ext uri="{FF2B5EF4-FFF2-40B4-BE49-F238E27FC236}">
                <a16:creationId xmlns:a16="http://schemas.microsoft.com/office/drawing/2014/main" id="{B1388B1C-7F29-08E2-ACF4-889ED7775BE1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424" y="0"/>
            <a:ext cx="11585631" cy="65446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37E48-616E-10AC-75F8-EC04EE79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2" y="6544684"/>
            <a:ext cx="10944226" cy="313316"/>
          </a:xfrm>
        </p:spPr>
        <p:txBody>
          <a:bodyPr/>
          <a:lstStyle/>
          <a:p>
            <a:r>
              <a:rPr lang="en-AU" sz="1600" dirty="0"/>
              <a:t>Food Next Door Co-op story</a:t>
            </a:r>
          </a:p>
        </p:txBody>
      </p:sp>
    </p:spTree>
    <p:extLst>
      <p:ext uri="{BB962C8B-B14F-4D97-AF65-F5344CB8AC3E}">
        <p14:creationId xmlns:p14="http://schemas.microsoft.com/office/powerpoint/2010/main" val="29260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80028D-AC48-6D12-C10D-A73C5B41AD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0627121"/>
              </p:ext>
            </p:extLst>
          </p:nvPr>
        </p:nvGraphicFramePr>
        <p:xfrm>
          <a:off x="732556" y="1235567"/>
          <a:ext cx="10835555" cy="4811943"/>
        </p:xfrm>
        <a:graphic>
          <a:graphicData uri="http://schemas.openxmlformats.org/drawingml/2006/table">
            <a:tbl>
              <a:tblPr/>
              <a:tblGrid>
                <a:gridCol w="2211535">
                  <a:extLst>
                    <a:ext uri="{9D8B030D-6E8A-4147-A177-3AD203B41FA5}">
                      <a16:colId xmlns:a16="http://schemas.microsoft.com/office/drawing/2014/main" val="3666492785"/>
                    </a:ext>
                  </a:extLst>
                </a:gridCol>
                <a:gridCol w="8624020">
                  <a:extLst>
                    <a:ext uri="{9D8B030D-6E8A-4147-A177-3AD203B41FA5}">
                      <a16:colId xmlns:a16="http://schemas.microsoft.com/office/drawing/2014/main" val="751806052"/>
                    </a:ext>
                  </a:extLst>
                </a:gridCol>
              </a:tblGrid>
              <a:tr h="4112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207284"/>
                  </a:ext>
                </a:extLst>
              </a:tr>
              <a:tr h="6876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 Lowy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Westfield Group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Co-founded one of the world’s largest shopping centre chains.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282841"/>
                  </a:ext>
                </a:extLst>
              </a:tr>
              <a:tr h="7273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Harry </a:t>
                      </a:r>
                      <a:r>
                        <a:rPr lang="en-AU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Triguboff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Meriton</a:t>
                      </a: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(Apartments)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88993"/>
                  </a:ext>
                </a:extLst>
              </a:tr>
              <a:tr h="7065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Ruslan Kogan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Kogan.com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of Australia’s largest online retailers.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174159"/>
                  </a:ext>
                </a:extLst>
              </a:tr>
              <a:tr h="8035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 Le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Emotiv</a:t>
                      </a: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(Neurotechnology)</a:t>
                      </a:r>
                    </a:p>
                    <a:p>
                      <a:pPr>
                        <a:buNone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Co-founded a company pioneering consumer EEG headsets.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956916"/>
                  </a:ext>
                </a:extLst>
              </a:tr>
              <a:tr h="6788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Thuy Nguyen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Came to Australia as an international student and received a PhD in Biomedical Engineering. Her research on cancer treatment innovations has received international recognition.</a:t>
                      </a:r>
                      <a:endParaRPr lang="en-A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0903"/>
                  </a:ext>
                </a:extLst>
              </a:tr>
              <a:tr h="7966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Hoang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Founded the Vietnamese food franchise “</a:t>
                      </a:r>
                      <a:r>
                        <a:rPr lang="en-AU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Roll’d</a:t>
                      </a:r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”.</a:t>
                      </a:r>
                    </a:p>
                  </a:txBody>
                  <a:tcPr marL="37252" marR="37252" marT="18626" marB="18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133134"/>
                  </a:ext>
                </a:extLst>
              </a:tr>
            </a:tbl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0EDCA3EC-DBA7-5E86-B82F-2D253D88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576001"/>
            <a:ext cx="10944226" cy="873388"/>
          </a:xfrm>
        </p:spPr>
        <p:txBody>
          <a:bodyPr/>
          <a:lstStyle/>
          <a:p>
            <a:r>
              <a:rPr lang="en-AU" dirty="0"/>
              <a:t>Entrepreneurs and innovators research task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29891-0CDF-4A75-D746-B8555D249B8D}"/>
              </a:ext>
            </a:extLst>
          </p:cNvPr>
          <p:cNvSpPr txBox="1"/>
          <p:nvPr/>
        </p:nvSpPr>
        <p:spPr>
          <a:xfrm>
            <a:off x="193964" y="6166605"/>
            <a:ext cx="117763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1" i="1" dirty="0">
                <a:solidFill>
                  <a:srgbClr val="18A5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choose another entrepreneur you know who migrated to Australia, or whose parents did</a:t>
            </a:r>
          </a:p>
        </p:txBody>
      </p:sp>
    </p:spTree>
    <p:extLst>
      <p:ext uri="{BB962C8B-B14F-4D97-AF65-F5344CB8AC3E}">
        <p14:creationId xmlns:p14="http://schemas.microsoft.com/office/powerpoint/2010/main" val="1186051555"/>
      </p:ext>
    </p:extLst>
  </p:cSld>
  <p:clrMapOvr>
    <a:masterClrMapping/>
  </p:clrMapOvr>
</p:sld>
</file>

<file path=ppt/theme/theme1.xml><?xml version="1.0" encoding="utf-8"?>
<a:theme xmlns:a="http://schemas.openxmlformats.org/drawingml/2006/main" name="1 Covers / Sec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Contents">
  <a:themeElements>
    <a:clrScheme name="DOE Monochromatic 3">
      <a:dk1>
        <a:sysClr val="windowText" lastClr="000000"/>
      </a:dk1>
      <a:lt1>
        <a:sysClr val="window" lastClr="FFFFFF"/>
      </a:lt1>
      <a:dk2>
        <a:srgbClr val="592C82"/>
      </a:dk2>
      <a:lt2>
        <a:srgbClr val="E7E6E6"/>
      </a:lt2>
      <a:accent1>
        <a:srgbClr val="3F2B56"/>
      </a:accent1>
      <a:accent2>
        <a:srgbClr val="592C82"/>
      </a:accent2>
      <a:accent3>
        <a:srgbClr val="AB90BF"/>
      </a:accent3>
      <a:accent4>
        <a:srgbClr val="FDC432"/>
      </a:accent4>
      <a:accent5>
        <a:srgbClr val="A40A66"/>
      </a:accent5>
      <a:accent6>
        <a:srgbClr val="94C34A"/>
      </a:accent6>
      <a:hlink>
        <a:srgbClr val="5BC5EA"/>
      </a:hlink>
      <a:folHlink>
        <a:srgbClr val="5BC5EA"/>
      </a:folHlink>
    </a:clrScheme>
    <a:fontScheme name="DOE Monochromatic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 Content (Bas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 Content (Corn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2B07902E8AD4D9DDE9D1598362187" ma:contentTypeVersion="14" ma:contentTypeDescription="Create a new document." ma:contentTypeScope="" ma:versionID="60962ed15c15a33be73295f51ae5bec0">
  <xsd:schema xmlns:xsd="http://www.w3.org/2001/XMLSchema" xmlns:xs="http://www.w3.org/2001/XMLSchema" xmlns:p="http://schemas.microsoft.com/office/2006/metadata/properties" xmlns:ns2="f8cb9c08-55b4-4446-a04f-6cc6fd9b91ff" xmlns:ns3="69139e8c-00d8-44dd-b482-6fc6efee8b96" targetNamespace="http://schemas.microsoft.com/office/2006/metadata/properties" ma:root="true" ma:fieldsID="b7930964ca4074216dc8e484277a0a3c" ns2:_="" ns3:_="">
    <xsd:import namespace="f8cb9c08-55b4-4446-a04f-6cc6fd9b91ff"/>
    <xsd:import namespace="69139e8c-00d8-44dd-b482-6fc6efee8b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b9c08-55b4-4446-a04f-6cc6fd9b9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a606fe5-00d0-49e1-aa33-d9ffd02091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39e8c-00d8-44dd-b482-6fc6efee8b9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a77f2cf-baa7-4e60-b45d-f6a3e5ec27c6}" ma:internalName="TaxCatchAll" ma:showField="CatchAllData" ma:web="69139e8c-00d8-44dd-b482-6fc6efee8b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cb9c08-55b4-4446-a04f-6cc6fd9b91ff">
      <Terms xmlns="http://schemas.microsoft.com/office/infopath/2007/PartnerControls"/>
    </lcf76f155ced4ddcb4097134ff3c332f>
    <TaxCatchAll xmlns="69139e8c-00d8-44dd-b482-6fc6efee8b9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C027AF-20FE-475C-A951-1413181970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cb9c08-55b4-4446-a04f-6cc6fd9b91ff"/>
    <ds:schemaRef ds:uri="69139e8c-00d8-44dd-b482-6fc6efee8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1BC95E-7055-4764-810D-5591982D3856}">
  <ds:schemaRefs>
    <ds:schemaRef ds:uri="http://schemas.microsoft.com/office/2006/documentManagement/types"/>
    <ds:schemaRef ds:uri="http://www.w3.org/XML/1998/namespace"/>
    <ds:schemaRef ds:uri="f8cb9c08-55b4-4446-a04f-6cc6fd9b91ff"/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9139e8c-00d8-44dd-b482-6fc6efee8b9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EDD207D-1BE6-4CBE-BDDE-681288B4C1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12098</TotalTime>
  <Words>771</Words>
  <Application>Microsoft Office PowerPoint</Application>
  <PresentationFormat>Widescreen</PresentationFormat>
  <Paragraphs>82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1 Covers / Sections</vt:lpstr>
      <vt:lpstr>2 Contents</vt:lpstr>
      <vt:lpstr>3 Content (Base)</vt:lpstr>
      <vt:lpstr>4 Content (Corners)</vt:lpstr>
      <vt:lpstr>2.1 Diversity and stereotypes</vt:lpstr>
      <vt:lpstr>Activity 2:  Australian entrepreneurs</vt:lpstr>
      <vt:lpstr>Entrepreneurs</vt:lpstr>
      <vt:lpstr>What do these have in common?</vt:lpstr>
      <vt:lpstr>All invented by Australian migrants!</vt:lpstr>
      <vt:lpstr>Hale’s story</vt:lpstr>
      <vt:lpstr>Entrepreneurial migrants in Australia</vt:lpstr>
      <vt:lpstr>Food Next Door Co-op story</vt:lpstr>
      <vt:lpstr>Entrepreneurs and innovators research task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 Vaughan [Public Relations &amp; Marketing]</dc:creator>
  <cp:lastModifiedBy>COOK Kendall [System Services and Responses]</cp:lastModifiedBy>
  <cp:revision>115</cp:revision>
  <cp:lastPrinted>2025-05-05T05:11:16Z</cp:lastPrinted>
  <dcterms:created xsi:type="dcterms:W3CDTF">2021-03-11T03:31:31Z</dcterms:created>
  <dcterms:modified xsi:type="dcterms:W3CDTF">2025-11-24T04:36:58Z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0x010100D702B07902E8AD4D9DDE9D1598362187</vt:lpwstr>
  </property>
  <property fmtid="{D5CDD505-2E9C-101B-9397-08002B2CF9AE}" pid="3" name="MediaServiceImageTags">
    <vt:lpwstr/>
  </property>
  <property fmtid="{D5CDD505-2E9C-101B-9397-08002B2CF9AE}" pid="4" name="MSIP_Label_1ab51697-d8d5-4b00-af1f-cc3ba473113c_Enabled">
    <vt:lpwstr>true</vt:lpwstr>
  </property>
  <property fmtid="{D5CDD505-2E9C-101B-9397-08002B2CF9AE}" pid="5" name="MSIP_Label_1ab51697-d8d5-4b00-af1f-cc3ba473113c_SetDate">
    <vt:lpwstr>2025-10-01T00:32:29Z</vt:lpwstr>
  </property>
  <property fmtid="{D5CDD505-2E9C-101B-9397-08002B2CF9AE}" pid="6" name="MSIP_Label_1ab51697-d8d5-4b00-af1f-cc3ba473113c_Method">
    <vt:lpwstr>Standard</vt:lpwstr>
  </property>
  <property fmtid="{D5CDD505-2E9C-101B-9397-08002B2CF9AE}" pid="7" name="MSIP_Label_1ab51697-d8d5-4b00-af1f-cc3ba473113c_Name">
    <vt:lpwstr>OFFICIAL</vt:lpwstr>
  </property>
  <property fmtid="{D5CDD505-2E9C-101B-9397-08002B2CF9AE}" pid="8" name="MSIP_Label_1ab51697-d8d5-4b00-af1f-cc3ba473113c_SiteId">
    <vt:lpwstr>e08016f9-d1fd-4cbb-83b0-b76eb4361627</vt:lpwstr>
  </property>
  <property fmtid="{D5CDD505-2E9C-101B-9397-08002B2CF9AE}" pid="9" name="MSIP_Label_1ab51697-d8d5-4b00-af1f-cc3ba473113c_ActionId">
    <vt:lpwstr>37923054-b3cd-4151-a6f7-d1bfb52edfb6</vt:lpwstr>
  </property>
  <property fmtid="{D5CDD505-2E9C-101B-9397-08002B2CF9AE}" pid="10" name="MSIP_Label_1ab51697-d8d5-4b00-af1f-cc3ba473113c_ContentBits">
    <vt:lpwstr>1</vt:lpwstr>
  </property>
  <property fmtid="{D5CDD505-2E9C-101B-9397-08002B2CF9AE}" pid="11" name="MSIP_Label_1ab51697-d8d5-4b00-af1f-cc3ba473113c_Tag">
    <vt:lpwstr>10, 3, 0, 1</vt:lpwstr>
  </property>
  <property fmtid="{D5CDD505-2E9C-101B-9397-08002B2CF9AE}" pid="12" name="ClassificationContentMarkingHeaderLocations">
    <vt:lpwstr>1 Covers / Sections:7\2 Contents:7\3 Content (Base):8\4 Content (Corners):7</vt:lpwstr>
  </property>
  <property fmtid="{D5CDD505-2E9C-101B-9397-08002B2CF9AE}" pid="13" name="ClassificationContentMarkingHeaderText">
    <vt:lpwstr>OFFICIAL</vt:lpwstr>
  </property>
</Properties>
</file>