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 id="2147483679" r:id="rId7"/>
  </p:sldMasterIdLst>
  <p:notesMasterIdLst>
    <p:notesMasterId r:id="rId35"/>
  </p:notesMasterIdLst>
  <p:sldIdLst>
    <p:sldId id="264" r:id="rId8"/>
    <p:sldId id="258" r:id="rId9"/>
    <p:sldId id="259" r:id="rId10"/>
    <p:sldId id="272" r:id="rId11"/>
    <p:sldId id="271" r:id="rId12"/>
    <p:sldId id="273" r:id="rId13"/>
    <p:sldId id="315" r:id="rId14"/>
    <p:sldId id="268" r:id="rId15"/>
    <p:sldId id="282" r:id="rId16"/>
    <p:sldId id="270" r:id="rId17"/>
    <p:sldId id="266" r:id="rId18"/>
    <p:sldId id="296" r:id="rId19"/>
    <p:sldId id="313" r:id="rId20"/>
    <p:sldId id="278" r:id="rId21"/>
    <p:sldId id="276" r:id="rId22"/>
    <p:sldId id="291" r:id="rId23"/>
    <p:sldId id="290" r:id="rId24"/>
    <p:sldId id="269" r:id="rId25"/>
    <p:sldId id="285" r:id="rId26"/>
    <p:sldId id="317" r:id="rId27"/>
    <p:sldId id="316" r:id="rId28"/>
    <p:sldId id="293" r:id="rId29"/>
    <p:sldId id="280" r:id="rId30"/>
    <p:sldId id="279" r:id="rId31"/>
    <p:sldId id="314" r:id="rId32"/>
    <p:sldId id="292" r:id="rId33"/>
    <p:sldId id="257" r:id="rId3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54D"/>
    <a:srgbClr val="592C82"/>
    <a:srgbClr val="CEE1A9"/>
    <a:srgbClr val="A40A66"/>
    <a:srgbClr val="94C34A"/>
    <a:srgbClr val="E94F36"/>
    <a:srgbClr val="3F2B56"/>
    <a:srgbClr val="EE7202"/>
    <a:srgbClr val="FDC432"/>
    <a:srgbClr val="008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7F25DC-4B4C-476C-8666-336AAC25103E}" v="12" dt="2025-10-01T05:21:12.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68705" autoAdjust="0"/>
  </p:normalViewPr>
  <p:slideViewPr>
    <p:cSldViewPr snapToGrid="0">
      <p:cViewPr varScale="1">
        <p:scale>
          <a:sx n="50" d="100"/>
          <a:sy n="50" d="100"/>
        </p:scale>
        <p:origin x="1764" y="42"/>
      </p:cViewPr>
      <p:guideLst/>
    </p:cSldViewPr>
  </p:slideViewPr>
  <p:notesTextViewPr>
    <p:cViewPr>
      <p:scale>
        <a:sx n="3" d="2"/>
        <a:sy n="3" d="2"/>
      </p:scale>
      <p:origin x="0" y="0"/>
    </p:cViewPr>
  </p:notesTextViewPr>
  <p:notesViewPr>
    <p:cSldViewPr snapToGrid="0">
      <p:cViewPr varScale="1">
        <p:scale>
          <a:sx n="66" d="100"/>
          <a:sy n="66" d="100"/>
        </p:scale>
        <p:origin x="2802"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DC043-6DB9-4B26-B59D-083ECACE9EBE}" type="doc">
      <dgm:prSet loTypeId="urn:microsoft.com/office/officeart/2009/3/layout/SubStepProcess" loCatId="process" qsTypeId="urn:microsoft.com/office/officeart/2005/8/quickstyle/simple2" qsCatId="simple" csTypeId="urn:microsoft.com/office/officeart/2005/8/colors/accent6_4" csCatId="accent6" phldr="1"/>
      <dgm:spPr/>
      <dgm:t>
        <a:bodyPr/>
        <a:lstStyle/>
        <a:p>
          <a:endParaRPr lang="en-US"/>
        </a:p>
      </dgm:t>
    </dgm:pt>
    <dgm:pt modelId="{AADBF06E-B319-4C90-A418-7928833C4B0B}">
      <dgm:prSet/>
      <dgm:spPr/>
      <dgm:t>
        <a:bodyPr/>
        <a:lstStyle/>
        <a:p>
          <a:r>
            <a:rPr lang="en-AU" b="0" dirty="0">
              <a:latin typeface="Arial" panose="020B0604020202020204" pitchFamily="34" charset="0"/>
              <a:cs typeface="Arial" panose="020B0604020202020204" pitchFamily="34" charset="0"/>
            </a:rPr>
            <a:t>Young people are withdrawing from formal politics, but are increasing participation in the democratic process in other ways, such as:</a:t>
          </a:r>
          <a:endParaRPr lang="en-US" dirty="0">
            <a:latin typeface="Arial" panose="020B0604020202020204" pitchFamily="34" charset="0"/>
            <a:cs typeface="Arial" panose="020B0604020202020204" pitchFamily="34" charset="0"/>
          </a:endParaRPr>
        </a:p>
      </dgm:t>
    </dgm:pt>
    <dgm:pt modelId="{65BB2822-C5E3-47AB-B62E-428CD2326FB3}" type="parTrans" cxnId="{DAE68B2D-2143-4500-A2EF-3F2A2F4E4ED0}">
      <dgm:prSet/>
      <dgm:spPr/>
      <dgm:t>
        <a:bodyPr/>
        <a:lstStyle/>
        <a:p>
          <a:endParaRPr lang="en-US"/>
        </a:p>
      </dgm:t>
    </dgm:pt>
    <dgm:pt modelId="{3BAB094D-8FCA-4BE5-A2A6-E289C006C745}" type="sibTrans" cxnId="{DAE68B2D-2143-4500-A2EF-3F2A2F4E4ED0}">
      <dgm:prSet/>
      <dgm:spPr/>
      <dgm:t>
        <a:bodyPr/>
        <a:lstStyle/>
        <a:p>
          <a:endParaRPr lang="en-US"/>
        </a:p>
      </dgm:t>
    </dgm:pt>
    <dgm:pt modelId="{03F8EFF7-86C9-436D-ACBE-8BAFE2C91E53}">
      <dgm:prSet custT="1"/>
      <dgm:spPr/>
      <dgm:t>
        <a:bodyPr/>
        <a:lstStyle/>
        <a:p>
          <a:r>
            <a:rPr lang="en-AU" sz="2800" b="0" i="0" dirty="0">
              <a:latin typeface="Arial" panose="020B0604020202020204" pitchFamily="34" charset="0"/>
              <a:cs typeface="Arial" panose="020B0604020202020204" pitchFamily="34" charset="0"/>
            </a:rPr>
            <a:t>attending demonstrations or protests</a:t>
          </a:r>
          <a:endParaRPr lang="en-US" sz="2800" dirty="0">
            <a:latin typeface="Arial" panose="020B0604020202020204" pitchFamily="34" charset="0"/>
            <a:cs typeface="Arial" panose="020B0604020202020204" pitchFamily="34" charset="0"/>
          </a:endParaRPr>
        </a:p>
      </dgm:t>
    </dgm:pt>
    <dgm:pt modelId="{D9D3C74A-BE35-4B17-A724-32C55113F073}" type="parTrans" cxnId="{696DC35E-7429-46F9-BBA0-BEDD1750D4D1}">
      <dgm:prSet/>
      <dgm:spPr/>
      <dgm:t>
        <a:bodyPr/>
        <a:lstStyle/>
        <a:p>
          <a:endParaRPr lang="en-US"/>
        </a:p>
      </dgm:t>
    </dgm:pt>
    <dgm:pt modelId="{BC5FCB5C-6C83-4CDC-9448-A058ACFA216F}" type="sibTrans" cxnId="{696DC35E-7429-46F9-BBA0-BEDD1750D4D1}">
      <dgm:prSet/>
      <dgm:spPr/>
      <dgm:t>
        <a:bodyPr/>
        <a:lstStyle/>
        <a:p>
          <a:endParaRPr lang="en-US"/>
        </a:p>
      </dgm:t>
    </dgm:pt>
    <dgm:pt modelId="{B9797097-3764-4904-8395-5D3B2D56DE3F}">
      <dgm:prSet custT="1"/>
      <dgm:spPr/>
      <dgm:t>
        <a:bodyPr/>
        <a:lstStyle/>
        <a:p>
          <a:r>
            <a:rPr lang="en-AU" sz="2800" b="0" dirty="0">
              <a:latin typeface="Arial" panose="020B0604020202020204" pitchFamily="34" charset="0"/>
              <a:cs typeface="Arial" panose="020B0604020202020204" pitchFamily="34" charset="0"/>
            </a:rPr>
            <a:t>b</a:t>
          </a:r>
          <a:r>
            <a:rPr lang="en-AU" sz="2800" b="0" i="0" dirty="0">
              <a:latin typeface="Arial" panose="020B0604020202020204" pitchFamily="34" charset="0"/>
              <a:cs typeface="Arial" panose="020B0604020202020204" pitchFamily="34" charset="0"/>
            </a:rPr>
            <a:t>oycotts</a:t>
          </a:r>
          <a:endParaRPr lang="en-US" sz="2800" dirty="0">
            <a:latin typeface="Arial" panose="020B0604020202020204" pitchFamily="34" charset="0"/>
            <a:cs typeface="Arial" panose="020B0604020202020204" pitchFamily="34" charset="0"/>
          </a:endParaRPr>
        </a:p>
      </dgm:t>
    </dgm:pt>
    <dgm:pt modelId="{0CCFCFB5-C72A-462A-99E2-4DB6DA73539F}" type="parTrans" cxnId="{620430F6-A6DB-48E1-9726-136F1C8D7737}">
      <dgm:prSet/>
      <dgm:spPr/>
      <dgm:t>
        <a:bodyPr/>
        <a:lstStyle/>
        <a:p>
          <a:endParaRPr lang="en-US"/>
        </a:p>
      </dgm:t>
    </dgm:pt>
    <dgm:pt modelId="{F5058FED-604C-41CA-B3C6-96B893999F33}" type="sibTrans" cxnId="{620430F6-A6DB-48E1-9726-136F1C8D7737}">
      <dgm:prSet/>
      <dgm:spPr/>
      <dgm:t>
        <a:bodyPr/>
        <a:lstStyle/>
        <a:p>
          <a:endParaRPr lang="en-US"/>
        </a:p>
      </dgm:t>
    </dgm:pt>
    <dgm:pt modelId="{F43905D5-4E84-4E42-ABCD-D867B34DBA1B}">
      <dgm:prSet custT="1"/>
      <dgm:spPr/>
      <dgm:t>
        <a:bodyPr/>
        <a:lstStyle/>
        <a:p>
          <a:r>
            <a:rPr lang="en-AU" sz="2800" b="0" i="0" dirty="0">
              <a:latin typeface="Arial" panose="020B0604020202020204" pitchFamily="34" charset="0"/>
              <a:cs typeface="Arial" panose="020B0604020202020204" pitchFamily="34" charset="0"/>
            </a:rPr>
            <a:t>signing petitions.</a:t>
          </a:r>
          <a:endParaRPr lang="en-US" sz="2800" dirty="0">
            <a:latin typeface="Arial" panose="020B0604020202020204" pitchFamily="34" charset="0"/>
            <a:cs typeface="Arial" panose="020B0604020202020204" pitchFamily="34" charset="0"/>
          </a:endParaRPr>
        </a:p>
      </dgm:t>
    </dgm:pt>
    <dgm:pt modelId="{E8A692AD-6B0A-4E09-8588-C8505260B040}" type="parTrans" cxnId="{9C520758-17F0-42F4-9832-B6DE8F2FDAAF}">
      <dgm:prSet/>
      <dgm:spPr/>
      <dgm:t>
        <a:bodyPr/>
        <a:lstStyle/>
        <a:p>
          <a:endParaRPr lang="en-US"/>
        </a:p>
      </dgm:t>
    </dgm:pt>
    <dgm:pt modelId="{CCCA1CD7-E335-4AB8-BAB6-4ED31ADE2996}" type="sibTrans" cxnId="{9C520758-17F0-42F4-9832-B6DE8F2FDAAF}">
      <dgm:prSet/>
      <dgm:spPr/>
      <dgm:t>
        <a:bodyPr/>
        <a:lstStyle/>
        <a:p>
          <a:endParaRPr lang="en-US"/>
        </a:p>
      </dgm:t>
    </dgm:pt>
    <dgm:pt modelId="{72B455C4-0212-4519-9B2F-ED96A1A8CE26}" type="pres">
      <dgm:prSet presAssocID="{57DDC043-6DB9-4B26-B59D-083ECACE9EBE}" presName="Name0" presStyleCnt="0">
        <dgm:presLayoutVars>
          <dgm:chMax val="7"/>
          <dgm:dir/>
          <dgm:animOne val="branch"/>
        </dgm:presLayoutVars>
      </dgm:prSet>
      <dgm:spPr/>
    </dgm:pt>
    <dgm:pt modelId="{FE637A91-E75A-4210-B458-07D077D9D24C}" type="pres">
      <dgm:prSet presAssocID="{AADBF06E-B319-4C90-A418-7928833C4B0B}" presName="parTx1" presStyleLbl="node1" presStyleIdx="0" presStyleCnt="1"/>
      <dgm:spPr/>
    </dgm:pt>
    <dgm:pt modelId="{8DD27DB6-B789-444B-A5C6-0CB83CBD2396}" type="pres">
      <dgm:prSet presAssocID="{AADBF06E-B319-4C90-A418-7928833C4B0B}" presName="spPre1" presStyleCnt="0"/>
      <dgm:spPr/>
    </dgm:pt>
    <dgm:pt modelId="{01CB598B-4AAB-4FF2-9225-486A82CC5D19}" type="pres">
      <dgm:prSet presAssocID="{AADBF06E-B319-4C90-A418-7928833C4B0B}" presName="chLin1" presStyleCnt="0"/>
      <dgm:spPr/>
    </dgm:pt>
    <dgm:pt modelId="{EB9A0421-49DB-4AFC-9E32-BB5A222ACEB2}" type="pres">
      <dgm:prSet presAssocID="{D9D3C74A-BE35-4B17-A724-32C55113F073}" presName="Name11" presStyleLbl="parChTrans1D1" presStyleIdx="0" presStyleCnt="6"/>
      <dgm:spPr/>
    </dgm:pt>
    <dgm:pt modelId="{718A5961-926C-4FA4-BD34-2176080FFE06}" type="pres">
      <dgm:prSet presAssocID="{03F8EFF7-86C9-436D-ACBE-8BAFE2C91E53}" presName="txAndLines1" presStyleCnt="0"/>
      <dgm:spPr/>
    </dgm:pt>
    <dgm:pt modelId="{59C03A2B-C127-4E9B-8332-FF8221712899}" type="pres">
      <dgm:prSet presAssocID="{03F8EFF7-86C9-436D-ACBE-8BAFE2C91E53}" presName="anchor1" presStyleCnt="0"/>
      <dgm:spPr/>
    </dgm:pt>
    <dgm:pt modelId="{5949DDCF-E383-4EA7-B88A-66FF88AF72F6}" type="pres">
      <dgm:prSet presAssocID="{03F8EFF7-86C9-436D-ACBE-8BAFE2C91E53}" presName="backup1" presStyleCnt="0"/>
      <dgm:spPr/>
    </dgm:pt>
    <dgm:pt modelId="{777AC584-D58F-4FBB-BA72-DD4896E125D6}" type="pres">
      <dgm:prSet presAssocID="{03F8EFF7-86C9-436D-ACBE-8BAFE2C91E53}" presName="preLine1" presStyleLbl="parChTrans1D1" presStyleIdx="1" presStyleCnt="6"/>
      <dgm:spPr/>
    </dgm:pt>
    <dgm:pt modelId="{C5507D32-0F96-4395-90D4-C8524A7CE032}" type="pres">
      <dgm:prSet presAssocID="{03F8EFF7-86C9-436D-ACBE-8BAFE2C91E53}" presName="desTx1" presStyleLbl="revTx" presStyleIdx="0" presStyleCnt="0">
        <dgm:presLayoutVars>
          <dgm:bulletEnabled val="1"/>
        </dgm:presLayoutVars>
      </dgm:prSet>
      <dgm:spPr/>
    </dgm:pt>
    <dgm:pt modelId="{AC779E53-6798-42D5-9815-B771B3D18B45}" type="pres">
      <dgm:prSet presAssocID="{0CCFCFB5-C72A-462A-99E2-4DB6DA73539F}" presName="Name11" presStyleLbl="parChTrans1D1" presStyleIdx="2" presStyleCnt="6"/>
      <dgm:spPr/>
    </dgm:pt>
    <dgm:pt modelId="{17FA9140-5FFF-46C5-94DF-8C9E6F0A5E0B}" type="pres">
      <dgm:prSet presAssocID="{B9797097-3764-4904-8395-5D3B2D56DE3F}" presName="txAndLines1" presStyleCnt="0"/>
      <dgm:spPr/>
    </dgm:pt>
    <dgm:pt modelId="{3B1E94F2-7CDE-479C-A3EC-24ADA2E606D0}" type="pres">
      <dgm:prSet presAssocID="{B9797097-3764-4904-8395-5D3B2D56DE3F}" presName="anchor1" presStyleCnt="0"/>
      <dgm:spPr/>
    </dgm:pt>
    <dgm:pt modelId="{B4C47367-2F63-48AA-A09A-37EEBD3CDA6D}" type="pres">
      <dgm:prSet presAssocID="{B9797097-3764-4904-8395-5D3B2D56DE3F}" presName="backup1" presStyleCnt="0"/>
      <dgm:spPr/>
    </dgm:pt>
    <dgm:pt modelId="{97497060-CA32-4CD2-A310-346F68D27D35}" type="pres">
      <dgm:prSet presAssocID="{B9797097-3764-4904-8395-5D3B2D56DE3F}" presName="preLine1" presStyleLbl="parChTrans1D1" presStyleIdx="3" presStyleCnt="6"/>
      <dgm:spPr/>
    </dgm:pt>
    <dgm:pt modelId="{A3F5FD7B-1E41-4B4A-A75A-2360543F2D1A}" type="pres">
      <dgm:prSet presAssocID="{B9797097-3764-4904-8395-5D3B2D56DE3F}" presName="desTx1" presStyleLbl="revTx" presStyleIdx="0" presStyleCnt="0" custScaleX="106271">
        <dgm:presLayoutVars>
          <dgm:bulletEnabled val="1"/>
        </dgm:presLayoutVars>
      </dgm:prSet>
      <dgm:spPr/>
    </dgm:pt>
    <dgm:pt modelId="{8A2EE93B-9D80-44B6-8D78-B526C02297A4}" type="pres">
      <dgm:prSet presAssocID="{E8A692AD-6B0A-4E09-8588-C8505260B040}" presName="Name11" presStyleLbl="parChTrans1D1" presStyleIdx="4" presStyleCnt="6"/>
      <dgm:spPr/>
    </dgm:pt>
    <dgm:pt modelId="{6FF0065F-E911-42DC-8D30-DBEA04A8A29E}" type="pres">
      <dgm:prSet presAssocID="{F43905D5-4E84-4E42-ABCD-D867B34DBA1B}" presName="txAndLines1" presStyleCnt="0"/>
      <dgm:spPr/>
    </dgm:pt>
    <dgm:pt modelId="{0EE4C168-7CB0-4BF2-8FA1-C493D063EA17}" type="pres">
      <dgm:prSet presAssocID="{F43905D5-4E84-4E42-ABCD-D867B34DBA1B}" presName="anchor1" presStyleCnt="0"/>
      <dgm:spPr/>
    </dgm:pt>
    <dgm:pt modelId="{DF758E17-33AA-4D6A-B822-5C01A68BE248}" type="pres">
      <dgm:prSet presAssocID="{F43905D5-4E84-4E42-ABCD-D867B34DBA1B}" presName="backup1" presStyleCnt="0"/>
      <dgm:spPr/>
    </dgm:pt>
    <dgm:pt modelId="{2C71D981-8CA7-41FC-BC51-924E94E261EF}" type="pres">
      <dgm:prSet presAssocID="{F43905D5-4E84-4E42-ABCD-D867B34DBA1B}" presName="preLine1" presStyleLbl="parChTrans1D1" presStyleIdx="5" presStyleCnt="6"/>
      <dgm:spPr/>
    </dgm:pt>
    <dgm:pt modelId="{4BE57372-A86A-410F-B232-BA8EC5BD51F6}" type="pres">
      <dgm:prSet presAssocID="{F43905D5-4E84-4E42-ABCD-D867B34DBA1B}" presName="desTx1" presStyleLbl="revTx" presStyleIdx="0" presStyleCnt="0">
        <dgm:presLayoutVars>
          <dgm:bulletEnabled val="1"/>
        </dgm:presLayoutVars>
      </dgm:prSet>
      <dgm:spPr/>
    </dgm:pt>
  </dgm:ptLst>
  <dgm:cxnLst>
    <dgm:cxn modelId="{BC149700-6F45-4353-99FD-CED6F7C0765E}" type="presOf" srcId="{F43905D5-4E84-4E42-ABCD-D867B34DBA1B}" destId="{4BE57372-A86A-410F-B232-BA8EC5BD51F6}" srcOrd="0" destOrd="0" presId="urn:microsoft.com/office/officeart/2009/3/layout/SubStepProcess"/>
    <dgm:cxn modelId="{0C324F15-6DEF-4CE1-8316-A9698683A4FA}" type="presOf" srcId="{03F8EFF7-86C9-436D-ACBE-8BAFE2C91E53}" destId="{C5507D32-0F96-4395-90D4-C8524A7CE032}" srcOrd="0" destOrd="0" presId="urn:microsoft.com/office/officeart/2009/3/layout/SubStepProcess"/>
    <dgm:cxn modelId="{DAE68B2D-2143-4500-A2EF-3F2A2F4E4ED0}" srcId="{57DDC043-6DB9-4B26-B59D-083ECACE9EBE}" destId="{AADBF06E-B319-4C90-A418-7928833C4B0B}" srcOrd="0" destOrd="0" parTransId="{65BB2822-C5E3-47AB-B62E-428CD2326FB3}" sibTransId="{3BAB094D-8FCA-4BE5-A2A6-E289C006C745}"/>
    <dgm:cxn modelId="{696DC35E-7429-46F9-BBA0-BEDD1750D4D1}" srcId="{AADBF06E-B319-4C90-A418-7928833C4B0B}" destId="{03F8EFF7-86C9-436D-ACBE-8BAFE2C91E53}" srcOrd="0" destOrd="0" parTransId="{D9D3C74A-BE35-4B17-A724-32C55113F073}" sibTransId="{BC5FCB5C-6C83-4CDC-9448-A058ACFA216F}"/>
    <dgm:cxn modelId="{9C520758-17F0-42F4-9832-B6DE8F2FDAAF}" srcId="{AADBF06E-B319-4C90-A418-7928833C4B0B}" destId="{F43905D5-4E84-4E42-ABCD-D867B34DBA1B}" srcOrd="2" destOrd="0" parTransId="{E8A692AD-6B0A-4E09-8588-C8505260B040}" sibTransId="{CCCA1CD7-E335-4AB8-BAB6-4ED31ADE2996}"/>
    <dgm:cxn modelId="{0D70FA59-8E0C-4BBF-8086-0D3DCCAD6B4B}" type="presOf" srcId="{B9797097-3764-4904-8395-5D3B2D56DE3F}" destId="{A3F5FD7B-1E41-4B4A-A75A-2360543F2D1A}" srcOrd="0" destOrd="0" presId="urn:microsoft.com/office/officeart/2009/3/layout/SubStepProcess"/>
    <dgm:cxn modelId="{67A8D0B1-ADA3-4E1D-B5BD-2EF90A149D64}" type="presOf" srcId="{AADBF06E-B319-4C90-A418-7928833C4B0B}" destId="{FE637A91-E75A-4210-B458-07D077D9D24C}" srcOrd="0" destOrd="0" presId="urn:microsoft.com/office/officeart/2009/3/layout/SubStepProcess"/>
    <dgm:cxn modelId="{CEF0E4F2-29A1-4617-8E6C-C923D8B63790}" type="presOf" srcId="{57DDC043-6DB9-4B26-B59D-083ECACE9EBE}" destId="{72B455C4-0212-4519-9B2F-ED96A1A8CE26}" srcOrd="0" destOrd="0" presId="urn:microsoft.com/office/officeart/2009/3/layout/SubStepProcess"/>
    <dgm:cxn modelId="{620430F6-A6DB-48E1-9726-136F1C8D7737}" srcId="{AADBF06E-B319-4C90-A418-7928833C4B0B}" destId="{B9797097-3764-4904-8395-5D3B2D56DE3F}" srcOrd="1" destOrd="0" parTransId="{0CCFCFB5-C72A-462A-99E2-4DB6DA73539F}" sibTransId="{F5058FED-604C-41CA-B3C6-96B893999F33}"/>
    <dgm:cxn modelId="{63A69D0A-B29E-4E3E-A439-E7A5D7DBBAA8}" type="presParOf" srcId="{72B455C4-0212-4519-9B2F-ED96A1A8CE26}" destId="{FE637A91-E75A-4210-B458-07D077D9D24C}" srcOrd="0" destOrd="0" presId="urn:microsoft.com/office/officeart/2009/3/layout/SubStepProcess"/>
    <dgm:cxn modelId="{FE3AD2B5-0201-436F-ADD4-D80CA9D205AB}" type="presParOf" srcId="{72B455C4-0212-4519-9B2F-ED96A1A8CE26}" destId="{8DD27DB6-B789-444B-A5C6-0CB83CBD2396}" srcOrd="1" destOrd="0" presId="urn:microsoft.com/office/officeart/2009/3/layout/SubStepProcess"/>
    <dgm:cxn modelId="{91D84F67-1B5E-46B3-BFA6-D73CAA86DCBC}" type="presParOf" srcId="{72B455C4-0212-4519-9B2F-ED96A1A8CE26}" destId="{01CB598B-4AAB-4FF2-9225-486A82CC5D19}" srcOrd="2" destOrd="0" presId="urn:microsoft.com/office/officeart/2009/3/layout/SubStepProcess"/>
    <dgm:cxn modelId="{1EC2FB19-E4E3-4303-97E6-2D542B1A6C29}" type="presParOf" srcId="{01CB598B-4AAB-4FF2-9225-486A82CC5D19}" destId="{EB9A0421-49DB-4AFC-9E32-BB5A222ACEB2}" srcOrd="0" destOrd="0" presId="urn:microsoft.com/office/officeart/2009/3/layout/SubStepProcess"/>
    <dgm:cxn modelId="{D38912C1-25F9-4512-9943-9C0DC2AF4E1C}" type="presParOf" srcId="{01CB598B-4AAB-4FF2-9225-486A82CC5D19}" destId="{718A5961-926C-4FA4-BD34-2176080FFE06}" srcOrd="1" destOrd="0" presId="urn:microsoft.com/office/officeart/2009/3/layout/SubStepProcess"/>
    <dgm:cxn modelId="{D73DC92D-F484-4A97-87F2-BD6CDA662354}" type="presParOf" srcId="{718A5961-926C-4FA4-BD34-2176080FFE06}" destId="{59C03A2B-C127-4E9B-8332-FF8221712899}" srcOrd="0" destOrd="0" presId="urn:microsoft.com/office/officeart/2009/3/layout/SubStepProcess"/>
    <dgm:cxn modelId="{E31ACB81-ADB6-4E0D-8D25-4E0B70B6754D}" type="presParOf" srcId="{718A5961-926C-4FA4-BD34-2176080FFE06}" destId="{5949DDCF-E383-4EA7-B88A-66FF88AF72F6}" srcOrd="1" destOrd="0" presId="urn:microsoft.com/office/officeart/2009/3/layout/SubStepProcess"/>
    <dgm:cxn modelId="{955A0AC6-E7F0-4866-B37A-CC09AA1343BF}" type="presParOf" srcId="{718A5961-926C-4FA4-BD34-2176080FFE06}" destId="{777AC584-D58F-4FBB-BA72-DD4896E125D6}" srcOrd="2" destOrd="0" presId="urn:microsoft.com/office/officeart/2009/3/layout/SubStepProcess"/>
    <dgm:cxn modelId="{B8AEB058-51EF-47B8-9F28-9947E9C1B59E}" type="presParOf" srcId="{718A5961-926C-4FA4-BD34-2176080FFE06}" destId="{C5507D32-0F96-4395-90D4-C8524A7CE032}" srcOrd="3" destOrd="0" presId="urn:microsoft.com/office/officeart/2009/3/layout/SubStepProcess"/>
    <dgm:cxn modelId="{5DF36202-EAC2-45EB-9A79-79B554BE4A20}" type="presParOf" srcId="{01CB598B-4AAB-4FF2-9225-486A82CC5D19}" destId="{AC779E53-6798-42D5-9815-B771B3D18B45}" srcOrd="2" destOrd="0" presId="urn:microsoft.com/office/officeart/2009/3/layout/SubStepProcess"/>
    <dgm:cxn modelId="{7580C91F-5922-432F-AF89-396B4F17128A}" type="presParOf" srcId="{01CB598B-4AAB-4FF2-9225-486A82CC5D19}" destId="{17FA9140-5FFF-46C5-94DF-8C9E6F0A5E0B}" srcOrd="3" destOrd="0" presId="urn:microsoft.com/office/officeart/2009/3/layout/SubStepProcess"/>
    <dgm:cxn modelId="{D24B9D86-B7FB-4BC5-86BF-FA0A74464832}" type="presParOf" srcId="{17FA9140-5FFF-46C5-94DF-8C9E6F0A5E0B}" destId="{3B1E94F2-7CDE-479C-A3EC-24ADA2E606D0}" srcOrd="0" destOrd="0" presId="urn:microsoft.com/office/officeart/2009/3/layout/SubStepProcess"/>
    <dgm:cxn modelId="{D0546471-2D9A-4757-9F74-ADE25C6FFE61}" type="presParOf" srcId="{17FA9140-5FFF-46C5-94DF-8C9E6F0A5E0B}" destId="{B4C47367-2F63-48AA-A09A-37EEBD3CDA6D}" srcOrd="1" destOrd="0" presId="urn:microsoft.com/office/officeart/2009/3/layout/SubStepProcess"/>
    <dgm:cxn modelId="{FBB89409-9343-4516-835C-7815641666C0}" type="presParOf" srcId="{17FA9140-5FFF-46C5-94DF-8C9E6F0A5E0B}" destId="{97497060-CA32-4CD2-A310-346F68D27D35}" srcOrd="2" destOrd="0" presId="urn:microsoft.com/office/officeart/2009/3/layout/SubStepProcess"/>
    <dgm:cxn modelId="{E776A0E2-9344-45E9-BA92-1F14EE6DB2FA}" type="presParOf" srcId="{17FA9140-5FFF-46C5-94DF-8C9E6F0A5E0B}" destId="{A3F5FD7B-1E41-4B4A-A75A-2360543F2D1A}" srcOrd="3" destOrd="0" presId="urn:microsoft.com/office/officeart/2009/3/layout/SubStepProcess"/>
    <dgm:cxn modelId="{3A046271-257B-41FA-9564-140E6FE1A186}" type="presParOf" srcId="{01CB598B-4AAB-4FF2-9225-486A82CC5D19}" destId="{8A2EE93B-9D80-44B6-8D78-B526C02297A4}" srcOrd="4" destOrd="0" presId="urn:microsoft.com/office/officeart/2009/3/layout/SubStepProcess"/>
    <dgm:cxn modelId="{1B8BDF1F-FCC6-46B7-87C4-6CCE5D2E234F}" type="presParOf" srcId="{01CB598B-4AAB-4FF2-9225-486A82CC5D19}" destId="{6FF0065F-E911-42DC-8D30-DBEA04A8A29E}" srcOrd="5" destOrd="0" presId="urn:microsoft.com/office/officeart/2009/3/layout/SubStepProcess"/>
    <dgm:cxn modelId="{0ED9FD7E-45C7-469F-94F4-52D3DE756E50}" type="presParOf" srcId="{6FF0065F-E911-42DC-8D30-DBEA04A8A29E}" destId="{0EE4C168-7CB0-4BF2-8FA1-C493D063EA17}" srcOrd="0" destOrd="0" presId="urn:microsoft.com/office/officeart/2009/3/layout/SubStepProcess"/>
    <dgm:cxn modelId="{6DFFA37F-3FEF-4F8B-A953-4684E336F57B}" type="presParOf" srcId="{6FF0065F-E911-42DC-8D30-DBEA04A8A29E}" destId="{DF758E17-33AA-4D6A-B822-5C01A68BE248}" srcOrd="1" destOrd="0" presId="urn:microsoft.com/office/officeart/2009/3/layout/SubStepProcess"/>
    <dgm:cxn modelId="{9E6C0C1F-B56C-4A88-98AE-AFCECC6965D0}" type="presParOf" srcId="{6FF0065F-E911-42DC-8D30-DBEA04A8A29E}" destId="{2C71D981-8CA7-41FC-BC51-924E94E261EF}" srcOrd="2" destOrd="0" presId="urn:microsoft.com/office/officeart/2009/3/layout/SubStepProcess"/>
    <dgm:cxn modelId="{24371C15-2236-467A-A620-956C913F8743}" type="presParOf" srcId="{6FF0065F-E911-42DC-8D30-DBEA04A8A29E}" destId="{4BE57372-A86A-410F-B232-BA8EC5BD51F6}"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889983-01C9-452B-A227-0036D5744D71}" type="doc">
      <dgm:prSet loTypeId="urn:microsoft.com/office/officeart/2005/8/layout/hierarchy1" loCatId="hierarchy" qsTypeId="urn:microsoft.com/office/officeart/2005/8/quickstyle/simple4" qsCatId="simple" csTypeId="urn:microsoft.com/office/officeart/2005/8/colors/accent6_4" csCatId="accent6" phldr="1"/>
      <dgm:spPr/>
      <dgm:t>
        <a:bodyPr/>
        <a:lstStyle/>
        <a:p>
          <a:endParaRPr lang="en-US"/>
        </a:p>
      </dgm:t>
    </dgm:pt>
    <dgm:pt modelId="{937771CB-5CA0-4C3E-BB13-75AD6E24E2AD}">
      <dgm:prSet/>
      <dgm:spPr/>
      <dgm:t>
        <a:bodyPr/>
        <a:lstStyle/>
        <a:p>
          <a:r>
            <a:rPr lang="en-AU" b="0" i="0" u="none" dirty="0">
              <a:latin typeface="Arial" panose="020B0604020202020204" pitchFamily="34" charset="0"/>
              <a:cs typeface="Arial" panose="020B0604020202020204" pitchFamily="34" charset="0"/>
            </a:rPr>
            <a:t>52% of people </a:t>
          </a:r>
          <a:r>
            <a:rPr lang="en-AU" b="0" i="0" dirty="0">
              <a:latin typeface="Arial" panose="020B0604020202020204" pitchFamily="34" charset="0"/>
              <a:cs typeface="Arial" panose="020B0604020202020204" pitchFamily="34" charset="0"/>
            </a:rPr>
            <a:t>of all generations believe teenagers and university-aged students influence how we create change.</a:t>
          </a:r>
          <a:endParaRPr lang="en-US" dirty="0">
            <a:latin typeface="Arial" panose="020B0604020202020204" pitchFamily="34" charset="0"/>
            <a:cs typeface="Arial" panose="020B0604020202020204" pitchFamily="34" charset="0"/>
          </a:endParaRPr>
        </a:p>
      </dgm:t>
    </dgm:pt>
    <dgm:pt modelId="{4C111BA0-EDF2-4163-9954-526FC4760071}" type="parTrans" cxnId="{7D5E7788-977B-4ECB-8237-DDAB58667C2D}">
      <dgm:prSet/>
      <dgm:spPr/>
      <dgm:t>
        <a:bodyPr/>
        <a:lstStyle/>
        <a:p>
          <a:endParaRPr lang="en-US"/>
        </a:p>
      </dgm:t>
    </dgm:pt>
    <dgm:pt modelId="{86291583-C11B-4C83-B24D-5300F69EB3CA}" type="sibTrans" cxnId="{7D5E7788-977B-4ECB-8237-DDAB58667C2D}">
      <dgm:prSet/>
      <dgm:spPr/>
      <dgm:t>
        <a:bodyPr/>
        <a:lstStyle/>
        <a:p>
          <a:endParaRPr lang="en-US"/>
        </a:p>
      </dgm:t>
    </dgm:pt>
    <dgm:pt modelId="{88BB84B1-8CBD-4D8F-99C0-5F8BC100FE63}">
      <dgm:prSet/>
      <dgm:spPr/>
      <dgm:t>
        <a:bodyPr/>
        <a:lstStyle/>
        <a:p>
          <a:r>
            <a:rPr lang="en-AU" b="0" dirty="0">
              <a:latin typeface="Arial" panose="020B0604020202020204" pitchFamily="34" charset="0"/>
              <a:cs typeface="Arial" panose="020B0604020202020204" pitchFamily="34" charset="0"/>
            </a:rPr>
            <a:t>70% of Gen Z are involved in a social or political cause</a:t>
          </a:r>
          <a:endParaRPr lang="en-US" dirty="0">
            <a:latin typeface="Arial" panose="020B0604020202020204" pitchFamily="34" charset="0"/>
            <a:cs typeface="Arial" panose="020B0604020202020204" pitchFamily="34" charset="0"/>
          </a:endParaRPr>
        </a:p>
      </dgm:t>
    </dgm:pt>
    <dgm:pt modelId="{E9F3A3E4-FF80-400F-B15B-B59EF105560E}" type="parTrans" cxnId="{C98CB3F8-AADF-4CA4-9413-6B5ACAEC212A}">
      <dgm:prSet/>
      <dgm:spPr/>
      <dgm:t>
        <a:bodyPr/>
        <a:lstStyle/>
        <a:p>
          <a:endParaRPr lang="en-US"/>
        </a:p>
      </dgm:t>
    </dgm:pt>
    <dgm:pt modelId="{796DFAEF-F1BA-43BC-AA7E-FF34E3B07739}" type="sibTrans" cxnId="{C98CB3F8-AADF-4CA4-9413-6B5ACAEC212A}">
      <dgm:prSet/>
      <dgm:spPr/>
      <dgm:t>
        <a:bodyPr/>
        <a:lstStyle/>
        <a:p>
          <a:endParaRPr lang="en-US"/>
        </a:p>
      </dgm:t>
    </dgm:pt>
    <dgm:pt modelId="{803AE1FD-9421-40D4-8851-298FEECC82D5}">
      <dgm:prSet/>
      <dgm:spPr/>
      <dgm:t>
        <a:bodyPr/>
        <a:lstStyle/>
        <a:p>
          <a:r>
            <a:rPr lang="en-AU" b="0" i="0" dirty="0">
              <a:latin typeface="Arial" panose="020B0604020202020204" pitchFamily="34" charset="0"/>
              <a:cs typeface="Arial" panose="020B0604020202020204" pitchFamily="34" charset="0"/>
            </a:rPr>
            <a:t>From a 2020 study of 8- to 17-year-olds: </a:t>
          </a:r>
          <a:endParaRPr lang="en-US" dirty="0">
            <a:latin typeface="Arial" panose="020B0604020202020204" pitchFamily="34" charset="0"/>
            <a:cs typeface="Arial" panose="020B0604020202020204" pitchFamily="34" charset="0"/>
          </a:endParaRPr>
        </a:p>
      </dgm:t>
    </dgm:pt>
    <dgm:pt modelId="{64FFF30B-E2ED-4CC9-874E-AE246B39C769}" type="parTrans" cxnId="{13386B0F-19A2-4755-A7C5-B7A623154C62}">
      <dgm:prSet/>
      <dgm:spPr/>
      <dgm:t>
        <a:bodyPr/>
        <a:lstStyle/>
        <a:p>
          <a:endParaRPr lang="en-US"/>
        </a:p>
      </dgm:t>
    </dgm:pt>
    <dgm:pt modelId="{387CD428-0266-4497-BD50-0CDC89DB28CF}" type="sibTrans" cxnId="{13386B0F-19A2-4755-A7C5-B7A623154C62}">
      <dgm:prSet/>
      <dgm:spPr/>
      <dgm:t>
        <a:bodyPr/>
        <a:lstStyle/>
        <a:p>
          <a:endParaRPr lang="en-US"/>
        </a:p>
      </dgm:t>
    </dgm:pt>
    <dgm:pt modelId="{ECC550F5-09AB-479F-8DEC-DFC78EE094F2}">
      <dgm:prSet/>
      <dgm:spPr/>
      <dgm:t>
        <a:bodyPr/>
        <a:lstStyle/>
        <a:p>
          <a:r>
            <a:rPr lang="en-AU" b="0" i="0" dirty="0">
              <a:latin typeface="Arial" panose="020B0604020202020204" pitchFamily="34" charset="0"/>
              <a:cs typeface="Arial" panose="020B0604020202020204" pitchFamily="34" charset="0"/>
            </a:rPr>
            <a:t>34% said the internet inspired them to take action about a cause</a:t>
          </a:r>
          <a:endParaRPr lang="en-US" dirty="0">
            <a:latin typeface="Arial" panose="020B0604020202020204" pitchFamily="34" charset="0"/>
            <a:cs typeface="Arial" panose="020B0604020202020204" pitchFamily="34" charset="0"/>
          </a:endParaRPr>
        </a:p>
      </dgm:t>
    </dgm:pt>
    <dgm:pt modelId="{7E1490F6-4E69-4148-BD15-1F000FCF624A}" type="parTrans" cxnId="{7F1A6CC8-AF49-4A68-8D58-BE6AED79D9D3}">
      <dgm:prSet/>
      <dgm:spPr/>
      <dgm:t>
        <a:bodyPr/>
        <a:lstStyle/>
        <a:p>
          <a:endParaRPr lang="en-US"/>
        </a:p>
      </dgm:t>
    </dgm:pt>
    <dgm:pt modelId="{1C87808C-D4DF-4759-8230-ABF14B2BB321}" type="sibTrans" cxnId="{7F1A6CC8-AF49-4A68-8D58-BE6AED79D9D3}">
      <dgm:prSet/>
      <dgm:spPr/>
      <dgm:t>
        <a:bodyPr/>
        <a:lstStyle/>
        <a:p>
          <a:endParaRPr lang="en-US"/>
        </a:p>
      </dgm:t>
    </dgm:pt>
    <dgm:pt modelId="{DF200C8E-4B80-403D-B7A3-5B1CAAD2EEAA}">
      <dgm:prSet/>
      <dgm:spPr/>
      <dgm:t>
        <a:bodyPr/>
        <a:lstStyle/>
        <a:p>
          <a:r>
            <a:rPr lang="en-AU" b="0" i="0" dirty="0">
              <a:latin typeface="Arial" panose="020B0604020202020204" pitchFamily="34" charset="0"/>
              <a:cs typeface="Arial" panose="020B0604020202020204" pitchFamily="34" charset="0"/>
            </a:rPr>
            <a:t>43% said the internet made them feel their voices matter. </a:t>
          </a:r>
          <a:endParaRPr lang="en-US" dirty="0">
            <a:latin typeface="Arial" panose="020B0604020202020204" pitchFamily="34" charset="0"/>
            <a:cs typeface="Arial" panose="020B0604020202020204" pitchFamily="34" charset="0"/>
          </a:endParaRPr>
        </a:p>
      </dgm:t>
    </dgm:pt>
    <dgm:pt modelId="{D3066839-FE44-4C7B-8BE2-C38577E83336}" type="parTrans" cxnId="{34461C35-5A9F-4E09-8324-A7BD86A62C59}">
      <dgm:prSet/>
      <dgm:spPr/>
      <dgm:t>
        <a:bodyPr/>
        <a:lstStyle/>
        <a:p>
          <a:endParaRPr lang="en-US"/>
        </a:p>
      </dgm:t>
    </dgm:pt>
    <dgm:pt modelId="{228FA1D1-7B38-4C7D-9612-986AD1FC3880}" type="sibTrans" cxnId="{34461C35-5A9F-4E09-8324-A7BD86A62C59}">
      <dgm:prSet/>
      <dgm:spPr/>
      <dgm:t>
        <a:bodyPr/>
        <a:lstStyle/>
        <a:p>
          <a:endParaRPr lang="en-US"/>
        </a:p>
      </dgm:t>
    </dgm:pt>
    <dgm:pt modelId="{EC2A1DC2-F236-4F53-A2E1-843C45B94920}" type="pres">
      <dgm:prSet presAssocID="{C5889983-01C9-452B-A227-0036D5744D71}" presName="hierChild1" presStyleCnt="0">
        <dgm:presLayoutVars>
          <dgm:chPref val="1"/>
          <dgm:dir/>
          <dgm:animOne val="branch"/>
          <dgm:animLvl val="lvl"/>
          <dgm:resizeHandles/>
        </dgm:presLayoutVars>
      </dgm:prSet>
      <dgm:spPr/>
    </dgm:pt>
    <dgm:pt modelId="{D09E5688-7184-48DD-83B7-8FADACE8CD50}" type="pres">
      <dgm:prSet presAssocID="{937771CB-5CA0-4C3E-BB13-75AD6E24E2AD}" presName="hierRoot1" presStyleCnt="0"/>
      <dgm:spPr/>
    </dgm:pt>
    <dgm:pt modelId="{D2FFF83F-DB18-493D-B7D8-FE2676BAD566}" type="pres">
      <dgm:prSet presAssocID="{937771CB-5CA0-4C3E-BB13-75AD6E24E2AD}" presName="composite" presStyleCnt="0"/>
      <dgm:spPr/>
    </dgm:pt>
    <dgm:pt modelId="{405EDA6F-CF03-4D4E-A493-BC912A2B7402}" type="pres">
      <dgm:prSet presAssocID="{937771CB-5CA0-4C3E-BB13-75AD6E24E2AD}" presName="background" presStyleLbl="node0" presStyleIdx="0" presStyleCnt="3"/>
      <dgm:spPr/>
    </dgm:pt>
    <dgm:pt modelId="{207E9501-8A4D-4821-ADDD-95AD64249B9C}" type="pres">
      <dgm:prSet presAssocID="{937771CB-5CA0-4C3E-BB13-75AD6E24E2AD}" presName="text" presStyleLbl="fgAcc0" presStyleIdx="0" presStyleCnt="3">
        <dgm:presLayoutVars>
          <dgm:chPref val="3"/>
        </dgm:presLayoutVars>
      </dgm:prSet>
      <dgm:spPr/>
    </dgm:pt>
    <dgm:pt modelId="{A0044F2B-2492-4C32-BE73-00AFE01734CA}" type="pres">
      <dgm:prSet presAssocID="{937771CB-5CA0-4C3E-BB13-75AD6E24E2AD}" presName="hierChild2" presStyleCnt="0"/>
      <dgm:spPr/>
    </dgm:pt>
    <dgm:pt modelId="{A543DAEE-4139-4C90-8D64-684C8D091161}" type="pres">
      <dgm:prSet presAssocID="{88BB84B1-8CBD-4D8F-99C0-5F8BC100FE63}" presName="hierRoot1" presStyleCnt="0"/>
      <dgm:spPr/>
    </dgm:pt>
    <dgm:pt modelId="{05A11ECD-E26C-4C64-9F8B-BD09252A2522}" type="pres">
      <dgm:prSet presAssocID="{88BB84B1-8CBD-4D8F-99C0-5F8BC100FE63}" presName="composite" presStyleCnt="0"/>
      <dgm:spPr/>
    </dgm:pt>
    <dgm:pt modelId="{B78C90D0-B228-432D-82C4-53445E016CC5}" type="pres">
      <dgm:prSet presAssocID="{88BB84B1-8CBD-4D8F-99C0-5F8BC100FE63}" presName="background" presStyleLbl="node0" presStyleIdx="1" presStyleCnt="3"/>
      <dgm:spPr/>
    </dgm:pt>
    <dgm:pt modelId="{251C635E-F662-41D4-A4DC-AF1FE9DC8ED1}" type="pres">
      <dgm:prSet presAssocID="{88BB84B1-8CBD-4D8F-99C0-5F8BC100FE63}" presName="text" presStyleLbl="fgAcc0" presStyleIdx="1" presStyleCnt="3">
        <dgm:presLayoutVars>
          <dgm:chPref val="3"/>
        </dgm:presLayoutVars>
      </dgm:prSet>
      <dgm:spPr/>
    </dgm:pt>
    <dgm:pt modelId="{CFA70935-2B80-4F34-AA95-AECFC0D6886E}" type="pres">
      <dgm:prSet presAssocID="{88BB84B1-8CBD-4D8F-99C0-5F8BC100FE63}" presName="hierChild2" presStyleCnt="0"/>
      <dgm:spPr/>
    </dgm:pt>
    <dgm:pt modelId="{1A328390-C034-4CB8-888C-D9EC7E5896DA}" type="pres">
      <dgm:prSet presAssocID="{803AE1FD-9421-40D4-8851-298FEECC82D5}" presName="hierRoot1" presStyleCnt="0"/>
      <dgm:spPr/>
    </dgm:pt>
    <dgm:pt modelId="{2917E94A-A59D-4EC6-95BD-41A72E10B775}" type="pres">
      <dgm:prSet presAssocID="{803AE1FD-9421-40D4-8851-298FEECC82D5}" presName="composite" presStyleCnt="0"/>
      <dgm:spPr/>
    </dgm:pt>
    <dgm:pt modelId="{449EDD76-61EF-48F9-BA7B-4E96ED794DA0}" type="pres">
      <dgm:prSet presAssocID="{803AE1FD-9421-40D4-8851-298FEECC82D5}" presName="background" presStyleLbl="node0" presStyleIdx="2" presStyleCnt="3"/>
      <dgm:spPr/>
    </dgm:pt>
    <dgm:pt modelId="{6F84E2FF-1641-45C7-B507-2E1A0DFE6AC6}" type="pres">
      <dgm:prSet presAssocID="{803AE1FD-9421-40D4-8851-298FEECC82D5}" presName="text" presStyleLbl="fgAcc0" presStyleIdx="2" presStyleCnt="3">
        <dgm:presLayoutVars>
          <dgm:chPref val="3"/>
        </dgm:presLayoutVars>
      </dgm:prSet>
      <dgm:spPr/>
    </dgm:pt>
    <dgm:pt modelId="{93C49677-0776-44C5-BA81-81BDB191B706}" type="pres">
      <dgm:prSet presAssocID="{803AE1FD-9421-40D4-8851-298FEECC82D5}" presName="hierChild2" presStyleCnt="0"/>
      <dgm:spPr/>
    </dgm:pt>
    <dgm:pt modelId="{9C656738-49B7-4EC9-9B9E-72F499B5D4D8}" type="pres">
      <dgm:prSet presAssocID="{7E1490F6-4E69-4148-BD15-1F000FCF624A}" presName="Name10" presStyleLbl="parChTrans1D2" presStyleIdx="0" presStyleCnt="2"/>
      <dgm:spPr/>
    </dgm:pt>
    <dgm:pt modelId="{6924A6F6-E221-47EC-9482-B57C09195CA0}" type="pres">
      <dgm:prSet presAssocID="{ECC550F5-09AB-479F-8DEC-DFC78EE094F2}" presName="hierRoot2" presStyleCnt="0"/>
      <dgm:spPr/>
    </dgm:pt>
    <dgm:pt modelId="{3DBA5BAC-4A1A-4BBA-BBC0-C7454240AEE9}" type="pres">
      <dgm:prSet presAssocID="{ECC550F5-09AB-479F-8DEC-DFC78EE094F2}" presName="composite2" presStyleCnt="0"/>
      <dgm:spPr/>
    </dgm:pt>
    <dgm:pt modelId="{662AE07C-B466-4C7E-B5A8-E2CC6CCA2B79}" type="pres">
      <dgm:prSet presAssocID="{ECC550F5-09AB-479F-8DEC-DFC78EE094F2}" presName="background2" presStyleLbl="node2" presStyleIdx="0" presStyleCnt="2"/>
      <dgm:spPr/>
    </dgm:pt>
    <dgm:pt modelId="{22E9F089-AEBB-48CE-AC59-A93A89C2653C}" type="pres">
      <dgm:prSet presAssocID="{ECC550F5-09AB-479F-8DEC-DFC78EE094F2}" presName="text2" presStyleLbl="fgAcc2" presStyleIdx="0" presStyleCnt="2">
        <dgm:presLayoutVars>
          <dgm:chPref val="3"/>
        </dgm:presLayoutVars>
      </dgm:prSet>
      <dgm:spPr/>
    </dgm:pt>
    <dgm:pt modelId="{D7BE5854-A61D-4D48-8052-53652637A239}" type="pres">
      <dgm:prSet presAssocID="{ECC550F5-09AB-479F-8DEC-DFC78EE094F2}" presName="hierChild3" presStyleCnt="0"/>
      <dgm:spPr/>
    </dgm:pt>
    <dgm:pt modelId="{FAF72458-176D-46A9-9316-E5C7408BC666}" type="pres">
      <dgm:prSet presAssocID="{D3066839-FE44-4C7B-8BE2-C38577E83336}" presName="Name10" presStyleLbl="parChTrans1D2" presStyleIdx="1" presStyleCnt="2"/>
      <dgm:spPr/>
    </dgm:pt>
    <dgm:pt modelId="{D2C3F255-166E-450B-8085-8A5E66AD375B}" type="pres">
      <dgm:prSet presAssocID="{DF200C8E-4B80-403D-B7A3-5B1CAAD2EEAA}" presName="hierRoot2" presStyleCnt="0"/>
      <dgm:spPr/>
    </dgm:pt>
    <dgm:pt modelId="{57530BA4-04AE-4E0D-BBCE-BF3652159DAA}" type="pres">
      <dgm:prSet presAssocID="{DF200C8E-4B80-403D-B7A3-5B1CAAD2EEAA}" presName="composite2" presStyleCnt="0"/>
      <dgm:spPr/>
    </dgm:pt>
    <dgm:pt modelId="{74A2467F-36FD-42AE-B043-0C392F7258A6}" type="pres">
      <dgm:prSet presAssocID="{DF200C8E-4B80-403D-B7A3-5B1CAAD2EEAA}" presName="background2" presStyleLbl="node2" presStyleIdx="1" presStyleCnt="2"/>
      <dgm:spPr/>
    </dgm:pt>
    <dgm:pt modelId="{A35ED786-507C-432F-BCD4-73BC4E4A15A1}" type="pres">
      <dgm:prSet presAssocID="{DF200C8E-4B80-403D-B7A3-5B1CAAD2EEAA}" presName="text2" presStyleLbl="fgAcc2" presStyleIdx="1" presStyleCnt="2">
        <dgm:presLayoutVars>
          <dgm:chPref val="3"/>
        </dgm:presLayoutVars>
      </dgm:prSet>
      <dgm:spPr/>
    </dgm:pt>
    <dgm:pt modelId="{995CFACB-F94C-4AAC-A86F-569AEC4DAB78}" type="pres">
      <dgm:prSet presAssocID="{DF200C8E-4B80-403D-B7A3-5B1CAAD2EEAA}" presName="hierChild3" presStyleCnt="0"/>
      <dgm:spPr/>
    </dgm:pt>
  </dgm:ptLst>
  <dgm:cxnLst>
    <dgm:cxn modelId="{13386B0F-19A2-4755-A7C5-B7A623154C62}" srcId="{C5889983-01C9-452B-A227-0036D5744D71}" destId="{803AE1FD-9421-40D4-8851-298FEECC82D5}" srcOrd="2" destOrd="0" parTransId="{64FFF30B-E2ED-4CC9-874E-AE246B39C769}" sibTransId="{387CD428-0266-4497-BD50-0CDC89DB28CF}"/>
    <dgm:cxn modelId="{E7EDAD13-2793-4A3B-B6C5-A5DA3A91BBF3}" type="presOf" srcId="{C5889983-01C9-452B-A227-0036D5744D71}" destId="{EC2A1DC2-F236-4F53-A2E1-843C45B94920}" srcOrd="0" destOrd="0" presId="urn:microsoft.com/office/officeart/2005/8/layout/hierarchy1"/>
    <dgm:cxn modelId="{6D780233-D886-4846-9B6C-8ACB64273A2B}" type="presOf" srcId="{88BB84B1-8CBD-4D8F-99C0-5F8BC100FE63}" destId="{251C635E-F662-41D4-A4DC-AF1FE9DC8ED1}" srcOrd="0" destOrd="0" presId="urn:microsoft.com/office/officeart/2005/8/layout/hierarchy1"/>
    <dgm:cxn modelId="{34461C35-5A9F-4E09-8324-A7BD86A62C59}" srcId="{803AE1FD-9421-40D4-8851-298FEECC82D5}" destId="{DF200C8E-4B80-403D-B7A3-5B1CAAD2EEAA}" srcOrd="1" destOrd="0" parTransId="{D3066839-FE44-4C7B-8BE2-C38577E83336}" sibTransId="{228FA1D1-7B38-4C7D-9612-986AD1FC3880}"/>
    <dgm:cxn modelId="{B9CF2666-55F2-4F9B-8AAE-10458364A3B3}" type="presOf" srcId="{7E1490F6-4E69-4148-BD15-1F000FCF624A}" destId="{9C656738-49B7-4EC9-9B9E-72F499B5D4D8}" srcOrd="0" destOrd="0" presId="urn:microsoft.com/office/officeart/2005/8/layout/hierarchy1"/>
    <dgm:cxn modelId="{52F86066-7AAF-4D42-A88D-EF79FCA4D805}" type="presOf" srcId="{937771CB-5CA0-4C3E-BB13-75AD6E24E2AD}" destId="{207E9501-8A4D-4821-ADDD-95AD64249B9C}" srcOrd="0" destOrd="0" presId="urn:microsoft.com/office/officeart/2005/8/layout/hierarchy1"/>
    <dgm:cxn modelId="{B7D6AF50-B0C2-47EA-BEFC-3320DF4AC987}" type="presOf" srcId="{ECC550F5-09AB-479F-8DEC-DFC78EE094F2}" destId="{22E9F089-AEBB-48CE-AC59-A93A89C2653C}" srcOrd="0" destOrd="0" presId="urn:microsoft.com/office/officeart/2005/8/layout/hierarchy1"/>
    <dgm:cxn modelId="{08CA2878-87DF-4A2F-A1FD-D3D40331D546}" type="presOf" srcId="{DF200C8E-4B80-403D-B7A3-5B1CAAD2EEAA}" destId="{A35ED786-507C-432F-BCD4-73BC4E4A15A1}" srcOrd="0" destOrd="0" presId="urn:microsoft.com/office/officeart/2005/8/layout/hierarchy1"/>
    <dgm:cxn modelId="{7D5E7788-977B-4ECB-8237-DDAB58667C2D}" srcId="{C5889983-01C9-452B-A227-0036D5744D71}" destId="{937771CB-5CA0-4C3E-BB13-75AD6E24E2AD}" srcOrd="0" destOrd="0" parTransId="{4C111BA0-EDF2-4163-9954-526FC4760071}" sibTransId="{86291583-C11B-4C83-B24D-5300F69EB3CA}"/>
    <dgm:cxn modelId="{038005DF-D6BE-428C-890F-F9987099658B}" type="presOf" srcId="{803AE1FD-9421-40D4-8851-298FEECC82D5}" destId="{6F84E2FF-1641-45C7-B507-2E1A0DFE6AC6}" srcOrd="0" destOrd="0" presId="urn:microsoft.com/office/officeart/2005/8/layout/hierarchy1"/>
    <dgm:cxn modelId="{7F1A6CC8-AF49-4A68-8D58-BE6AED79D9D3}" srcId="{803AE1FD-9421-40D4-8851-298FEECC82D5}" destId="{ECC550F5-09AB-479F-8DEC-DFC78EE094F2}" srcOrd="0" destOrd="0" parTransId="{7E1490F6-4E69-4148-BD15-1F000FCF624A}" sibTransId="{1C87808C-D4DF-4759-8230-ABF14B2BB321}"/>
    <dgm:cxn modelId="{99FF62F5-A4ED-417B-A2C5-94F419E7FE5F}" type="presOf" srcId="{D3066839-FE44-4C7B-8BE2-C38577E83336}" destId="{FAF72458-176D-46A9-9316-E5C7408BC666}" srcOrd="0" destOrd="0" presId="urn:microsoft.com/office/officeart/2005/8/layout/hierarchy1"/>
    <dgm:cxn modelId="{C98CB3F8-AADF-4CA4-9413-6B5ACAEC212A}" srcId="{C5889983-01C9-452B-A227-0036D5744D71}" destId="{88BB84B1-8CBD-4D8F-99C0-5F8BC100FE63}" srcOrd="1" destOrd="0" parTransId="{E9F3A3E4-FF80-400F-B15B-B59EF105560E}" sibTransId="{796DFAEF-F1BA-43BC-AA7E-FF34E3B07739}"/>
    <dgm:cxn modelId="{07CF65F1-0AAB-4503-A8E8-44F578197C20}" type="presParOf" srcId="{EC2A1DC2-F236-4F53-A2E1-843C45B94920}" destId="{D09E5688-7184-48DD-83B7-8FADACE8CD50}" srcOrd="0" destOrd="0" presId="urn:microsoft.com/office/officeart/2005/8/layout/hierarchy1"/>
    <dgm:cxn modelId="{13A66C5E-37B0-4E5A-A35D-996C27D83D37}" type="presParOf" srcId="{D09E5688-7184-48DD-83B7-8FADACE8CD50}" destId="{D2FFF83F-DB18-493D-B7D8-FE2676BAD566}" srcOrd="0" destOrd="0" presId="urn:microsoft.com/office/officeart/2005/8/layout/hierarchy1"/>
    <dgm:cxn modelId="{2E6A5AB1-6ACC-41D5-8591-F1DE43FF8FAF}" type="presParOf" srcId="{D2FFF83F-DB18-493D-B7D8-FE2676BAD566}" destId="{405EDA6F-CF03-4D4E-A493-BC912A2B7402}" srcOrd="0" destOrd="0" presId="urn:microsoft.com/office/officeart/2005/8/layout/hierarchy1"/>
    <dgm:cxn modelId="{E3A17C19-FA07-4FDA-8024-DE48EAE38ABC}" type="presParOf" srcId="{D2FFF83F-DB18-493D-B7D8-FE2676BAD566}" destId="{207E9501-8A4D-4821-ADDD-95AD64249B9C}" srcOrd="1" destOrd="0" presId="urn:microsoft.com/office/officeart/2005/8/layout/hierarchy1"/>
    <dgm:cxn modelId="{B0D27BFE-09EE-4635-9D8F-882F43AD023D}" type="presParOf" srcId="{D09E5688-7184-48DD-83B7-8FADACE8CD50}" destId="{A0044F2B-2492-4C32-BE73-00AFE01734CA}" srcOrd="1" destOrd="0" presId="urn:microsoft.com/office/officeart/2005/8/layout/hierarchy1"/>
    <dgm:cxn modelId="{57D31C8E-3C16-485E-BF7C-D9F990970A55}" type="presParOf" srcId="{EC2A1DC2-F236-4F53-A2E1-843C45B94920}" destId="{A543DAEE-4139-4C90-8D64-684C8D091161}" srcOrd="1" destOrd="0" presId="urn:microsoft.com/office/officeart/2005/8/layout/hierarchy1"/>
    <dgm:cxn modelId="{39CAE83C-80CB-4141-AAE0-05D3A8408D9F}" type="presParOf" srcId="{A543DAEE-4139-4C90-8D64-684C8D091161}" destId="{05A11ECD-E26C-4C64-9F8B-BD09252A2522}" srcOrd="0" destOrd="0" presId="urn:microsoft.com/office/officeart/2005/8/layout/hierarchy1"/>
    <dgm:cxn modelId="{FC2FED2B-0DC1-4F44-A42A-2D56AA0EEA1D}" type="presParOf" srcId="{05A11ECD-E26C-4C64-9F8B-BD09252A2522}" destId="{B78C90D0-B228-432D-82C4-53445E016CC5}" srcOrd="0" destOrd="0" presId="urn:microsoft.com/office/officeart/2005/8/layout/hierarchy1"/>
    <dgm:cxn modelId="{6BD96EE7-AE92-45DB-B153-9813D3D5C0D5}" type="presParOf" srcId="{05A11ECD-E26C-4C64-9F8B-BD09252A2522}" destId="{251C635E-F662-41D4-A4DC-AF1FE9DC8ED1}" srcOrd="1" destOrd="0" presId="urn:microsoft.com/office/officeart/2005/8/layout/hierarchy1"/>
    <dgm:cxn modelId="{713E4DF9-EA78-4267-AC43-3B928876DC1A}" type="presParOf" srcId="{A543DAEE-4139-4C90-8D64-684C8D091161}" destId="{CFA70935-2B80-4F34-AA95-AECFC0D6886E}" srcOrd="1" destOrd="0" presId="urn:microsoft.com/office/officeart/2005/8/layout/hierarchy1"/>
    <dgm:cxn modelId="{2A25BEB2-EC59-4EA3-BBDB-A2C2F0E4C9E4}" type="presParOf" srcId="{EC2A1DC2-F236-4F53-A2E1-843C45B94920}" destId="{1A328390-C034-4CB8-888C-D9EC7E5896DA}" srcOrd="2" destOrd="0" presId="urn:microsoft.com/office/officeart/2005/8/layout/hierarchy1"/>
    <dgm:cxn modelId="{B258B10E-1649-487B-AD09-1C43D587C9ED}" type="presParOf" srcId="{1A328390-C034-4CB8-888C-D9EC7E5896DA}" destId="{2917E94A-A59D-4EC6-95BD-41A72E10B775}" srcOrd="0" destOrd="0" presId="urn:microsoft.com/office/officeart/2005/8/layout/hierarchy1"/>
    <dgm:cxn modelId="{F2059CD2-00FC-4319-A5C3-2BA3E9888250}" type="presParOf" srcId="{2917E94A-A59D-4EC6-95BD-41A72E10B775}" destId="{449EDD76-61EF-48F9-BA7B-4E96ED794DA0}" srcOrd="0" destOrd="0" presId="urn:microsoft.com/office/officeart/2005/8/layout/hierarchy1"/>
    <dgm:cxn modelId="{8A2ADB94-5155-4C6B-BB8C-F8F214BEB569}" type="presParOf" srcId="{2917E94A-A59D-4EC6-95BD-41A72E10B775}" destId="{6F84E2FF-1641-45C7-B507-2E1A0DFE6AC6}" srcOrd="1" destOrd="0" presId="urn:microsoft.com/office/officeart/2005/8/layout/hierarchy1"/>
    <dgm:cxn modelId="{C059AF55-85F9-4B31-9251-68886F9877DC}" type="presParOf" srcId="{1A328390-C034-4CB8-888C-D9EC7E5896DA}" destId="{93C49677-0776-44C5-BA81-81BDB191B706}" srcOrd="1" destOrd="0" presId="urn:microsoft.com/office/officeart/2005/8/layout/hierarchy1"/>
    <dgm:cxn modelId="{D21C785F-7917-4168-9D0F-A5A219CFD91B}" type="presParOf" srcId="{93C49677-0776-44C5-BA81-81BDB191B706}" destId="{9C656738-49B7-4EC9-9B9E-72F499B5D4D8}" srcOrd="0" destOrd="0" presId="urn:microsoft.com/office/officeart/2005/8/layout/hierarchy1"/>
    <dgm:cxn modelId="{04BC3F94-DF79-4BF9-8DE4-2A949E1A88ED}" type="presParOf" srcId="{93C49677-0776-44C5-BA81-81BDB191B706}" destId="{6924A6F6-E221-47EC-9482-B57C09195CA0}" srcOrd="1" destOrd="0" presId="urn:microsoft.com/office/officeart/2005/8/layout/hierarchy1"/>
    <dgm:cxn modelId="{48EE6998-4204-4F0B-8546-4AB630820CCD}" type="presParOf" srcId="{6924A6F6-E221-47EC-9482-B57C09195CA0}" destId="{3DBA5BAC-4A1A-4BBA-BBC0-C7454240AEE9}" srcOrd="0" destOrd="0" presId="urn:microsoft.com/office/officeart/2005/8/layout/hierarchy1"/>
    <dgm:cxn modelId="{C2596648-FDAB-4D80-80DC-13544768D3F9}" type="presParOf" srcId="{3DBA5BAC-4A1A-4BBA-BBC0-C7454240AEE9}" destId="{662AE07C-B466-4C7E-B5A8-E2CC6CCA2B79}" srcOrd="0" destOrd="0" presId="urn:microsoft.com/office/officeart/2005/8/layout/hierarchy1"/>
    <dgm:cxn modelId="{619132F2-974F-49A3-B832-7C28E0F282CA}" type="presParOf" srcId="{3DBA5BAC-4A1A-4BBA-BBC0-C7454240AEE9}" destId="{22E9F089-AEBB-48CE-AC59-A93A89C2653C}" srcOrd="1" destOrd="0" presId="urn:microsoft.com/office/officeart/2005/8/layout/hierarchy1"/>
    <dgm:cxn modelId="{7F69B361-1FE4-4AF8-852A-0393335E8674}" type="presParOf" srcId="{6924A6F6-E221-47EC-9482-B57C09195CA0}" destId="{D7BE5854-A61D-4D48-8052-53652637A239}" srcOrd="1" destOrd="0" presId="urn:microsoft.com/office/officeart/2005/8/layout/hierarchy1"/>
    <dgm:cxn modelId="{EF0FB974-5FF4-4773-9825-06C9EE3C7C3D}" type="presParOf" srcId="{93C49677-0776-44C5-BA81-81BDB191B706}" destId="{FAF72458-176D-46A9-9316-E5C7408BC666}" srcOrd="2" destOrd="0" presId="urn:microsoft.com/office/officeart/2005/8/layout/hierarchy1"/>
    <dgm:cxn modelId="{64C599B4-09AA-4E1E-8B18-66D59FF0C5C8}" type="presParOf" srcId="{93C49677-0776-44C5-BA81-81BDB191B706}" destId="{D2C3F255-166E-450B-8085-8A5E66AD375B}" srcOrd="3" destOrd="0" presId="urn:microsoft.com/office/officeart/2005/8/layout/hierarchy1"/>
    <dgm:cxn modelId="{0B1F2A6F-9DC9-4663-9041-B32E06B5EB2E}" type="presParOf" srcId="{D2C3F255-166E-450B-8085-8A5E66AD375B}" destId="{57530BA4-04AE-4E0D-BBCE-BF3652159DAA}" srcOrd="0" destOrd="0" presId="urn:microsoft.com/office/officeart/2005/8/layout/hierarchy1"/>
    <dgm:cxn modelId="{0E0A6B78-540B-41B0-99ED-C681C01F926D}" type="presParOf" srcId="{57530BA4-04AE-4E0D-BBCE-BF3652159DAA}" destId="{74A2467F-36FD-42AE-B043-0C392F7258A6}" srcOrd="0" destOrd="0" presId="urn:microsoft.com/office/officeart/2005/8/layout/hierarchy1"/>
    <dgm:cxn modelId="{1E11E1AA-DF96-4C93-9C3D-8AD88C10D348}" type="presParOf" srcId="{57530BA4-04AE-4E0D-BBCE-BF3652159DAA}" destId="{A35ED786-507C-432F-BCD4-73BC4E4A15A1}" srcOrd="1" destOrd="0" presId="urn:microsoft.com/office/officeart/2005/8/layout/hierarchy1"/>
    <dgm:cxn modelId="{88ECB8C9-E8E4-4E91-9108-38D5D364569F}" type="presParOf" srcId="{D2C3F255-166E-450B-8085-8A5E66AD375B}" destId="{995CFACB-F94C-4AAC-A86F-569AEC4DA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37A91-E75A-4210-B458-07D077D9D24C}">
      <dsp:nvSpPr>
        <dsp:cNvPr id="0" name=""/>
        <dsp:cNvSpPr/>
      </dsp:nvSpPr>
      <dsp:spPr>
        <a:xfrm>
          <a:off x="340024" y="0"/>
          <a:ext cx="4321176" cy="4321176"/>
        </a:xfrm>
        <a:prstGeom prst="ellipse">
          <a:avLst/>
        </a:prstGeom>
        <a:solidFill>
          <a:schemeClr val="accent6">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AU" sz="2900" b="0" kern="1200" dirty="0">
              <a:latin typeface="Arial" panose="020B0604020202020204" pitchFamily="34" charset="0"/>
              <a:cs typeface="Arial" panose="020B0604020202020204" pitchFamily="34" charset="0"/>
            </a:rPr>
            <a:t>Young people are withdrawing from formal politics, but are increasing participation in the democratic process in other ways, such as:</a:t>
          </a:r>
          <a:endParaRPr lang="en-US" sz="2900" kern="1200" dirty="0">
            <a:latin typeface="Arial" panose="020B0604020202020204" pitchFamily="34" charset="0"/>
            <a:cs typeface="Arial" panose="020B0604020202020204" pitchFamily="34" charset="0"/>
          </a:endParaRPr>
        </a:p>
      </dsp:txBody>
      <dsp:txXfrm>
        <a:off x="972846" y="632822"/>
        <a:ext cx="3055532" cy="3055532"/>
      </dsp:txXfrm>
    </dsp:sp>
    <dsp:sp modelId="{EB9A0421-49DB-4AFC-9E32-BB5A222ACEB2}">
      <dsp:nvSpPr>
        <dsp:cNvPr id="0" name=""/>
        <dsp:cNvSpPr/>
      </dsp:nvSpPr>
      <dsp:spPr>
        <a:xfrm rot="18963608">
          <a:off x="4567089" y="1361595"/>
          <a:ext cx="1846463" cy="0"/>
        </a:xfrm>
        <a:custGeom>
          <a:avLst/>
          <a:gdLst/>
          <a:ahLst/>
          <a:cxnLst/>
          <a:rect l="0" t="0" r="0" b="0"/>
          <a:pathLst>
            <a:path>
              <a:moveTo>
                <a:pt x="0" y="0"/>
              </a:moveTo>
              <a:lnTo>
                <a:pt x="1846463"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AC584-D58F-4FBB-BA72-DD4896E125D6}">
      <dsp:nvSpPr>
        <dsp:cNvPr id="0" name=""/>
        <dsp:cNvSpPr/>
      </dsp:nvSpPr>
      <dsp:spPr>
        <a:xfrm>
          <a:off x="6155111" y="720962"/>
          <a:ext cx="583687"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07D32-0F96-4395-90D4-C8524A7CE032}">
      <dsp:nvSpPr>
        <dsp:cNvPr id="0" name=""/>
        <dsp:cNvSpPr/>
      </dsp:nvSpPr>
      <dsp:spPr>
        <a:xfrm>
          <a:off x="6738799" y="797"/>
          <a:ext cx="4138876" cy="14403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AU" sz="2800" b="0" i="0" kern="1200" dirty="0">
              <a:latin typeface="Arial" panose="020B0604020202020204" pitchFamily="34" charset="0"/>
              <a:cs typeface="Arial" panose="020B0604020202020204" pitchFamily="34" charset="0"/>
            </a:rPr>
            <a:t>attending demonstrations or protests</a:t>
          </a:r>
          <a:endParaRPr lang="en-US" sz="2800" kern="1200" dirty="0">
            <a:latin typeface="Arial" panose="020B0604020202020204" pitchFamily="34" charset="0"/>
            <a:cs typeface="Arial" panose="020B0604020202020204" pitchFamily="34" charset="0"/>
          </a:endParaRPr>
        </a:p>
      </dsp:txBody>
      <dsp:txXfrm>
        <a:off x="6738799" y="797"/>
        <a:ext cx="4138876" cy="1440328"/>
      </dsp:txXfrm>
    </dsp:sp>
    <dsp:sp modelId="{AC779E53-6798-42D5-9815-B771B3D18B45}">
      <dsp:nvSpPr>
        <dsp:cNvPr id="0" name=""/>
        <dsp:cNvSpPr/>
      </dsp:nvSpPr>
      <dsp:spPr>
        <a:xfrm>
          <a:off x="4809512" y="2160588"/>
          <a:ext cx="1199973" cy="0"/>
        </a:xfrm>
        <a:custGeom>
          <a:avLst/>
          <a:gdLst/>
          <a:ahLst/>
          <a:cxnLst/>
          <a:rect l="0" t="0" r="0" b="0"/>
          <a:pathLst>
            <a:path>
              <a:moveTo>
                <a:pt x="0" y="0"/>
              </a:moveTo>
              <a:lnTo>
                <a:pt x="1199973"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497060-CA32-4CD2-A310-346F68D27D35}">
      <dsp:nvSpPr>
        <dsp:cNvPr id="0" name=""/>
        <dsp:cNvSpPr/>
      </dsp:nvSpPr>
      <dsp:spPr>
        <a:xfrm>
          <a:off x="6009486" y="2160588"/>
          <a:ext cx="619684"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5FD7B-1E41-4B4A-A75A-2360543F2D1A}">
      <dsp:nvSpPr>
        <dsp:cNvPr id="0" name=""/>
        <dsp:cNvSpPr/>
      </dsp:nvSpPr>
      <dsp:spPr>
        <a:xfrm>
          <a:off x="6629171" y="1441126"/>
          <a:ext cx="4394129" cy="143892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AU" sz="2800" b="0" kern="1200" dirty="0">
              <a:latin typeface="Arial" panose="020B0604020202020204" pitchFamily="34" charset="0"/>
              <a:cs typeface="Arial" panose="020B0604020202020204" pitchFamily="34" charset="0"/>
            </a:rPr>
            <a:t>b</a:t>
          </a:r>
          <a:r>
            <a:rPr lang="en-AU" sz="2800" b="0" i="0" kern="1200" dirty="0">
              <a:latin typeface="Arial" panose="020B0604020202020204" pitchFamily="34" charset="0"/>
              <a:cs typeface="Arial" panose="020B0604020202020204" pitchFamily="34" charset="0"/>
            </a:rPr>
            <a:t>oycotts</a:t>
          </a:r>
          <a:endParaRPr lang="en-US" sz="2800" kern="1200" dirty="0">
            <a:latin typeface="Arial" panose="020B0604020202020204" pitchFamily="34" charset="0"/>
            <a:cs typeface="Arial" panose="020B0604020202020204" pitchFamily="34" charset="0"/>
          </a:endParaRPr>
        </a:p>
      </dsp:txBody>
      <dsp:txXfrm>
        <a:off x="6629171" y="1441126"/>
        <a:ext cx="4394129" cy="1438922"/>
      </dsp:txXfrm>
    </dsp:sp>
    <dsp:sp modelId="{8A2EE93B-9D80-44B6-8D78-B526C02297A4}">
      <dsp:nvSpPr>
        <dsp:cNvPr id="0" name=""/>
        <dsp:cNvSpPr/>
      </dsp:nvSpPr>
      <dsp:spPr>
        <a:xfrm rot="2636392">
          <a:off x="4567089" y="2959580"/>
          <a:ext cx="1846463" cy="0"/>
        </a:xfrm>
        <a:custGeom>
          <a:avLst/>
          <a:gdLst/>
          <a:ahLst/>
          <a:cxnLst/>
          <a:rect l="0" t="0" r="0" b="0"/>
          <a:pathLst>
            <a:path>
              <a:moveTo>
                <a:pt x="0" y="0"/>
              </a:moveTo>
              <a:lnTo>
                <a:pt x="1846463" y="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71D981-8CA7-41FC-BC51-924E94E261EF}">
      <dsp:nvSpPr>
        <dsp:cNvPr id="0" name=""/>
        <dsp:cNvSpPr/>
      </dsp:nvSpPr>
      <dsp:spPr>
        <a:xfrm>
          <a:off x="6155111" y="3600213"/>
          <a:ext cx="583687" cy="0"/>
        </a:xfrm>
        <a:prstGeom prst="line">
          <a:avLst/>
        </a:pr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E57372-A86A-410F-B232-BA8EC5BD51F6}">
      <dsp:nvSpPr>
        <dsp:cNvPr id="0" name=""/>
        <dsp:cNvSpPr/>
      </dsp:nvSpPr>
      <dsp:spPr>
        <a:xfrm>
          <a:off x="6738799" y="2880049"/>
          <a:ext cx="4138876" cy="14403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AU" sz="2800" b="0" i="0" kern="1200" dirty="0">
              <a:latin typeface="Arial" panose="020B0604020202020204" pitchFamily="34" charset="0"/>
              <a:cs typeface="Arial" panose="020B0604020202020204" pitchFamily="34" charset="0"/>
            </a:rPr>
            <a:t>signing petitions.</a:t>
          </a:r>
          <a:endParaRPr lang="en-US" sz="2800" kern="1200" dirty="0">
            <a:latin typeface="Arial" panose="020B0604020202020204" pitchFamily="34" charset="0"/>
            <a:cs typeface="Arial" panose="020B0604020202020204" pitchFamily="34" charset="0"/>
          </a:endParaRPr>
        </a:p>
      </dsp:txBody>
      <dsp:txXfrm>
        <a:off x="6738799" y="2880049"/>
        <a:ext cx="4138876" cy="1440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72458-176D-46A9-9316-E5C7408BC666}">
      <dsp:nvSpPr>
        <dsp:cNvPr id="0" name=""/>
        <dsp:cNvSpPr/>
      </dsp:nvSpPr>
      <dsp:spPr>
        <a:xfrm>
          <a:off x="7733366" y="2116214"/>
          <a:ext cx="1604761" cy="763720"/>
        </a:xfrm>
        <a:custGeom>
          <a:avLst/>
          <a:gdLst/>
          <a:ahLst/>
          <a:cxnLst/>
          <a:rect l="0" t="0" r="0" b="0"/>
          <a:pathLst>
            <a:path>
              <a:moveTo>
                <a:pt x="0" y="0"/>
              </a:moveTo>
              <a:lnTo>
                <a:pt x="0" y="520453"/>
              </a:lnTo>
              <a:lnTo>
                <a:pt x="1604761" y="520453"/>
              </a:lnTo>
              <a:lnTo>
                <a:pt x="1604761" y="763720"/>
              </a:lnTo>
            </a:path>
          </a:pathLst>
        </a:custGeom>
        <a:no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656738-49B7-4EC9-9B9E-72F499B5D4D8}">
      <dsp:nvSpPr>
        <dsp:cNvPr id="0" name=""/>
        <dsp:cNvSpPr/>
      </dsp:nvSpPr>
      <dsp:spPr>
        <a:xfrm>
          <a:off x="6128605" y="2116214"/>
          <a:ext cx="1604761" cy="763720"/>
        </a:xfrm>
        <a:custGeom>
          <a:avLst/>
          <a:gdLst/>
          <a:ahLst/>
          <a:cxnLst/>
          <a:rect l="0" t="0" r="0" b="0"/>
          <a:pathLst>
            <a:path>
              <a:moveTo>
                <a:pt x="1604761" y="0"/>
              </a:moveTo>
              <a:lnTo>
                <a:pt x="1604761" y="520453"/>
              </a:lnTo>
              <a:lnTo>
                <a:pt x="0" y="520453"/>
              </a:lnTo>
              <a:lnTo>
                <a:pt x="0" y="763720"/>
              </a:lnTo>
            </a:path>
          </a:pathLst>
        </a:custGeom>
        <a:no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5EDA6F-CF03-4D4E-A493-BC912A2B7402}">
      <dsp:nvSpPr>
        <dsp:cNvPr id="0" name=""/>
        <dsp:cNvSpPr/>
      </dsp:nvSpPr>
      <dsp:spPr>
        <a:xfrm>
          <a:off x="1335" y="448721"/>
          <a:ext cx="2625972" cy="1667492"/>
        </a:xfrm>
        <a:prstGeom prst="roundRect">
          <a:avLst>
            <a:gd name="adj" fmla="val 10000"/>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7E9501-8A4D-4821-ADDD-95AD64249B9C}">
      <dsp:nvSpPr>
        <dsp:cNvPr id="0" name=""/>
        <dsp:cNvSpPr/>
      </dsp:nvSpPr>
      <dsp:spPr>
        <a:xfrm>
          <a:off x="293110" y="725907"/>
          <a:ext cx="2625972" cy="1667492"/>
        </a:xfrm>
        <a:prstGeom prst="roundRect">
          <a:avLst>
            <a:gd name="adj" fmla="val 10000"/>
          </a:avLst>
        </a:prstGeom>
        <a:solidFill>
          <a:schemeClr val="lt1">
            <a:alpha val="9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0" i="0" u="none" kern="1200" dirty="0">
              <a:latin typeface="Arial" panose="020B0604020202020204" pitchFamily="34" charset="0"/>
              <a:cs typeface="Arial" panose="020B0604020202020204" pitchFamily="34" charset="0"/>
            </a:rPr>
            <a:t>52% of people </a:t>
          </a:r>
          <a:r>
            <a:rPr lang="en-AU" sz="1800" b="0" i="0" kern="1200" dirty="0">
              <a:latin typeface="Arial" panose="020B0604020202020204" pitchFamily="34" charset="0"/>
              <a:cs typeface="Arial" panose="020B0604020202020204" pitchFamily="34" charset="0"/>
            </a:rPr>
            <a:t>of all generations believe teenagers and university-aged students influence how we create change.</a:t>
          </a:r>
          <a:endParaRPr lang="en-US" sz="1800" kern="1200" dirty="0">
            <a:latin typeface="Arial" panose="020B0604020202020204" pitchFamily="34" charset="0"/>
            <a:cs typeface="Arial" panose="020B0604020202020204" pitchFamily="34" charset="0"/>
          </a:endParaRPr>
        </a:p>
      </dsp:txBody>
      <dsp:txXfrm>
        <a:off x="341949" y="774746"/>
        <a:ext cx="2528294" cy="1569814"/>
      </dsp:txXfrm>
    </dsp:sp>
    <dsp:sp modelId="{B78C90D0-B228-432D-82C4-53445E016CC5}">
      <dsp:nvSpPr>
        <dsp:cNvPr id="0" name=""/>
        <dsp:cNvSpPr/>
      </dsp:nvSpPr>
      <dsp:spPr>
        <a:xfrm>
          <a:off x="3210858" y="448721"/>
          <a:ext cx="2625972" cy="1667492"/>
        </a:xfrm>
        <a:prstGeom prst="roundRect">
          <a:avLst>
            <a:gd name="adj" fmla="val 10000"/>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51C635E-F662-41D4-A4DC-AF1FE9DC8ED1}">
      <dsp:nvSpPr>
        <dsp:cNvPr id="0" name=""/>
        <dsp:cNvSpPr/>
      </dsp:nvSpPr>
      <dsp:spPr>
        <a:xfrm>
          <a:off x="3502632" y="725907"/>
          <a:ext cx="2625972" cy="1667492"/>
        </a:xfrm>
        <a:prstGeom prst="roundRect">
          <a:avLst>
            <a:gd name="adj" fmla="val 10000"/>
          </a:avLst>
        </a:prstGeom>
        <a:solidFill>
          <a:schemeClr val="lt1">
            <a:alpha val="9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0" kern="1200" dirty="0">
              <a:latin typeface="Arial" panose="020B0604020202020204" pitchFamily="34" charset="0"/>
              <a:cs typeface="Arial" panose="020B0604020202020204" pitchFamily="34" charset="0"/>
            </a:rPr>
            <a:t>70% of Gen Z are involved in a social or political cause</a:t>
          </a:r>
          <a:endParaRPr lang="en-US" sz="1800" kern="1200" dirty="0">
            <a:latin typeface="Arial" panose="020B0604020202020204" pitchFamily="34" charset="0"/>
            <a:cs typeface="Arial" panose="020B0604020202020204" pitchFamily="34" charset="0"/>
          </a:endParaRPr>
        </a:p>
      </dsp:txBody>
      <dsp:txXfrm>
        <a:off x="3551471" y="774746"/>
        <a:ext cx="2528294" cy="1569814"/>
      </dsp:txXfrm>
    </dsp:sp>
    <dsp:sp modelId="{449EDD76-61EF-48F9-BA7B-4E96ED794DA0}">
      <dsp:nvSpPr>
        <dsp:cNvPr id="0" name=""/>
        <dsp:cNvSpPr/>
      </dsp:nvSpPr>
      <dsp:spPr>
        <a:xfrm>
          <a:off x="6420380" y="448721"/>
          <a:ext cx="2625972" cy="1667492"/>
        </a:xfrm>
        <a:prstGeom prst="roundRect">
          <a:avLst>
            <a:gd name="adj" fmla="val 10000"/>
          </a:avLst>
        </a:prstGeom>
        <a:gradFill rotWithShape="0">
          <a:gsLst>
            <a:gs pos="0">
              <a:schemeClr val="accent6">
                <a:shade val="60000"/>
                <a:hueOff val="0"/>
                <a:satOff val="0"/>
                <a:lumOff val="0"/>
                <a:alphaOff val="0"/>
                <a:satMod val="103000"/>
                <a:lumMod val="102000"/>
                <a:tint val="94000"/>
              </a:schemeClr>
            </a:gs>
            <a:gs pos="50000">
              <a:schemeClr val="accent6">
                <a:shade val="60000"/>
                <a:hueOff val="0"/>
                <a:satOff val="0"/>
                <a:lumOff val="0"/>
                <a:alphaOff val="0"/>
                <a:satMod val="110000"/>
                <a:lumMod val="100000"/>
                <a:shade val="100000"/>
              </a:schemeClr>
            </a:gs>
            <a:gs pos="100000">
              <a:schemeClr val="accent6">
                <a:shade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F84E2FF-1641-45C7-B507-2E1A0DFE6AC6}">
      <dsp:nvSpPr>
        <dsp:cNvPr id="0" name=""/>
        <dsp:cNvSpPr/>
      </dsp:nvSpPr>
      <dsp:spPr>
        <a:xfrm>
          <a:off x="6712155" y="725907"/>
          <a:ext cx="2625972" cy="1667492"/>
        </a:xfrm>
        <a:prstGeom prst="roundRect">
          <a:avLst>
            <a:gd name="adj" fmla="val 10000"/>
          </a:avLst>
        </a:prstGeom>
        <a:solidFill>
          <a:schemeClr val="lt1">
            <a:alpha val="9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0" i="0" kern="1200" dirty="0">
              <a:latin typeface="Arial" panose="020B0604020202020204" pitchFamily="34" charset="0"/>
              <a:cs typeface="Arial" panose="020B0604020202020204" pitchFamily="34" charset="0"/>
            </a:rPr>
            <a:t>From a 2020 study of 8- to 17-year-olds: </a:t>
          </a:r>
          <a:endParaRPr lang="en-US" sz="1800" kern="1200" dirty="0">
            <a:latin typeface="Arial" panose="020B0604020202020204" pitchFamily="34" charset="0"/>
            <a:cs typeface="Arial" panose="020B0604020202020204" pitchFamily="34" charset="0"/>
          </a:endParaRPr>
        </a:p>
      </dsp:txBody>
      <dsp:txXfrm>
        <a:off x="6760994" y="774746"/>
        <a:ext cx="2528294" cy="1569814"/>
      </dsp:txXfrm>
    </dsp:sp>
    <dsp:sp modelId="{662AE07C-B466-4C7E-B5A8-E2CC6CCA2B79}">
      <dsp:nvSpPr>
        <dsp:cNvPr id="0" name=""/>
        <dsp:cNvSpPr/>
      </dsp:nvSpPr>
      <dsp:spPr>
        <a:xfrm>
          <a:off x="4815619" y="2879934"/>
          <a:ext cx="2625972" cy="1667492"/>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2E9F089-AEBB-48CE-AC59-A93A89C2653C}">
      <dsp:nvSpPr>
        <dsp:cNvPr id="0" name=""/>
        <dsp:cNvSpPr/>
      </dsp:nvSpPr>
      <dsp:spPr>
        <a:xfrm>
          <a:off x="5107394" y="3157120"/>
          <a:ext cx="2625972" cy="1667492"/>
        </a:xfrm>
        <a:prstGeom prst="roundRect">
          <a:avLst>
            <a:gd name="adj" fmla="val 10000"/>
          </a:avLst>
        </a:prstGeom>
        <a:solidFill>
          <a:schemeClr val="lt1">
            <a:alpha val="90000"/>
            <a:hueOff val="0"/>
            <a:satOff val="0"/>
            <a:lumOff val="0"/>
            <a:alphaOff val="0"/>
          </a:schemeClr>
        </a:solid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0" i="0" kern="1200" dirty="0">
              <a:latin typeface="Arial" panose="020B0604020202020204" pitchFamily="34" charset="0"/>
              <a:cs typeface="Arial" panose="020B0604020202020204" pitchFamily="34" charset="0"/>
            </a:rPr>
            <a:t>34% said the internet inspired them to take action about a cause</a:t>
          </a:r>
          <a:endParaRPr lang="en-US" sz="1800" kern="1200" dirty="0">
            <a:latin typeface="Arial" panose="020B0604020202020204" pitchFamily="34" charset="0"/>
            <a:cs typeface="Arial" panose="020B0604020202020204" pitchFamily="34" charset="0"/>
          </a:endParaRPr>
        </a:p>
      </dsp:txBody>
      <dsp:txXfrm>
        <a:off x="5156233" y="3205959"/>
        <a:ext cx="2528294" cy="1569814"/>
      </dsp:txXfrm>
    </dsp:sp>
    <dsp:sp modelId="{74A2467F-36FD-42AE-B043-0C392F7258A6}">
      <dsp:nvSpPr>
        <dsp:cNvPr id="0" name=""/>
        <dsp:cNvSpPr/>
      </dsp:nvSpPr>
      <dsp:spPr>
        <a:xfrm>
          <a:off x="8025141" y="2879934"/>
          <a:ext cx="2625972" cy="1667492"/>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5ED786-507C-432F-BCD4-73BC4E4A15A1}">
      <dsp:nvSpPr>
        <dsp:cNvPr id="0" name=""/>
        <dsp:cNvSpPr/>
      </dsp:nvSpPr>
      <dsp:spPr>
        <a:xfrm>
          <a:off x="8316916" y="3157120"/>
          <a:ext cx="2625972" cy="1667492"/>
        </a:xfrm>
        <a:prstGeom prst="roundRect">
          <a:avLst>
            <a:gd name="adj" fmla="val 10000"/>
          </a:avLst>
        </a:prstGeom>
        <a:solidFill>
          <a:schemeClr val="lt1">
            <a:alpha val="90000"/>
            <a:hueOff val="0"/>
            <a:satOff val="0"/>
            <a:lumOff val="0"/>
            <a:alphaOff val="0"/>
          </a:schemeClr>
        </a:solidFill>
        <a:ln w="6350" cap="flat" cmpd="sng" algn="ctr">
          <a:solidFill>
            <a:schemeClr val="accent6">
              <a:tint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0" i="0" kern="1200" dirty="0">
              <a:latin typeface="Arial" panose="020B0604020202020204" pitchFamily="34" charset="0"/>
              <a:cs typeface="Arial" panose="020B0604020202020204" pitchFamily="34" charset="0"/>
            </a:rPr>
            <a:t>43% said the internet made them feel their voices matter. </a:t>
          </a:r>
          <a:endParaRPr lang="en-US" sz="1800" kern="1200" dirty="0">
            <a:latin typeface="Arial" panose="020B0604020202020204" pitchFamily="34" charset="0"/>
            <a:cs typeface="Arial" panose="020B0604020202020204" pitchFamily="34" charset="0"/>
          </a:endParaRPr>
        </a:p>
      </dsp:txBody>
      <dsp:txXfrm>
        <a:off x="8365755" y="3205959"/>
        <a:ext cx="2528294" cy="1569814"/>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B20FAD1D-6C85-481C-B3B4-2265CFDF3669}" type="datetimeFigureOut">
              <a:rPr lang="en-AU" smtClean="0"/>
              <a:t>16/12/2025</a:t>
            </a:fld>
            <a:endParaRPr lang="en-AU"/>
          </a:p>
        </p:txBody>
      </p:sp>
      <p:sp>
        <p:nvSpPr>
          <p:cNvPr id="4" name="Slide Image Placeholder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550" tIns="45775" rIns="91550" bIns="45775" rtlCol="0" anchor="ctr"/>
          <a:lstStyle/>
          <a:p>
            <a:endParaRPr lang="en-AU"/>
          </a:p>
        </p:txBody>
      </p:sp>
      <p:sp>
        <p:nvSpPr>
          <p:cNvPr id="5" name="Notes Placeholder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scootle.edu.au/ec/search?accContentId=ACDSEH106" TargetMode="External"/><Relationship Id="rId3" Type="http://schemas.openxmlformats.org/officeDocument/2006/relationships/hyperlink" Target="https://k10outline.scsa.wa.edu.au/home/teaching/curriculum-browser/humanities-and-social-sciences/humanities-overview/glossary/system" TargetMode="External"/><Relationship Id="rId7" Type="http://schemas.openxmlformats.org/officeDocument/2006/relationships/hyperlink" Target="https://k10outline.scsa.wa.edu.au/home/teaching/curriculum-browser/humanities-and-social-sciences/humanities-overview/glossary/referendu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k10outline.scsa.wa.edu.au/home/teaching/curriculum-browser/humanities-and-social-sciences/humanities-overview/glossary/significance" TargetMode="External"/><Relationship Id="rId5" Type="http://schemas.openxmlformats.org/officeDocument/2006/relationships/hyperlink" Target="http://www.scootle.edu.au/ec/search?accContentId=ACDSEH104" TargetMode="External"/><Relationship Id="rId10" Type="http://schemas.openxmlformats.org/officeDocument/2006/relationships/hyperlink" Target="http://www.scootle.edu.au/ec/search?accContentId=ACDSEH134" TargetMode="External"/><Relationship Id="rId4" Type="http://schemas.openxmlformats.org/officeDocument/2006/relationships/hyperlink" Target="http://www.scootle.edu.au/ec/search?accContentId=ACHCK094" TargetMode="External"/><Relationship Id="rId9" Type="http://schemas.openxmlformats.org/officeDocument/2006/relationships/hyperlink" Target="https://k10outline.scsa.wa.edu.au/home/teaching/curriculum-browser/humanities-and-social-sciences/humanities-overview/glossary/chang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ercollective.caul.edu.au/diverse-hist-narratives/chapter/perspectives-of-civil-rights-movements-in-australia-by-hannah-grac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ec.gov.a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Discurso_funebre_pericles.P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ec.gov.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e.kahoot.it/share/quiz-3-australian-constitution/998268e8-c29e-496b-b7f3-41bc738790ab"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eo.gov.au/teach-our-parliament/education-resources/quizzes/australian-constitu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This resource can be used with Year 9 or 10 students (with closer links to the Year 10 curriculum) with the accompanying worksheets.</a:t>
            </a:r>
          </a:p>
          <a:p>
            <a:r>
              <a:rPr lang="en-AU" sz="1100" dirty="0">
                <a:latin typeface="Arial" panose="020B0604020202020204" pitchFamily="34" charset="0"/>
                <a:cs typeface="Arial" panose="020B0604020202020204" pitchFamily="34" charset="0"/>
              </a:rPr>
              <a:t>Curriculum addressed (Year 10)</a:t>
            </a:r>
          </a:p>
          <a:p>
            <a:r>
              <a:rPr lang="en-AU" sz="1100" dirty="0">
                <a:latin typeface="Arial" panose="020B0604020202020204" pitchFamily="34" charset="0"/>
                <a:ea typeface="Arial" panose="020B0604020202020204" pitchFamily="34" charset="0"/>
                <a:cs typeface="Arial" panose="020B0604020202020204" pitchFamily="34" charset="0"/>
              </a:rPr>
              <a:t>The safeguards that protect Australia's democratic </a:t>
            </a:r>
            <a:r>
              <a:rPr lang="en-AU" sz="1100" u="sng" dirty="0">
                <a:latin typeface="Arial" panose="020B0604020202020204" pitchFamily="34" charset="0"/>
                <a:ea typeface="Arial" panose="020B0604020202020204" pitchFamily="34" charset="0"/>
                <a:cs typeface="Arial" panose="020B0604020202020204" pitchFamily="34" charset="0"/>
                <a:hlinkClick r:id="rId3" tooltip="Display the glossary entry for system">
                  <a:extLst>
                    <a:ext uri="{A12FA001-AC4F-418D-AE19-62706E023703}">
                      <ahyp:hlinkClr xmlns:ahyp="http://schemas.microsoft.com/office/drawing/2018/hyperlinkcolor" val="tx"/>
                    </a:ext>
                  </a:extLst>
                </a:hlinkClick>
              </a:rPr>
              <a:t>system</a:t>
            </a:r>
            <a:r>
              <a:rPr lang="en-AU" sz="1100" dirty="0">
                <a:latin typeface="Arial" panose="020B0604020202020204" pitchFamily="34" charset="0"/>
                <a:ea typeface="Arial" panose="020B0604020202020204" pitchFamily="34" charset="0"/>
                <a:cs typeface="Arial" panose="020B0604020202020204" pitchFamily="34" charset="0"/>
              </a:rPr>
              <a:t> and society, including shared values and the right to dissent within the bounds of the law (</a:t>
            </a:r>
            <a:r>
              <a:rPr lang="en-AU" sz="1100" u="sng" dirty="0">
                <a:latin typeface="Arial" panose="020B0604020202020204" pitchFamily="34" charset="0"/>
                <a:ea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ACHCK094</a:t>
            </a:r>
            <a:r>
              <a:rPr lang="en-AU" sz="1100" dirty="0">
                <a:latin typeface="Arial" panose="020B0604020202020204" pitchFamily="34" charset="0"/>
                <a:ea typeface="Arial" panose="020B0604020202020204" pitchFamily="34" charset="0"/>
                <a:cs typeface="Arial" panose="020B0604020202020204" pitchFamily="34" charset="0"/>
              </a:rPr>
              <a:t>) </a:t>
            </a:r>
          </a:p>
          <a:p>
            <a:r>
              <a:rPr lang="en-AU" sz="1100" dirty="0">
                <a:latin typeface="Arial" panose="020B0604020202020204" pitchFamily="34" charset="0"/>
                <a:ea typeface="Arial" panose="020B0604020202020204" pitchFamily="34" charset="0"/>
                <a:cs typeface="Arial" panose="020B0604020202020204" pitchFamily="34" charset="0"/>
              </a:rPr>
              <a:t>The background to the struggle of Aboriginal and Torres Strait Islander Peoples for rights and freedoms before 1965, including the 1938 Day of Mourning and the Stolen Generations (</a:t>
            </a:r>
            <a:r>
              <a:rPr lang="en-AU" sz="1100" u="sng" dirty="0">
                <a:latin typeface="Arial" panose="020B0604020202020204" pitchFamily="34" charset="0"/>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ACDSEH104</a:t>
            </a:r>
            <a:r>
              <a:rPr lang="en-AU" sz="1100" dirty="0">
                <a:latin typeface="Arial" panose="020B0604020202020204" pitchFamily="34" charset="0"/>
                <a:ea typeface="Arial" panose="020B0604020202020204" pitchFamily="34" charset="0"/>
                <a:cs typeface="Arial" panose="020B0604020202020204" pitchFamily="34" charset="0"/>
              </a:rPr>
              <a:t>) </a:t>
            </a:r>
          </a:p>
          <a:p>
            <a:r>
              <a:rPr lang="en-AU" sz="1100" dirty="0">
                <a:latin typeface="Arial" panose="020B0604020202020204" pitchFamily="34" charset="0"/>
                <a:ea typeface="Arial" panose="020B0604020202020204" pitchFamily="34" charset="0"/>
                <a:cs typeface="Arial" panose="020B0604020202020204" pitchFamily="34" charset="0"/>
              </a:rPr>
              <a:t>The </a:t>
            </a:r>
            <a:r>
              <a:rPr lang="en-AU" sz="1100" u="sng" dirty="0">
                <a:latin typeface="Arial" panose="020B0604020202020204" pitchFamily="34" charset="0"/>
                <a:ea typeface="Arial" panose="020B0604020202020204" pitchFamily="34" charset="0"/>
                <a:cs typeface="Arial" panose="020B0604020202020204" pitchFamily="34" charset="0"/>
                <a:hlinkClick r:id="rId6" tooltip="Display the glossary entry for significance">
                  <a:extLst>
                    <a:ext uri="{A12FA001-AC4F-418D-AE19-62706E023703}">
                      <ahyp:hlinkClr xmlns:ahyp="http://schemas.microsoft.com/office/drawing/2018/hyperlinkcolor" val="tx"/>
                    </a:ext>
                  </a:extLst>
                </a:hlinkClick>
              </a:rPr>
              <a:t>significance</a:t>
            </a:r>
            <a:r>
              <a:rPr lang="en-AU" sz="1100" dirty="0">
                <a:latin typeface="Arial" panose="020B0604020202020204" pitchFamily="34" charset="0"/>
                <a:ea typeface="Arial" panose="020B0604020202020204" pitchFamily="34" charset="0"/>
                <a:cs typeface="Arial" panose="020B0604020202020204" pitchFamily="34" charset="0"/>
              </a:rPr>
              <a:t> of one of the following for the civil rights of Aboriginal and Torres Strait Islander Peoples: 1962 right to vote federally; 1967 </a:t>
            </a:r>
            <a:r>
              <a:rPr lang="en-AU" sz="1100" u="sng" dirty="0">
                <a:latin typeface="Arial" panose="020B0604020202020204" pitchFamily="34" charset="0"/>
                <a:ea typeface="Arial" panose="020B0604020202020204" pitchFamily="34" charset="0"/>
                <a:cs typeface="Arial" panose="020B0604020202020204" pitchFamily="34" charset="0"/>
                <a:hlinkClick r:id="rId7" tooltip="Display the glossary entry for referendum">
                  <a:extLst>
                    <a:ext uri="{A12FA001-AC4F-418D-AE19-62706E023703}">
                      <ahyp:hlinkClr xmlns:ahyp="http://schemas.microsoft.com/office/drawing/2018/hyperlinkcolor" val="tx"/>
                    </a:ext>
                  </a:extLst>
                </a:hlinkClick>
              </a:rPr>
              <a:t>referendum</a:t>
            </a:r>
            <a:r>
              <a:rPr lang="en-AU" sz="1100" dirty="0">
                <a:latin typeface="Arial" panose="020B0604020202020204" pitchFamily="34" charset="0"/>
                <a:ea typeface="Arial" panose="020B0604020202020204" pitchFamily="34" charset="0"/>
                <a:cs typeface="Arial" panose="020B0604020202020204" pitchFamily="34" charset="0"/>
              </a:rPr>
              <a:t>; reconciliation; Mabo decision; </a:t>
            </a:r>
            <a:r>
              <a:rPr lang="en-AU" sz="1100" i="1" dirty="0">
                <a:latin typeface="Arial" panose="020B0604020202020204" pitchFamily="34" charset="0"/>
                <a:ea typeface="Arial" panose="020B0604020202020204" pitchFamily="34" charset="0"/>
                <a:cs typeface="Arial" panose="020B0604020202020204" pitchFamily="34" charset="0"/>
              </a:rPr>
              <a:t>Bringing Them Home Report (the Stolen Generations)</a:t>
            </a:r>
            <a:r>
              <a:rPr lang="en-AU" sz="1100" dirty="0">
                <a:latin typeface="Arial" panose="020B0604020202020204" pitchFamily="34" charset="0"/>
                <a:ea typeface="Arial" panose="020B0604020202020204" pitchFamily="34" charset="0"/>
                <a:cs typeface="Arial" panose="020B0604020202020204" pitchFamily="34" charset="0"/>
              </a:rPr>
              <a:t>; the Apology (</a:t>
            </a:r>
            <a:r>
              <a:rPr lang="en-AU" sz="1100" u="sng" dirty="0">
                <a:latin typeface="Arial" panose="020B0604020202020204" pitchFamily="34" charset="0"/>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ACDSEH106</a:t>
            </a:r>
            <a:r>
              <a:rPr lang="en-AU" sz="1100" dirty="0">
                <a:latin typeface="Arial" panose="020B0604020202020204" pitchFamily="34" charset="0"/>
                <a:ea typeface="Arial" panose="020B0604020202020204" pitchFamily="34" charset="0"/>
                <a:cs typeface="Arial" panose="020B0604020202020204" pitchFamily="34" charset="0"/>
              </a:rPr>
              <a:t>)</a:t>
            </a:r>
            <a:endParaRPr lang="en-AU" sz="1100" dirty="0">
              <a:latin typeface="Arial" panose="020B0604020202020204" pitchFamily="34" charset="0"/>
              <a:ea typeface="Calibri" panose="020F0502020204030204" pitchFamily="34" charset="0"/>
              <a:cs typeface="Arial" panose="020B0604020202020204" pitchFamily="34" charset="0"/>
            </a:endParaRPr>
          </a:p>
          <a:p>
            <a:r>
              <a:rPr lang="en-AU" sz="1100" dirty="0">
                <a:latin typeface="Arial" panose="020B0604020202020204" pitchFamily="34" charset="0"/>
                <a:ea typeface="Arial" panose="020B0604020202020204" pitchFamily="34" charset="0"/>
                <a:cs typeface="Arial" panose="020B0604020202020204" pitchFamily="34" charset="0"/>
              </a:rPr>
              <a:t>Methods used by civil rights activists to achieve </a:t>
            </a:r>
            <a:r>
              <a:rPr lang="en-AU" sz="1100" u="sng" dirty="0">
                <a:latin typeface="Arial" panose="020B0604020202020204" pitchFamily="34" charset="0"/>
                <a:ea typeface="Arial" panose="020B0604020202020204" pitchFamily="34" charset="0"/>
                <a:cs typeface="Arial" panose="020B0604020202020204" pitchFamily="34" charset="0"/>
                <a:hlinkClick r:id="rId9" tooltip="Display the glossary entry for change">
                  <a:extLst>
                    <a:ext uri="{A12FA001-AC4F-418D-AE19-62706E023703}">
                      <ahyp:hlinkClr xmlns:ahyp="http://schemas.microsoft.com/office/drawing/2018/hyperlinkcolor" val="tx"/>
                    </a:ext>
                  </a:extLst>
                </a:hlinkClick>
              </a:rPr>
              <a:t>change</a:t>
            </a:r>
            <a:r>
              <a:rPr lang="en-AU" sz="1100" dirty="0">
                <a:latin typeface="Arial" panose="020B0604020202020204" pitchFamily="34" charset="0"/>
                <a:ea typeface="Arial" panose="020B0604020202020204" pitchFamily="34" charset="0"/>
                <a:cs typeface="Arial" panose="020B0604020202020204" pitchFamily="34" charset="0"/>
              </a:rPr>
              <a:t> for Aboriginal and Torres Strait Islander Peoples, and the role of one individual or group in the struggle (</a:t>
            </a:r>
            <a:r>
              <a:rPr lang="en-AU" sz="1100" u="sng" dirty="0">
                <a:latin typeface="Arial" panose="020B0604020202020204" pitchFamily="34" charset="0"/>
                <a:ea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ACDSEH134</a:t>
            </a:r>
            <a:r>
              <a:rPr lang="en-AU" sz="1100" dirty="0">
                <a:latin typeface="Arial" panose="020B0604020202020204" pitchFamily="34" charset="0"/>
                <a:ea typeface="Arial" panose="020B0604020202020204" pitchFamily="34" charset="0"/>
                <a:cs typeface="Arial" panose="020B0604020202020204" pitchFamily="34" charset="0"/>
              </a:rPr>
              <a:t>)</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1</a:t>
            </a:fld>
            <a:endParaRPr lang="en-AU"/>
          </a:p>
        </p:txBody>
      </p:sp>
    </p:spTree>
    <p:extLst>
      <p:ext uri="{BB962C8B-B14F-4D97-AF65-F5344CB8AC3E}">
        <p14:creationId xmlns:p14="http://schemas.microsoft.com/office/powerpoint/2010/main" val="196396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465138"/>
            <a:ext cx="5965825" cy="3355975"/>
          </a:xfrm>
        </p:spPr>
      </p:sp>
      <p:sp>
        <p:nvSpPr>
          <p:cNvPr id="3" name="Notes Placeholder 2"/>
          <p:cNvSpPr>
            <a:spLocks noGrp="1"/>
          </p:cNvSpPr>
          <p:nvPr>
            <p:ph type="body" idx="1"/>
          </p:nvPr>
        </p:nvSpPr>
        <p:spPr>
          <a:xfrm>
            <a:off x="680720" y="4013964"/>
            <a:ext cx="5445760" cy="4682958"/>
          </a:xfrm>
        </p:spPr>
        <p:txBody>
          <a:bodyPr/>
          <a:lstStyle/>
          <a:p>
            <a:r>
              <a:rPr lang="en-AU" sz="1100" dirty="0">
                <a:latin typeface="Arial" panose="020B0604020202020204" pitchFamily="34" charset="0"/>
                <a:cs typeface="Arial" panose="020B0604020202020204" pitchFamily="34" charset="0"/>
              </a:rPr>
              <a:t>https://www.youtube.com/watch?v=pz7hrwgczPg </a:t>
            </a:r>
          </a:p>
          <a:p>
            <a:r>
              <a:rPr lang="en-AU" sz="1100" dirty="0">
                <a:latin typeface="Arial" panose="020B0604020202020204" pitchFamily="34" charset="0"/>
                <a:cs typeface="Arial" panose="020B0604020202020204" pitchFamily="34" charset="0"/>
              </a:rPr>
              <a:t>(3:59)</a:t>
            </a:r>
          </a:p>
          <a:p>
            <a:r>
              <a:rPr lang="en-AU" sz="1100" dirty="0">
                <a:latin typeface="Arial" panose="020B0604020202020204" pitchFamily="34" charset="0"/>
                <a:cs typeface="Arial" panose="020B0604020202020204" pitchFamily="34" charset="0"/>
              </a:rPr>
              <a:t>You may need to stop this video a few times to allow time to answer questions.</a:t>
            </a:r>
          </a:p>
          <a:p>
            <a:r>
              <a:rPr lang="en-AU" sz="1100" dirty="0">
                <a:latin typeface="Arial" panose="020B0604020202020204" pitchFamily="34" charset="0"/>
                <a:cs typeface="Arial" panose="020B0604020202020204" pitchFamily="34" charset="0"/>
              </a:rPr>
              <a:t>After watching – ask students if they know who was speaking during the ‘I have a dream speech’</a:t>
            </a:r>
          </a:p>
          <a:p>
            <a:endParaRPr lang="en-AU" sz="1100" dirty="0">
              <a:latin typeface="Arial" panose="020B0604020202020204" pitchFamily="34" charset="0"/>
              <a:cs typeface="Arial" panose="020B0604020202020204" pitchFamily="34" charset="0"/>
            </a:endParaRPr>
          </a:p>
          <a:p>
            <a:r>
              <a:rPr lang="en-AU" sz="1100" b="1" dirty="0">
                <a:solidFill>
                  <a:srgbClr val="000000"/>
                </a:solidFill>
                <a:latin typeface="Arial" panose="020B0604020202020204" pitchFamily="34" charset="0"/>
                <a:ea typeface="Calibri" panose="020F0502020204030204" pitchFamily="34" charset="0"/>
              </a:rPr>
              <a:t>Time, questions and answers (in bold)</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0:39 </a:t>
            </a:r>
            <a:r>
              <a:rPr lang="en-AU" sz="1100" dirty="0">
                <a:solidFill>
                  <a:srgbClr val="000000"/>
                </a:solidFill>
                <a:latin typeface="Arial" panose="020B0604020202020204" pitchFamily="34" charset="0"/>
                <a:ea typeface="Calibri" panose="020F0502020204030204" pitchFamily="34" charset="0"/>
              </a:rPr>
              <a:t>Indigenous Australians faced a lot of discrimination, and weren’t counted as </a:t>
            </a:r>
            <a:r>
              <a:rPr lang="en-AU" sz="1100" b="1" dirty="0">
                <a:solidFill>
                  <a:srgbClr val="000000"/>
                </a:solidFill>
                <a:latin typeface="Arial" panose="020B0604020202020204" pitchFamily="34" charset="0"/>
                <a:ea typeface="Calibri" panose="020F0502020204030204" pitchFamily="34" charset="0"/>
              </a:rPr>
              <a:t>citizens</a:t>
            </a:r>
            <a:r>
              <a:rPr lang="en-AU" sz="1100" dirty="0">
                <a:solidFill>
                  <a:srgbClr val="000000"/>
                </a:solidFill>
                <a:latin typeface="Arial" panose="020B0604020202020204" pitchFamily="34" charset="0"/>
                <a:ea typeface="Calibri" panose="020F0502020204030204" pitchFamily="34" charset="0"/>
              </a:rPr>
              <a:t> of their own country </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0:57 </a:t>
            </a:r>
            <a:r>
              <a:rPr lang="en-AU" sz="1100" dirty="0">
                <a:solidFill>
                  <a:srgbClr val="000000"/>
                </a:solidFill>
                <a:latin typeface="Arial" panose="020B0604020202020204" pitchFamily="34" charset="0"/>
                <a:ea typeface="Calibri" panose="020F0502020204030204" pitchFamily="34" charset="0"/>
              </a:rPr>
              <a:t>In </a:t>
            </a:r>
            <a:r>
              <a:rPr lang="en-AU" sz="1100" b="1" dirty="0">
                <a:solidFill>
                  <a:srgbClr val="000000"/>
                </a:solidFill>
                <a:latin typeface="Arial" panose="020B0604020202020204" pitchFamily="34" charset="0"/>
                <a:ea typeface="Calibri" panose="020F0502020204030204" pitchFamily="34" charset="0"/>
              </a:rPr>
              <a:t>1962</a:t>
            </a:r>
            <a:r>
              <a:rPr lang="en-AU" sz="1100" dirty="0">
                <a:solidFill>
                  <a:srgbClr val="000000"/>
                </a:solidFill>
                <a:latin typeface="Arial" panose="020B0604020202020204" pitchFamily="34" charset="0"/>
                <a:ea typeface="Calibri" panose="020F0502020204030204" pitchFamily="34" charset="0"/>
              </a:rPr>
              <a:t> all Indigenous people were given the right to enrol to vote in Federal elections.</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1:04 </a:t>
            </a:r>
            <a:r>
              <a:rPr lang="en-AU" sz="1100" dirty="0">
                <a:solidFill>
                  <a:srgbClr val="000000"/>
                </a:solidFill>
                <a:latin typeface="Arial" panose="020B0604020202020204" pitchFamily="34" charset="0"/>
                <a:ea typeface="Calibri" panose="020F0502020204030204" pitchFamily="34" charset="0"/>
              </a:rPr>
              <a:t>In </a:t>
            </a:r>
            <a:r>
              <a:rPr lang="en-AU" sz="1100" b="1" dirty="0">
                <a:solidFill>
                  <a:srgbClr val="000000"/>
                </a:solidFill>
                <a:latin typeface="Arial" panose="020B0604020202020204" pitchFamily="34" charset="0"/>
                <a:ea typeface="Calibri" panose="020F0502020204030204" pitchFamily="34" charset="0"/>
              </a:rPr>
              <a:t>1965</a:t>
            </a:r>
            <a:r>
              <a:rPr lang="en-AU" sz="1100" dirty="0">
                <a:solidFill>
                  <a:srgbClr val="000000"/>
                </a:solidFill>
                <a:latin typeface="Arial" panose="020B0604020202020204" pitchFamily="34" charset="0"/>
                <a:ea typeface="Calibri" panose="020F0502020204030204" pitchFamily="34" charset="0"/>
              </a:rPr>
              <a:t> Indigenous workers stood up against unfair working conditions and stood up for land rights</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1:11 </a:t>
            </a:r>
            <a:r>
              <a:rPr lang="en-AU" sz="1100" dirty="0">
                <a:solidFill>
                  <a:srgbClr val="000000"/>
                </a:solidFill>
                <a:latin typeface="Arial" panose="020B0604020202020204" pitchFamily="34" charset="0"/>
                <a:ea typeface="Calibri" panose="020F0502020204030204" pitchFamily="34" charset="0"/>
              </a:rPr>
              <a:t>In the same year, university students protested racism and poor living conditions around country </a:t>
            </a:r>
            <a:r>
              <a:rPr lang="en-AU" sz="1100" b="1" dirty="0">
                <a:solidFill>
                  <a:srgbClr val="000000"/>
                </a:solidFill>
                <a:latin typeface="Arial" panose="020B0604020202020204" pitchFamily="34" charset="0"/>
                <a:ea typeface="Calibri" panose="020F0502020204030204" pitchFamily="34" charset="0"/>
              </a:rPr>
              <a:t>NSW</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2:17 </a:t>
            </a:r>
            <a:r>
              <a:rPr lang="en-AU" sz="1100" dirty="0">
                <a:solidFill>
                  <a:srgbClr val="000000"/>
                </a:solidFill>
                <a:latin typeface="Arial" panose="020B0604020202020204" pitchFamily="34" charset="0"/>
                <a:ea typeface="Calibri" panose="020F0502020204030204" pitchFamily="34" charset="0"/>
              </a:rPr>
              <a:t>What are the 2 voting options in a referendum? </a:t>
            </a:r>
            <a:r>
              <a:rPr lang="en-AU" sz="1100" b="1" dirty="0">
                <a:solidFill>
                  <a:srgbClr val="000000"/>
                </a:solidFill>
                <a:latin typeface="Arial" panose="020B0604020202020204" pitchFamily="34" charset="0"/>
                <a:ea typeface="Calibri" panose="020F0502020204030204" pitchFamily="34" charset="0"/>
              </a:rPr>
              <a:t>Yes and No</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2:25 </a:t>
            </a:r>
            <a:r>
              <a:rPr lang="en-AU" sz="1100" dirty="0">
                <a:solidFill>
                  <a:srgbClr val="000000"/>
                </a:solidFill>
                <a:latin typeface="Arial" panose="020B0604020202020204" pitchFamily="34" charset="0"/>
                <a:ea typeface="Calibri" panose="020F0502020204030204" pitchFamily="34" charset="0"/>
              </a:rPr>
              <a:t>What was the first step to get a referendum? </a:t>
            </a:r>
            <a:r>
              <a:rPr lang="en-AU" sz="1100" b="1" dirty="0">
                <a:solidFill>
                  <a:srgbClr val="000000"/>
                </a:solidFill>
                <a:latin typeface="Arial" panose="020B0604020202020204" pitchFamily="34" charset="0"/>
                <a:ea typeface="Calibri" panose="020F0502020204030204" pitchFamily="34" charset="0"/>
              </a:rPr>
              <a:t>Petitions</a:t>
            </a:r>
            <a:endParaRPr lang="en-AU" sz="1100" dirty="0">
              <a:latin typeface="Arial" panose="020B0604020202020204" pitchFamily="34" charset="0"/>
              <a:ea typeface="Calibri" panose="020F0502020204030204" pitchFamily="34" charset="0"/>
            </a:endParaRPr>
          </a:p>
          <a:p>
            <a:pPr marL="24795" indent="-24795">
              <a:tabLst>
                <a:tab pos="216159" algn="l"/>
                <a:tab pos="432318" algn="l"/>
                <a:tab pos="649113" algn="l"/>
                <a:tab pos="865272" algn="l"/>
                <a:tab pos="1297590" algn="l"/>
                <a:tab pos="1513749" algn="l"/>
                <a:tab pos="1730544" algn="l"/>
                <a:tab pos="1946703" algn="l"/>
                <a:tab pos="216159" algn="l"/>
                <a:tab pos="270835" algn="l"/>
                <a:tab pos="649113" algn="l"/>
                <a:tab pos="865272" algn="l"/>
                <a:tab pos="1297590" algn="l"/>
                <a:tab pos="1513749" algn="l"/>
                <a:tab pos="1730544" algn="l"/>
                <a:tab pos="1946703" algn="l"/>
              </a:tabLst>
            </a:pPr>
            <a:r>
              <a:rPr lang="en-AU" sz="1100" i="1" dirty="0">
                <a:solidFill>
                  <a:srgbClr val="000000"/>
                </a:solidFill>
                <a:latin typeface="Arial" panose="020B0604020202020204" pitchFamily="34" charset="0"/>
                <a:ea typeface="Calibri" panose="020F0502020204030204" pitchFamily="34" charset="0"/>
              </a:rPr>
              <a:t>(note, this is the first step mentioned in the video, before it reaches parliament)</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2:31 </a:t>
            </a:r>
            <a:r>
              <a:rPr lang="en-AU" sz="1100" dirty="0">
                <a:solidFill>
                  <a:srgbClr val="000000"/>
                </a:solidFill>
                <a:latin typeface="Arial" panose="020B0604020202020204" pitchFamily="34" charset="0"/>
                <a:ea typeface="Calibri" panose="020F0502020204030204" pitchFamily="34" charset="0"/>
              </a:rPr>
              <a:t>Eventually they collected </a:t>
            </a:r>
            <a:r>
              <a:rPr lang="en-AU" sz="1100" b="1" dirty="0">
                <a:solidFill>
                  <a:srgbClr val="000000"/>
                </a:solidFill>
                <a:latin typeface="Arial" panose="020B0604020202020204" pitchFamily="34" charset="0"/>
                <a:ea typeface="Calibri" panose="020F0502020204030204" pitchFamily="34" charset="0"/>
              </a:rPr>
              <a:t>100,000</a:t>
            </a:r>
            <a:r>
              <a:rPr lang="en-AU" sz="1100" dirty="0">
                <a:solidFill>
                  <a:srgbClr val="000000"/>
                </a:solidFill>
                <a:latin typeface="Arial" panose="020B0604020202020204" pitchFamily="34" charset="0"/>
                <a:ea typeface="Calibri" panose="020F0502020204030204" pitchFamily="34" charset="0"/>
              </a:rPr>
              <a:t> signatures, and after </a:t>
            </a:r>
            <a:r>
              <a:rPr lang="en-AU" sz="1100" b="1" dirty="0">
                <a:solidFill>
                  <a:srgbClr val="000000"/>
                </a:solidFill>
                <a:latin typeface="Arial" panose="020B0604020202020204" pitchFamily="34" charset="0"/>
                <a:ea typeface="Calibri" panose="020F0502020204030204" pitchFamily="34" charset="0"/>
              </a:rPr>
              <a:t>10</a:t>
            </a:r>
            <a:r>
              <a:rPr lang="en-AU" sz="1100" dirty="0">
                <a:solidFill>
                  <a:srgbClr val="000000"/>
                </a:solidFill>
                <a:latin typeface="Arial" panose="020B0604020202020204" pitchFamily="34" charset="0"/>
                <a:ea typeface="Calibri" panose="020F0502020204030204" pitchFamily="34" charset="0"/>
              </a:rPr>
              <a:t> years of campaigning there was a referendum.</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2:45 </a:t>
            </a:r>
            <a:r>
              <a:rPr lang="en-AU" sz="1100" dirty="0">
                <a:solidFill>
                  <a:srgbClr val="000000"/>
                </a:solidFill>
                <a:latin typeface="Arial" panose="020B0604020202020204" pitchFamily="34" charset="0"/>
                <a:ea typeface="Calibri" panose="020F0502020204030204" pitchFamily="34" charset="0"/>
              </a:rPr>
              <a:t>On 27 May 1967, Australians voted; </a:t>
            </a:r>
            <a:r>
              <a:rPr lang="en-AU" sz="1100" b="1" dirty="0">
                <a:solidFill>
                  <a:srgbClr val="000000"/>
                </a:solidFill>
                <a:latin typeface="Arial" panose="020B0604020202020204" pitchFamily="34" charset="0"/>
                <a:ea typeface="Calibri" panose="020F0502020204030204" pitchFamily="34" charset="0"/>
              </a:rPr>
              <a:t>90%</a:t>
            </a:r>
            <a:r>
              <a:rPr lang="en-AU" sz="1100" dirty="0">
                <a:solidFill>
                  <a:srgbClr val="000000"/>
                </a:solidFill>
                <a:latin typeface="Arial" panose="020B0604020202020204" pitchFamily="34" charset="0"/>
                <a:ea typeface="Calibri" panose="020F0502020204030204" pitchFamily="34" charset="0"/>
              </a:rPr>
              <a:t> voted yes to changing the Constitution.</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3:15 </a:t>
            </a:r>
            <a:r>
              <a:rPr lang="en-AU" sz="1100" dirty="0">
                <a:solidFill>
                  <a:srgbClr val="000000"/>
                </a:solidFill>
                <a:latin typeface="Arial" panose="020B0604020202020204" pitchFamily="34" charset="0"/>
                <a:ea typeface="Calibri" panose="020F0502020204030204" pitchFamily="34" charset="0"/>
              </a:rPr>
              <a:t>Removing the 2 lines in the Constitution helped paved the way for what changes for Aboriginal people? A</a:t>
            </a:r>
            <a:r>
              <a:rPr lang="en-AU" sz="1100" b="1" dirty="0">
                <a:solidFill>
                  <a:srgbClr val="000000"/>
                </a:solidFill>
                <a:latin typeface="Arial" panose="020B0604020202020204" pitchFamily="34" charset="0"/>
                <a:ea typeface="Calibri" panose="020F0502020204030204" pitchFamily="34" charset="0"/>
              </a:rPr>
              <a:t>nswers may include, counted in population data, land rights and traditional ownership</a:t>
            </a:r>
            <a:endParaRPr lang="en-AU" sz="1100" dirty="0">
              <a:latin typeface="Arial" panose="020B0604020202020204" pitchFamily="34" charset="0"/>
              <a:ea typeface="Calibri" panose="020F0502020204030204" pitchFamily="34" charset="0"/>
            </a:endParaRPr>
          </a:p>
          <a:p>
            <a:r>
              <a:rPr lang="en-AU" sz="1100" b="1" dirty="0">
                <a:solidFill>
                  <a:srgbClr val="000000"/>
                </a:solidFill>
                <a:latin typeface="Arial" panose="020B0604020202020204" pitchFamily="34" charset="0"/>
                <a:ea typeface="Calibri" panose="020F0502020204030204" pitchFamily="34" charset="0"/>
              </a:rPr>
              <a:t>3:45 </a:t>
            </a:r>
            <a:r>
              <a:rPr lang="en-AU" sz="1100" dirty="0">
                <a:solidFill>
                  <a:srgbClr val="000000"/>
                </a:solidFill>
                <a:latin typeface="Arial" panose="020B0604020202020204" pitchFamily="34" charset="0"/>
                <a:ea typeface="Calibri" panose="020F0502020204030204" pitchFamily="34" charset="0"/>
              </a:rPr>
              <a:t>What issues still exist in the Constitution? </a:t>
            </a:r>
            <a:r>
              <a:rPr lang="en-AU" sz="1100" b="1" dirty="0">
                <a:solidFill>
                  <a:srgbClr val="000000"/>
                </a:solidFill>
                <a:latin typeface="Arial" panose="020B0604020202020204" pitchFamily="34" charset="0"/>
                <a:ea typeface="Calibri" panose="020F0502020204030204" pitchFamily="34" charset="0"/>
              </a:rPr>
              <a:t>Aboriginal people aren’t recognised as the nation’s First people and governments can still make laws that discriminate based on race.</a:t>
            </a:r>
            <a:endParaRPr lang="en-AU" sz="1100" dirty="0">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11</a:t>
            </a:fld>
            <a:endParaRPr lang="en-AU"/>
          </a:p>
        </p:txBody>
      </p:sp>
    </p:spTree>
    <p:extLst>
      <p:ext uri="{BB962C8B-B14F-4D97-AF65-F5344CB8AC3E}">
        <p14:creationId xmlns:p14="http://schemas.microsoft.com/office/powerpoint/2010/main" val="3320761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The ABC’s ‘Right Wrongs’ series has a collection of resources before, during and after the 1967 referendum which you may want to explore and share with students.</a:t>
            </a:r>
          </a:p>
        </p:txBody>
      </p:sp>
      <p:sp>
        <p:nvSpPr>
          <p:cNvPr id="4" name="Slide Number Placeholder 3"/>
          <p:cNvSpPr>
            <a:spLocks noGrp="1"/>
          </p:cNvSpPr>
          <p:nvPr>
            <p:ph type="sldNum" sz="quarter" idx="5"/>
          </p:nvPr>
        </p:nvSpPr>
        <p:spPr/>
        <p:txBody>
          <a:bodyPr/>
          <a:lstStyle/>
          <a:p>
            <a:fld id="{99B883AC-FE3C-4431-9252-48CE78076032}" type="slidenum">
              <a:rPr lang="en-AU" smtClean="0"/>
              <a:t>12</a:t>
            </a:fld>
            <a:endParaRPr lang="en-AU"/>
          </a:p>
        </p:txBody>
      </p:sp>
    </p:spTree>
    <p:extLst>
      <p:ext uri="{BB962C8B-B14F-4D97-AF65-F5344CB8AC3E}">
        <p14:creationId xmlns:p14="http://schemas.microsoft.com/office/powerpoint/2010/main" val="396528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Ask students if they know the history of this photo.</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Photo 1: </a:t>
            </a:r>
            <a:r>
              <a:rPr lang="en-AU" dirty="0">
                <a:latin typeface="Arial" panose="020B0604020202020204" pitchFamily="34" charset="0"/>
                <a:cs typeface="Arial" panose="020B0604020202020204" pitchFamily="34" charset="0"/>
                <a:hlinkClick r:id="rId3"/>
              </a:rPr>
              <a:t>https://oercollective.caul.edu.au/diverse-hist-narratives/chapter/perspectives-of-civil-rights-movements-in-australia-by-hannah-grace/</a:t>
            </a:r>
            <a:endParaRPr lang="en-AU" dirty="0">
              <a:latin typeface="Arial" panose="020B0604020202020204" pitchFamily="34" charset="0"/>
              <a:cs typeface="Arial" panose="020B0604020202020204" pitchFamily="34" charset="0"/>
            </a:endParaRPr>
          </a:p>
          <a:p>
            <a:pPr defTabSz="915497">
              <a:defRPr/>
            </a:pPr>
            <a:r>
              <a:rPr lang="en-AU" dirty="0">
                <a:latin typeface="Arial" panose="020B0604020202020204" pitchFamily="34" charset="0"/>
                <a:cs typeface="Arial" panose="020B0604020202020204" pitchFamily="34" charset="0"/>
                <a:hlinkClick r:id="rId3" tooltip="https://oercollective.caul.edu.au/diverse-hist-narratives/chapter/perspectives-of-civil-rights-movements-in-australia-by-hannah-grace/"/>
              </a:rPr>
              <a:t>This Photo</a:t>
            </a:r>
            <a:r>
              <a:rPr lang="en-AU" dirty="0">
                <a:latin typeface="Arial" panose="020B0604020202020204" pitchFamily="34" charset="0"/>
                <a:cs typeface="Arial" panose="020B0604020202020204" pitchFamily="34" charset="0"/>
              </a:rPr>
              <a:t> by Unknown Author is licensed under </a:t>
            </a:r>
            <a:r>
              <a:rPr lang="en-AU" dirty="0">
                <a:latin typeface="Arial" panose="020B0604020202020204" pitchFamily="34" charset="0"/>
                <a:cs typeface="Arial" panose="020B0604020202020204" pitchFamily="34" charset="0"/>
                <a:hlinkClick r:id="rId4" tooltip="https://creativecommons.org/licenses/by-nc/3.0/"/>
              </a:rPr>
              <a:t>CC BY-NC</a:t>
            </a: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13</a:t>
            </a:fld>
            <a:endParaRPr lang="en-AU"/>
          </a:p>
        </p:txBody>
      </p:sp>
    </p:spTree>
    <p:extLst>
      <p:ext uri="{BB962C8B-B14F-4D97-AF65-F5344CB8AC3E}">
        <p14:creationId xmlns:p14="http://schemas.microsoft.com/office/powerpoint/2010/main" val="8237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4013D-6CE2-0B8D-AA8E-C363B9738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0432B-6431-AA60-7C44-D6BF5BA19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DA079-39DE-9F53-2044-063DA648138E}"/>
              </a:ext>
            </a:extLst>
          </p:cNvPr>
          <p:cNvSpPr>
            <a:spLocks noGrp="1"/>
          </p:cNvSpPr>
          <p:nvPr>
            <p:ph type="body" idx="1"/>
          </p:nvPr>
        </p:nvSpPr>
        <p:spPr/>
        <p:txBody>
          <a:bodyPr/>
          <a:lstStyle/>
          <a:p>
            <a:r>
              <a:rPr lang="en-AU" dirty="0">
                <a:latin typeface="Arial" panose="020B0604020202020204" pitchFamily="34" charset="0"/>
                <a:cs typeface="Arial" panose="020B0604020202020204" pitchFamily="34" charset="0"/>
              </a:rPr>
              <a:t>Content adapted from: https://www.moadoph.gov.au/explore/stories/history/a-short-history-of-the-aboriginal-tent-embassy-an-indelible-reminder-of </a:t>
            </a:r>
          </a:p>
          <a:p>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Photo 2: </a:t>
            </a:r>
            <a:r>
              <a:rPr lang="en-AU" dirty="0" err="1">
                <a:latin typeface="Arial" panose="020B0604020202020204" pitchFamily="34" charset="0"/>
                <a:cs typeface="Arial" panose="020B0604020202020204" pitchFamily="34" charset="0"/>
              </a:rPr>
              <a:t>Wikicommons</a:t>
            </a:r>
            <a:r>
              <a:rPr lang="en-AU" dirty="0">
                <a:latin typeface="Arial" panose="020B0604020202020204" pitchFamily="34" charset="0"/>
                <a:cs typeface="Arial" panose="020B0604020202020204" pitchFamily="34" charset="0"/>
              </a:rPr>
              <a:t> </a:t>
            </a:r>
          </a:p>
          <a:p>
            <a:r>
              <a:rPr lang="en-AU" dirty="0">
                <a:latin typeface="Arial" panose="020B0604020202020204" pitchFamily="34" charset="0"/>
                <a:cs typeface="Arial" panose="020B0604020202020204" pitchFamily="34" charset="0"/>
              </a:rPr>
              <a:t>https://commons.wikimedia.org/wiki/File:Bob_Maza_1972.jpg</a:t>
            </a:r>
          </a:p>
          <a:p>
            <a:r>
              <a:rPr lang="en-AU" dirty="0">
                <a:latin typeface="Arial" panose="020B0604020202020204" pitchFamily="34" charset="0"/>
                <a:cs typeface="Arial" panose="020B0604020202020204" pitchFamily="34" charset="0"/>
              </a:rPr>
              <a:t>https://archival.sl.nsw.gov.au/Details/archive/110366679</a:t>
            </a:r>
          </a:p>
        </p:txBody>
      </p:sp>
      <p:sp>
        <p:nvSpPr>
          <p:cNvPr id="4" name="Slide Number Placeholder 3">
            <a:extLst>
              <a:ext uri="{FF2B5EF4-FFF2-40B4-BE49-F238E27FC236}">
                <a16:creationId xmlns:a16="http://schemas.microsoft.com/office/drawing/2014/main" id="{525D7610-2172-29E5-2BEE-8C363307C7F7}"/>
              </a:ext>
            </a:extLst>
          </p:cNvPr>
          <p:cNvSpPr>
            <a:spLocks noGrp="1"/>
          </p:cNvSpPr>
          <p:nvPr>
            <p:ph type="sldNum" sz="quarter" idx="5"/>
          </p:nvPr>
        </p:nvSpPr>
        <p:spPr/>
        <p:txBody>
          <a:bodyPr/>
          <a:lstStyle/>
          <a:p>
            <a:fld id="{99B883AC-FE3C-4431-9252-48CE78076032}" type="slidenum">
              <a:rPr lang="en-AU" smtClean="0"/>
              <a:t>14</a:t>
            </a:fld>
            <a:endParaRPr lang="en-AU"/>
          </a:p>
        </p:txBody>
      </p:sp>
    </p:spTree>
    <p:extLst>
      <p:ext uri="{BB962C8B-B14F-4D97-AF65-F5344CB8AC3E}">
        <p14:creationId xmlns:p14="http://schemas.microsoft.com/office/powerpoint/2010/main" val="251706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Content adapted from: https://www.moadoph.gov.au/explore/stories/history/a-short-history-of-the-aboriginal-tent-embassy-an-indelible-reminder-of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https://commons.wikimedia.org/wiki/File:Aboriginal_Tent_Embassy,_Canberra,_2022,_01.jpg</a:t>
            </a:r>
          </a:p>
        </p:txBody>
      </p:sp>
      <p:sp>
        <p:nvSpPr>
          <p:cNvPr id="4" name="Slide Number Placeholder 3"/>
          <p:cNvSpPr>
            <a:spLocks noGrp="1"/>
          </p:cNvSpPr>
          <p:nvPr>
            <p:ph type="sldNum" sz="quarter" idx="5"/>
          </p:nvPr>
        </p:nvSpPr>
        <p:spPr/>
        <p:txBody>
          <a:bodyPr/>
          <a:lstStyle/>
          <a:p>
            <a:fld id="{99B883AC-FE3C-4431-9252-48CE78076032}" type="slidenum">
              <a:rPr lang="en-AU" smtClean="0"/>
              <a:t>15</a:t>
            </a:fld>
            <a:endParaRPr lang="en-AU"/>
          </a:p>
        </p:txBody>
      </p:sp>
    </p:spTree>
    <p:extLst>
      <p:ext uri="{BB962C8B-B14F-4D97-AF65-F5344CB8AC3E}">
        <p14:creationId xmlns:p14="http://schemas.microsoft.com/office/powerpoint/2010/main" val="13706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https://www.youtube.com/watch?v=RkSu9MYt7Uk</a:t>
            </a:r>
          </a:p>
          <a:p>
            <a:r>
              <a:rPr lang="en-AU" dirty="0">
                <a:latin typeface="Arial" panose="020B0604020202020204" pitchFamily="34" charset="0"/>
                <a:cs typeface="Arial" panose="020B0604020202020204" pitchFamily="34" charset="0"/>
              </a:rPr>
              <a:t>This is a campaign video from the Uluru Statement of the Heart to vote yes, however it provides teachers and students with an overview of significant social and political changes over recent history.</a:t>
            </a:r>
          </a:p>
          <a:p>
            <a:r>
              <a:rPr lang="en-AU" dirty="0">
                <a:latin typeface="Arial" panose="020B0604020202020204" pitchFamily="34" charset="0"/>
                <a:cs typeface="Arial" panose="020B0604020202020204" pitchFamily="34" charset="0"/>
              </a:rPr>
              <a:t>Play video and ask students how many/which events they recognised in the video.</a:t>
            </a:r>
          </a:p>
          <a:p>
            <a:r>
              <a:rPr lang="en-AU" dirty="0">
                <a:latin typeface="Arial" panose="020B0604020202020204" pitchFamily="34" charset="0"/>
                <a:cs typeface="Arial" panose="020B0604020202020204" pitchFamily="34" charset="0"/>
              </a:rPr>
              <a:t>Ask students if they know what the final event ‘vote </a:t>
            </a:r>
            <a:r>
              <a:rPr lang="en-AU" dirty="0" err="1">
                <a:latin typeface="Arial" panose="020B0604020202020204" pitchFamily="34" charset="0"/>
                <a:cs typeface="Arial" panose="020B0604020202020204" pitchFamily="34" charset="0"/>
              </a:rPr>
              <a:t>yes’</a:t>
            </a:r>
            <a:r>
              <a:rPr lang="en-AU" dirty="0">
                <a:latin typeface="Arial" panose="020B0604020202020204" pitchFamily="34" charset="0"/>
                <a:cs typeface="Arial" panose="020B0604020202020204" pitchFamily="34" charset="0"/>
              </a:rPr>
              <a:t> was about.</a:t>
            </a:r>
          </a:p>
        </p:txBody>
      </p:sp>
      <p:sp>
        <p:nvSpPr>
          <p:cNvPr id="4" name="Slide Number Placeholder 3"/>
          <p:cNvSpPr>
            <a:spLocks noGrp="1"/>
          </p:cNvSpPr>
          <p:nvPr>
            <p:ph type="sldNum" sz="quarter" idx="5"/>
          </p:nvPr>
        </p:nvSpPr>
        <p:spPr/>
        <p:txBody>
          <a:bodyPr/>
          <a:lstStyle/>
          <a:p>
            <a:fld id="{99B883AC-FE3C-4431-9252-48CE78076032}" type="slidenum">
              <a:rPr lang="en-AU" smtClean="0"/>
              <a:t>16</a:t>
            </a:fld>
            <a:endParaRPr lang="en-AU"/>
          </a:p>
        </p:txBody>
      </p:sp>
    </p:spTree>
    <p:extLst>
      <p:ext uri="{BB962C8B-B14F-4D97-AF65-F5344CB8AC3E}">
        <p14:creationId xmlns:p14="http://schemas.microsoft.com/office/powerpoint/2010/main" val="235689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Read/show the Uluru Statement from the statement here: https://ulurustatement.org/the-statement/view-the-statement/</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ea typeface="Calibri" panose="020F0502020204030204" pitchFamily="34" charset="0"/>
                <a:cs typeface="Arial" panose="020B0604020202020204" pitchFamily="34" charset="0"/>
              </a:rPr>
              <a:t>Ask students to share their thoughts about the reference to the 1967 referendum and its significance.</a:t>
            </a:r>
            <a:endParaRPr lang="en-AU" sz="1100" dirty="0">
              <a:latin typeface="Arial" panose="020B060402020202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Image source: https://commons.wikimedia.org/wiki/File:Uluru_Statement.jpg</a:t>
            </a:r>
          </a:p>
        </p:txBody>
      </p:sp>
      <p:sp>
        <p:nvSpPr>
          <p:cNvPr id="4" name="Slide Number Placeholder 3"/>
          <p:cNvSpPr>
            <a:spLocks noGrp="1"/>
          </p:cNvSpPr>
          <p:nvPr>
            <p:ph type="sldNum" sz="quarter" idx="5"/>
          </p:nvPr>
        </p:nvSpPr>
        <p:spPr/>
        <p:txBody>
          <a:bodyPr/>
          <a:lstStyle/>
          <a:p>
            <a:fld id="{99B883AC-FE3C-4431-9252-48CE78076032}" type="slidenum">
              <a:rPr lang="en-AU" smtClean="0"/>
              <a:t>17</a:t>
            </a:fld>
            <a:endParaRPr lang="en-AU"/>
          </a:p>
        </p:txBody>
      </p:sp>
    </p:spTree>
    <p:extLst>
      <p:ext uri="{BB962C8B-B14F-4D97-AF65-F5344CB8AC3E}">
        <p14:creationId xmlns:p14="http://schemas.microsoft.com/office/powerpoint/2010/main" val="61142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This video was created before the Voice to Parliament referendum – students should be told this, but it outlines the background of the referendum, and arguments for both a yes and no vote.</a:t>
            </a:r>
          </a:p>
          <a:p>
            <a:r>
              <a:rPr lang="en-AU" sz="1100" dirty="0">
                <a:latin typeface="Arial" panose="020B0604020202020204" pitchFamily="34" charset="0"/>
                <a:cs typeface="Arial" panose="020B0604020202020204" pitchFamily="34" charset="0"/>
              </a:rPr>
              <a:t>https://www.youtube.com/watch?v=OtAQQg8IwJE</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0:20 Who would the Indigenous body advise? The government and parliament (on laws and policies that would affect First Nations people)</a:t>
            </a:r>
          </a:p>
          <a:p>
            <a:pPr marL="343311" indent="-343311">
              <a:buFont typeface="Symbol" panose="05050102010706020507" pitchFamily="18" charset="2"/>
              <a:buChar char=""/>
              <a:tabLst>
                <a:tab pos="216159" algn="l"/>
                <a:tab pos="432318" algn="l"/>
                <a:tab pos="649113" algn="l"/>
                <a:tab pos="865272" algn="l"/>
                <a:tab pos="1297590" algn="l"/>
                <a:tab pos="1513749" algn="l"/>
                <a:tab pos="1730544" algn="l"/>
                <a:tab pos="1946703" algn="l"/>
              </a:tabLst>
            </a:pPr>
            <a:r>
              <a:rPr lang="en-AU" sz="1100" dirty="0">
                <a:latin typeface="Arial" panose="020B0604020202020204" pitchFamily="34" charset="0"/>
                <a:ea typeface="Calibri" panose="020F0502020204030204" pitchFamily="34" charset="0"/>
                <a:cs typeface="Arial" panose="020B0604020202020204" pitchFamily="34" charset="0"/>
              </a:rPr>
              <a:t>Reasons for and against the vote:</a:t>
            </a:r>
          </a:p>
          <a:p>
            <a:pPr marL="743842" lvl="1" indent="-286093">
              <a:buFont typeface="Courier New" panose="02070309020205020404" pitchFamily="49" charset="0"/>
              <a:buChar char="­"/>
              <a:tabLst>
                <a:tab pos="216159" algn="l"/>
                <a:tab pos="432318" algn="l"/>
                <a:tab pos="649113" algn="l"/>
                <a:tab pos="865272" algn="l"/>
                <a:tab pos="1297590" algn="l"/>
                <a:tab pos="1513749" algn="l"/>
                <a:tab pos="1730544" algn="l"/>
                <a:tab pos="1946703" algn="l"/>
              </a:tabLst>
            </a:pPr>
            <a:r>
              <a:rPr lang="en-AU" sz="1100" dirty="0">
                <a:latin typeface="Arial" panose="020B0604020202020204" pitchFamily="34" charset="0"/>
                <a:ea typeface="Calibri" panose="020F0502020204030204" pitchFamily="34" charset="0"/>
                <a:cs typeface="Arial" panose="020B0604020202020204" pitchFamily="34" charset="0"/>
              </a:rPr>
              <a:t>For/Yes: </a:t>
            </a:r>
            <a:r>
              <a:rPr lang="en-AU" sz="1100" b="1" dirty="0">
                <a:latin typeface="Arial" panose="020B0604020202020204" pitchFamily="34" charset="0"/>
                <a:ea typeface="Calibri" panose="020F0502020204030204" pitchFamily="34" charset="0"/>
                <a:cs typeface="Arial" panose="020B0604020202020204" pitchFamily="34" charset="0"/>
              </a:rPr>
              <a:t>it would improve the lives of First Nation peoples</a:t>
            </a:r>
            <a:endParaRPr lang="en-AU" sz="1100" dirty="0">
              <a:latin typeface="Arial" panose="020B0604020202020204" pitchFamily="34" charset="0"/>
              <a:ea typeface="Calibri" panose="020F0502020204030204" pitchFamily="34" charset="0"/>
              <a:cs typeface="Arial" panose="020B0604020202020204" pitchFamily="34" charset="0"/>
            </a:endParaRPr>
          </a:p>
          <a:p>
            <a:pPr marL="743842" lvl="1" indent="-286093">
              <a:buFont typeface="Courier New" panose="02070309020205020404" pitchFamily="49" charset="0"/>
              <a:buChar char="­"/>
              <a:tabLst>
                <a:tab pos="216159" algn="l"/>
                <a:tab pos="432318" algn="l"/>
                <a:tab pos="649113" algn="l"/>
                <a:tab pos="865272" algn="l"/>
                <a:tab pos="1297590" algn="l"/>
                <a:tab pos="1513749" algn="l"/>
                <a:tab pos="1730544" algn="l"/>
                <a:tab pos="1946703" algn="l"/>
              </a:tabLst>
            </a:pPr>
            <a:r>
              <a:rPr lang="en-AU" sz="1100" dirty="0">
                <a:latin typeface="Arial" panose="020B0604020202020204" pitchFamily="34" charset="0"/>
                <a:ea typeface="Calibri" panose="020F0502020204030204" pitchFamily="34" charset="0"/>
                <a:cs typeface="Arial" panose="020B0604020202020204" pitchFamily="34" charset="0"/>
              </a:rPr>
              <a:t>Against/No: </a:t>
            </a:r>
            <a:r>
              <a:rPr lang="en-AU" sz="1100" b="1" dirty="0">
                <a:latin typeface="Arial" panose="020B0604020202020204" pitchFamily="34" charset="0"/>
                <a:ea typeface="Calibri" panose="020F0502020204030204" pitchFamily="34" charset="0"/>
                <a:cs typeface="Arial" panose="020B0604020202020204" pitchFamily="34" charset="0"/>
              </a:rPr>
              <a:t>it wouldn’t help fix (alleviate) the problems / could divide the nation / some groups prefer a treaty with the government instead.</a:t>
            </a:r>
            <a:endParaRPr lang="en-AU" sz="1100" dirty="0">
              <a:latin typeface="Arial" panose="020B0604020202020204" pitchFamily="34" charset="0"/>
              <a:ea typeface="Calibri" panose="020F0502020204030204" pitchFamily="34" charset="0"/>
              <a:cs typeface="Arial" panose="020B0604020202020204" pitchFamily="34" charset="0"/>
            </a:endParaRP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18</a:t>
            </a:fld>
            <a:endParaRPr lang="en-AU"/>
          </a:p>
        </p:txBody>
      </p:sp>
    </p:spTree>
    <p:extLst>
      <p:ext uri="{BB962C8B-B14F-4D97-AF65-F5344CB8AC3E}">
        <p14:creationId xmlns:p14="http://schemas.microsoft.com/office/powerpoint/2010/main" val="924710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76238"/>
            <a:ext cx="5962650" cy="3354387"/>
          </a:xfrm>
        </p:spPr>
      </p:sp>
      <p:sp>
        <p:nvSpPr>
          <p:cNvPr id="3" name="Notes Placeholder 2"/>
          <p:cNvSpPr>
            <a:spLocks noGrp="1"/>
          </p:cNvSpPr>
          <p:nvPr>
            <p:ph type="body" idx="1"/>
          </p:nvPr>
        </p:nvSpPr>
        <p:spPr>
          <a:xfrm>
            <a:off x="680720" y="3899280"/>
            <a:ext cx="5445760" cy="5663882"/>
          </a:xfrm>
        </p:spPr>
        <p:txBody>
          <a:bodyPr/>
          <a:lstStyle/>
          <a:p>
            <a:r>
              <a:rPr lang="en-AU" sz="1100" dirty="0">
                <a:latin typeface="Arial" panose="020B0604020202020204" pitchFamily="34" charset="0"/>
                <a:cs typeface="Arial" panose="020B0604020202020204" pitchFamily="34" charset="0"/>
              </a:rPr>
              <a:t>Fact sheet – additional resource from Monash University:</a:t>
            </a:r>
            <a:br>
              <a:rPr lang="en-AU" sz="1100" dirty="0">
                <a:latin typeface="Arial" panose="020B0604020202020204" pitchFamily="34" charset="0"/>
                <a:cs typeface="Arial" panose="020B0604020202020204" pitchFamily="34" charset="0"/>
              </a:rPr>
            </a:br>
            <a:r>
              <a:rPr lang="en-AU" sz="1100" dirty="0">
                <a:latin typeface="Arial" panose="020B0604020202020204" pitchFamily="34" charset="0"/>
                <a:cs typeface="Arial" panose="020B0604020202020204" pitchFamily="34" charset="0"/>
              </a:rPr>
              <a:t>https://www.monash.edu/__data/assets/pdf_file/0007/3272920/2023-Castan-Centre-Voice-to-Parliament-Factsheet-and-Debunking-Myths-Combined.pdf</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Extra information from an ANU report:</a:t>
            </a:r>
            <a:br>
              <a:rPr lang="en-AU" sz="1100" dirty="0">
                <a:latin typeface="Arial" panose="020B0604020202020204" pitchFamily="34" charset="0"/>
                <a:cs typeface="Arial" panose="020B0604020202020204" pitchFamily="34" charset="0"/>
              </a:rPr>
            </a:br>
            <a:r>
              <a:rPr lang="en-AU" sz="1100" dirty="0">
                <a:latin typeface="Arial" panose="020B0604020202020204" pitchFamily="34" charset="0"/>
                <a:cs typeface="Arial" panose="020B0604020202020204" pitchFamily="34" charset="0"/>
              </a:rPr>
              <a:t>https://csrm.cass.anu.edu.au/research/publications/detailed-analysis-2023-voice-parliament-referendum-and-related-social-and</a:t>
            </a:r>
          </a:p>
          <a:p>
            <a:pPr defTabSz="915497" eaLnBrk="0" fontAlgn="base" hangingPunct="0">
              <a:spcBef>
                <a:spcPct val="0"/>
              </a:spcBef>
              <a:spcAft>
                <a:spcPct val="0"/>
              </a:spcAft>
            </a:pPr>
            <a:r>
              <a:rPr lang="en-US" altLang="en-US" sz="1100" b="1" dirty="0">
                <a:latin typeface="Arial" panose="020B0604020202020204" pitchFamily="34" charset="0"/>
                <a:cs typeface="Arial" panose="020B0604020202020204" pitchFamily="34" charset="0"/>
              </a:rPr>
              <a:t>Outcome:</a:t>
            </a:r>
            <a:endParaRPr lang="en-US" altLang="en-US" sz="1100" dirty="0">
              <a:latin typeface="Arial" panose="020B0604020202020204" pitchFamily="34" charset="0"/>
              <a:cs typeface="Arial" panose="020B0604020202020204" pitchFamily="34" charset="0"/>
            </a:endParaRPr>
          </a:p>
          <a:p>
            <a:pPr marL="359206" lvl="1" indent="-179603" defTabSz="915497"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Only 39.9% of legal votes were a “yes” </a:t>
            </a:r>
          </a:p>
          <a:p>
            <a:pPr marL="359206" lvl="1" indent="-179603" defTabSz="915497"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No majority support in any States, but a majority in the Australian Capital Territory</a:t>
            </a:r>
          </a:p>
          <a:p>
            <a:pPr marL="359206" lvl="1" indent="-179603" defTabSz="915497"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Australians are less satisfied with democracy, the government, the direction of the country, and their own lives.</a:t>
            </a:r>
          </a:p>
          <a:p>
            <a:pPr marL="359206" lvl="1" indent="-179603" defTabSz="915497"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"No" voters were more likely to be male, older, speak a language other than English at home, have low levels of education, live outside capital cities, and be from low-income households</a:t>
            </a:r>
          </a:p>
          <a:p>
            <a:pPr marL="359206" lvl="1" indent="-179603"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Those who supported reconciliation, trusted the federal government, and believed in special cultural protection for Indigenous people were more likely to vote "yes".</a:t>
            </a:r>
          </a:p>
          <a:p>
            <a:pPr defTabSz="915497" eaLnBrk="0" fontAlgn="base" hangingPunct="0">
              <a:spcBef>
                <a:spcPct val="0"/>
              </a:spcBef>
              <a:spcAft>
                <a:spcPct val="0"/>
              </a:spcAft>
            </a:pPr>
            <a:r>
              <a:rPr lang="en-US" altLang="en-US" sz="1100" b="1" dirty="0">
                <a:latin typeface="Arial" panose="020B0604020202020204" pitchFamily="34" charset="0"/>
                <a:cs typeface="Arial" panose="020B0604020202020204" pitchFamily="34" charset="0"/>
              </a:rPr>
              <a:t>Reasons for voting "No":</a:t>
            </a:r>
            <a:endParaRPr lang="en-US" altLang="en-US" sz="1100" dirty="0">
              <a:latin typeface="Arial" panose="020B0604020202020204" pitchFamily="34" charset="0"/>
              <a:cs typeface="Arial" panose="020B0604020202020204" pitchFamily="34" charset="0"/>
            </a:endParaRPr>
          </a:p>
          <a:p>
            <a:pPr marL="359206" lvl="1" indent="-179603" defTabSz="915497"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Trust in social media, disliking the Prime Minister, and views on land rights/native title influenced "no" votes</a:t>
            </a:r>
          </a:p>
          <a:p>
            <a:pPr marL="359206" lvl="1" indent="-179603" defTabSz="915497"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Many Australians voted "no" because they didn't want division and were skeptical of rights for some Australians that are not held by others</a:t>
            </a:r>
          </a:p>
          <a:p>
            <a:pPr marL="359206" lvl="1" indent="-179603" defTabSz="915497"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They believed Aboriginal and Torres Strait Islander Australians continue to suffer from past government policies and need extra government assistance, but did not see the Voice model as the right approach.</a:t>
            </a:r>
          </a:p>
          <a:p>
            <a:pPr defTabSz="915497" eaLnBrk="0" fontAlgn="base" hangingPunct="0">
              <a:spcBef>
                <a:spcPct val="0"/>
              </a:spcBef>
              <a:spcAft>
                <a:spcPct val="0"/>
              </a:spcAft>
            </a:pPr>
            <a:r>
              <a:rPr lang="en-US" altLang="en-US" sz="1100" b="1" dirty="0">
                <a:latin typeface="Arial" panose="020B0604020202020204" pitchFamily="34" charset="0"/>
                <a:cs typeface="Arial" panose="020B0604020202020204" pitchFamily="34" charset="0"/>
              </a:rPr>
              <a:t>Support for recognition:</a:t>
            </a:r>
            <a:endParaRPr lang="en-US" altLang="en-US" sz="1100" dirty="0">
              <a:latin typeface="Arial" panose="020B0604020202020204" pitchFamily="34" charset="0"/>
              <a:cs typeface="Arial" panose="020B0604020202020204" pitchFamily="34" charset="0"/>
            </a:endParaRPr>
          </a:p>
          <a:p>
            <a:pPr marL="359206" lvl="1" indent="-179603" defTabSz="915497"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If the referendum was just about recognition, the "yes" votes would outnumber "no" votes</a:t>
            </a:r>
          </a:p>
          <a:p>
            <a:pPr marL="359206" lvl="1" indent="-179603" defTabSz="915497"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Around 80% of Australians support reconciliation and believe in the importance of Aboriginal and Torres Strait Islanders having a say in matters that affect them</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19</a:t>
            </a:fld>
            <a:endParaRPr lang="en-AU"/>
          </a:p>
        </p:txBody>
      </p:sp>
    </p:spTree>
    <p:extLst>
      <p:ext uri="{BB962C8B-B14F-4D97-AF65-F5344CB8AC3E}">
        <p14:creationId xmlns:p14="http://schemas.microsoft.com/office/powerpoint/2010/main" val="123836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4B28E-7075-DD58-762C-78A35ED6E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D1ED8-CE40-FE89-A764-2593382850FF}"/>
              </a:ext>
            </a:extLst>
          </p:cNvPr>
          <p:cNvSpPr>
            <a:spLocks noGrp="1" noRot="1" noChangeAspect="1"/>
          </p:cNvSpPr>
          <p:nvPr>
            <p:ph type="sldImg"/>
          </p:nvPr>
        </p:nvSpPr>
        <p:spPr>
          <a:xfrm>
            <a:off x="420688" y="465138"/>
            <a:ext cx="5965825" cy="3355975"/>
          </a:xfrm>
        </p:spPr>
      </p:sp>
      <p:sp>
        <p:nvSpPr>
          <p:cNvPr id="3" name="Notes Placeholder 2">
            <a:extLst>
              <a:ext uri="{FF2B5EF4-FFF2-40B4-BE49-F238E27FC236}">
                <a16:creationId xmlns:a16="http://schemas.microsoft.com/office/drawing/2014/main" id="{1E0B06EF-6DAD-7314-7525-5C39D22C3DDB}"/>
              </a:ext>
            </a:extLst>
          </p:cNvPr>
          <p:cNvSpPr>
            <a:spLocks noGrp="1"/>
          </p:cNvSpPr>
          <p:nvPr>
            <p:ph type="body" idx="1"/>
          </p:nvPr>
        </p:nvSpPr>
        <p:spPr>
          <a:xfrm>
            <a:off x="680720" y="4039449"/>
            <a:ext cx="5445760" cy="5606806"/>
          </a:xfrm>
        </p:spPr>
        <p:txBody>
          <a:bodyPr/>
          <a:lstStyle/>
          <a:p>
            <a:pPr algn="l"/>
            <a:r>
              <a:rPr lang="en-AU" sz="1100" b="1" dirty="0">
                <a:solidFill>
                  <a:srgbClr val="0C0C0C"/>
                </a:solidFill>
                <a:latin typeface="Arial" panose="020B0604020202020204" pitchFamily="34" charset="0"/>
                <a:cs typeface="Arial" panose="020B0604020202020204" pitchFamily="34" charset="0"/>
              </a:rPr>
              <a:t>Active and engaged citizens</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have a voice and can make changes in society.</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can participate by getting involved in their community. This might be by joining a charity, a political party or a community group.</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Everyone can get involved in the work of Parliament through contacting members of parliament, the work of committees, protesting and petitioning.</a:t>
            </a:r>
          </a:p>
          <a:p>
            <a:pPr algn="l"/>
            <a:r>
              <a:rPr lang="en-AU" sz="1100" b="1" dirty="0">
                <a:solidFill>
                  <a:srgbClr val="0C0C0C"/>
                </a:solidFill>
                <a:latin typeface="Arial" panose="020B0604020202020204" pitchFamily="34" charset="0"/>
                <a:cs typeface="Arial" panose="020B0604020202020204" pitchFamily="34" charset="0"/>
              </a:rPr>
              <a:t>An inclusive and equitable society</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work towards a society where everyone is respected and free, where everyone is valued and supported to reach their full potential.</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have freedom of speech, association, movement and belief.</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Our society supports the development and well-being of individuals and their right to make their own choices.</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Opposing ideas are tolerated and respected. People listen to different points of view in Parliament and society.</a:t>
            </a:r>
          </a:p>
          <a:p>
            <a:pPr algn="l"/>
            <a:r>
              <a:rPr lang="en-AU" sz="1100" b="1" dirty="0">
                <a:solidFill>
                  <a:srgbClr val="0C0C0C"/>
                </a:solidFill>
                <a:latin typeface="Arial" panose="020B0604020202020204" pitchFamily="34" charset="0"/>
                <a:cs typeface="Arial" panose="020B0604020202020204" pitchFamily="34" charset="0"/>
              </a:rPr>
              <a:t>Free and franchised elections</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can stand for elections and choose who makes decisions on their behalf.</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Voting is done in secret so people can make their choice without pressure or intimidation.</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Elections are run by an independent organisation­—the </a:t>
            </a:r>
            <a:r>
              <a:rPr lang="en-AU" sz="1100" dirty="0">
                <a:solidFill>
                  <a:srgbClr val="2789A6"/>
                </a:solidFill>
                <a:latin typeface="Arial" panose="020B0604020202020204" pitchFamily="34" charset="0"/>
                <a:cs typeface="Arial" panose="020B0604020202020204" pitchFamily="34" charset="0"/>
                <a:hlinkClick r:id="rId3" tooltip="Australian Electoral Commission"/>
              </a:rPr>
              <a:t>Australian Electoral Commission</a:t>
            </a:r>
            <a:r>
              <a:rPr lang="en-AU" sz="1100" dirty="0">
                <a:solidFill>
                  <a:srgbClr val="0C0C0C"/>
                </a:solidFill>
                <a:latin typeface="Arial" panose="020B0604020202020204" pitchFamily="34" charset="0"/>
                <a:cs typeface="Arial" panose="020B0604020202020204" pitchFamily="34" charset="0"/>
              </a:rPr>
              <a:t>.</a:t>
            </a:r>
          </a:p>
          <a:p>
            <a:pPr algn="l"/>
            <a:r>
              <a:rPr lang="en-AU" sz="1100" b="1" dirty="0">
                <a:solidFill>
                  <a:srgbClr val="0C0C0C"/>
                </a:solidFill>
                <a:latin typeface="Arial" panose="020B0604020202020204" pitchFamily="34" charset="0"/>
                <a:cs typeface="Arial" panose="020B0604020202020204" pitchFamily="34" charset="0"/>
              </a:rPr>
              <a:t>The rule of law for both citizens and the government</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Everyone is equal before the law and must follow the law, including the people who make laws.</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Laws should be fair, clearly written and protect people's rights.</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After discussing these key ideas – students should work in pairs or small groups on the worksheet with the 4 ideas. They should choose 2 questions for each key idea and discuss their answers with a peer.</a:t>
            </a:r>
          </a:p>
        </p:txBody>
      </p:sp>
      <p:sp>
        <p:nvSpPr>
          <p:cNvPr id="4" name="Slide Number Placeholder 3">
            <a:extLst>
              <a:ext uri="{FF2B5EF4-FFF2-40B4-BE49-F238E27FC236}">
                <a16:creationId xmlns:a16="http://schemas.microsoft.com/office/drawing/2014/main" id="{AA7BB4A4-82E3-A889-4EC0-42CBE2ED99A9}"/>
              </a:ext>
            </a:extLst>
          </p:cNvPr>
          <p:cNvSpPr>
            <a:spLocks noGrp="1"/>
          </p:cNvSpPr>
          <p:nvPr>
            <p:ph type="sldNum" sz="quarter" idx="5"/>
          </p:nvPr>
        </p:nvSpPr>
        <p:spPr/>
        <p:txBody>
          <a:bodyPr/>
          <a:lstStyle/>
          <a:p>
            <a:fld id="{99B883AC-FE3C-4431-9252-48CE78076032}" type="slidenum">
              <a:rPr lang="en-AU" smtClean="0"/>
              <a:t>20</a:t>
            </a:fld>
            <a:endParaRPr lang="en-AU"/>
          </a:p>
        </p:txBody>
      </p:sp>
    </p:spTree>
    <p:extLst>
      <p:ext uri="{BB962C8B-B14F-4D97-AF65-F5344CB8AC3E}">
        <p14:creationId xmlns:p14="http://schemas.microsoft.com/office/powerpoint/2010/main" val="4863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a:t>
            </a:fld>
            <a:endParaRPr lang="en-AU"/>
          </a:p>
        </p:txBody>
      </p:sp>
    </p:spTree>
    <p:extLst>
      <p:ext uri="{BB962C8B-B14F-4D97-AF65-F5344CB8AC3E}">
        <p14:creationId xmlns:p14="http://schemas.microsoft.com/office/powerpoint/2010/main" val="226945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if students can identify the top concerns</a:t>
            </a:r>
          </a:p>
          <a:p>
            <a:r>
              <a:rPr lang="en-AU" dirty="0"/>
              <a:t>Optional – you could create a Microsoft Form with a ‘ranking’ question – add the above list and/or add/remove additional issues from your class and have students vote/rank them based on importance and share the results to see how they compare.</a:t>
            </a:r>
          </a:p>
        </p:txBody>
      </p:sp>
      <p:sp>
        <p:nvSpPr>
          <p:cNvPr id="4" name="Slide Number Placeholder 3"/>
          <p:cNvSpPr>
            <a:spLocks noGrp="1"/>
          </p:cNvSpPr>
          <p:nvPr>
            <p:ph type="sldNum" sz="quarter" idx="5"/>
          </p:nvPr>
        </p:nvSpPr>
        <p:spPr/>
        <p:txBody>
          <a:bodyPr/>
          <a:lstStyle/>
          <a:p>
            <a:fld id="{99B883AC-FE3C-4431-9252-48CE78076032}" type="slidenum">
              <a:rPr lang="en-AU" smtClean="0"/>
              <a:t>22</a:t>
            </a:fld>
            <a:endParaRPr lang="en-AU"/>
          </a:p>
        </p:txBody>
      </p:sp>
    </p:spTree>
    <p:extLst>
      <p:ext uri="{BB962C8B-B14F-4D97-AF65-F5344CB8AC3E}">
        <p14:creationId xmlns:p14="http://schemas.microsoft.com/office/powerpoint/2010/main" val="4125175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CC7BA-181E-B19E-36A5-EEA803F04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94636-0579-2DC2-F4EE-04C95B42C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E7EF1C-4A55-C365-4430-3EDAC58C9AF8}"/>
              </a:ext>
            </a:extLst>
          </p:cNvPr>
          <p:cNvSpPr>
            <a:spLocks noGrp="1"/>
          </p:cNvSpPr>
          <p:nvPr>
            <p:ph type="body" idx="1"/>
          </p:nvPr>
        </p:nvSpPr>
        <p:spPr/>
        <p:txBody>
          <a:bodyPr/>
          <a:lstStyle/>
          <a:p>
            <a:r>
              <a:rPr lang="en-AU" dirty="0"/>
              <a:t>https://www.bbc.com/worklife/article/20220803-gen-z-how-young-people-are-changing-activism</a:t>
            </a:r>
          </a:p>
          <a:p>
            <a:endParaRPr lang="en-AU" dirty="0"/>
          </a:p>
          <a:p>
            <a:pPr defTabSz="915497">
              <a:defRPr/>
            </a:pPr>
            <a:r>
              <a:rPr lang="en-AU" dirty="0"/>
              <a:t>Boycotts: </a:t>
            </a:r>
            <a:r>
              <a:rPr lang="en-AU" dirty="0">
                <a:latin typeface="Arial" panose="020B0604020202020204" pitchFamily="34" charset="0"/>
                <a:cs typeface="Arial" panose="020B0604020202020204" pitchFamily="34" charset="0"/>
              </a:rPr>
              <a:t>not using a product, purchasing from company and country or state because of a political, social or environmental stance</a:t>
            </a:r>
            <a:endParaRPr lang="en-AU" dirty="0"/>
          </a:p>
          <a:p>
            <a:endParaRPr lang="en-AU" dirty="0"/>
          </a:p>
        </p:txBody>
      </p:sp>
      <p:sp>
        <p:nvSpPr>
          <p:cNvPr id="4" name="Slide Number Placeholder 3">
            <a:extLst>
              <a:ext uri="{FF2B5EF4-FFF2-40B4-BE49-F238E27FC236}">
                <a16:creationId xmlns:a16="http://schemas.microsoft.com/office/drawing/2014/main" id="{F055F0A9-3F9C-37AB-F006-17FBBEA6DB2C}"/>
              </a:ext>
            </a:extLst>
          </p:cNvPr>
          <p:cNvSpPr>
            <a:spLocks noGrp="1"/>
          </p:cNvSpPr>
          <p:nvPr>
            <p:ph type="sldNum" sz="quarter" idx="5"/>
          </p:nvPr>
        </p:nvSpPr>
        <p:spPr/>
        <p:txBody>
          <a:bodyPr/>
          <a:lstStyle/>
          <a:p>
            <a:fld id="{99B883AC-FE3C-4431-9252-48CE78076032}" type="slidenum">
              <a:rPr lang="en-AU" smtClean="0"/>
              <a:t>23</a:t>
            </a:fld>
            <a:endParaRPr lang="en-AU"/>
          </a:p>
        </p:txBody>
      </p:sp>
    </p:spTree>
    <p:extLst>
      <p:ext uri="{BB962C8B-B14F-4D97-AF65-F5344CB8AC3E}">
        <p14:creationId xmlns:p14="http://schemas.microsoft.com/office/powerpoint/2010/main" val="2079395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Sources:</a:t>
            </a:r>
          </a:p>
          <a:p>
            <a:r>
              <a:rPr lang="en-AU" dirty="0"/>
              <a:t>https://www.bbc.com/worklife/article/20220803-gen-z-how-young-people-are-changing-activism</a:t>
            </a:r>
          </a:p>
          <a:p>
            <a:r>
              <a:rPr lang="en-AU" dirty="0"/>
              <a:t>https://www.edelman.com/sites/g/files/aatuss191/files/2022-06/2022 Edelman Trust Barometer Special Report The New Cascade of Influence FINAL.pdf</a:t>
            </a:r>
          </a:p>
          <a:p>
            <a:r>
              <a:rPr lang="en-AU" dirty="0"/>
              <a:t>https://saferinternet.org.uk/safer-internet-day/safer-internet-day-2020/free-to-be-me-research</a:t>
            </a:r>
          </a:p>
        </p:txBody>
      </p:sp>
      <p:sp>
        <p:nvSpPr>
          <p:cNvPr id="4" name="Slide Number Placeholder 3"/>
          <p:cNvSpPr>
            <a:spLocks noGrp="1"/>
          </p:cNvSpPr>
          <p:nvPr>
            <p:ph type="sldNum" sz="quarter" idx="5"/>
          </p:nvPr>
        </p:nvSpPr>
        <p:spPr/>
        <p:txBody>
          <a:bodyPr/>
          <a:lstStyle/>
          <a:p>
            <a:fld id="{99B883AC-FE3C-4431-9252-48CE78076032}" type="slidenum">
              <a:rPr lang="en-AU" smtClean="0"/>
              <a:t>24</a:t>
            </a:fld>
            <a:endParaRPr lang="en-AU"/>
          </a:p>
        </p:txBody>
      </p:sp>
    </p:spTree>
    <p:extLst>
      <p:ext uri="{BB962C8B-B14F-4D97-AF65-F5344CB8AC3E}">
        <p14:creationId xmlns:p14="http://schemas.microsoft.com/office/powerpoint/2010/main" val="746829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Link back to the four key ideas of democracy activity to bring all activities together.</a:t>
            </a:r>
          </a:p>
        </p:txBody>
      </p:sp>
      <p:sp>
        <p:nvSpPr>
          <p:cNvPr id="4" name="Slide Number Placeholder 3"/>
          <p:cNvSpPr>
            <a:spLocks noGrp="1"/>
          </p:cNvSpPr>
          <p:nvPr>
            <p:ph type="sldNum" sz="quarter" idx="5"/>
          </p:nvPr>
        </p:nvSpPr>
        <p:spPr/>
        <p:txBody>
          <a:bodyPr/>
          <a:lstStyle/>
          <a:p>
            <a:fld id="{99B883AC-FE3C-4431-9252-48CE78076032}" type="slidenum">
              <a:rPr lang="en-AU" smtClean="0"/>
              <a:t>25</a:t>
            </a:fld>
            <a:endParaRPr lang="en-AU"/>
          </a:p>
        </p:txBody>
      </p:sp>
    </p:spTree>
    <p:extLst>
      <p:ext uri="{BB962C8B-B14F-4D97-AF65-F5344CB8AC3E}">
        <p14:creationId xmlns:p14="http://schemas.microsoft.com/office/powerpoint/2010/main" val="1980146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Referendums (and other examples covered in the videos may be answers). Ask students to think about other examples they know about or have seen. </a:t>
            </a:r>
          </a:p>
          <a:p>
            <a:endParaRPr lang="en-AU" dirty="0"/>
          </a:p>
          <a:p>
            <a:r>
              <a:rPr lang="en-AU" dirty="0"/>
              <a:t>This Amnesty International article lists 9 social change movements – they may not all be appropriate for students, but could provide examples for your reference: https://www.amnesty.org.au/9-powerful-social-change-movements-you-need-to-know-about/</a:t>
            </a:r>
          </a:p>
          <a:p>
            <a:endParaRPr lang="en-AU" dirty="0"/>
          </a:p>
          <a:p>
            <a:r>
              <a:rPr lang="en-AU" dirty="0"/>
              <a:t>https://www.flickr.com/photos/ygurvitz/6331468167 </a:t>
            </a:r>
          </a:p>
        </p:txBody>
      </p:sp>
      <p:sp>
        <p:nvSpPr>
          <p:cNvPr id="4" name="Slide Number Placeholder 3"/>
          <p:cNvSpPr>
            <a:spLocks noGrp="1"/>
          </p:cNvSpPr>
          <p:nvPr>
            <p:ph type="sldNum" sz="quarter" idx="5"/>
          </p:nvPr>
        </p:nvSpPr>
        <p:spPr/>
        <p:txBody>
          <a:bodyPr/>
          <a:lstStyle/>
          <a:p>
            <a:fld id="{99B883AC-FE3C-4431-9252-48CE78076032}" type="slidenum">
              <a:rPr lang="en-AU" smtClean="0"/>
              <a:t>26</a:t>
            </a:fld>
            <a:endParaRPr lang="en-AU"/>
          </a:p>
        </p:txBody>
      </p:sp>
    </p:spTree>
    <p:extLst>
      <p:ext uri="{BB962C8B-B14F-4D97-AF65-F5344CB8AC3E}">
        <p14:creationId xmlns:p14="http://schemas.microsoft.com/office/powerpoint/2010/main" val="570915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27</a:t>
            </a:fld>
            <a:endParaRPr lang="en-AU"/>
          </a:p>
        </p:txBody>
      </p:sp>
    </p:spTree>
    <p:extLst>
      <p:ext uri="{BB962C8B-B14F-4D97-AF65-F5344CB8AC3E}">
        <p14:creationId xmlns:p14="http://schemas.microsoft.com/office/powerpoint/2010/main" val="273219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97">
              <a:defRPr/>
            </a:pPr>
            <a:r>
              <a:rPr lang="en-AU" dirty="0">
                <a:solidFill>
                  <a:srgbClr val="262626"/>
                </a:solidFill>
                <a:latin typeface="Arial" panose="020B0604020202020204" pitchFamily="34" charset="0"/>
                <a:cs typeface="Arial" panose="020B0604020202020204" pitchFamily="34" charset="0"/>
              </a:rPr>
              <a:t>“I respectfully acknowledge the past and present traditional custodians of this land on which we are meeting, the </a:t>
            </a:r>
            <a:r>
              <a:rPr lang="en-AU" dirty="0">
                <a:solidFill>
                  <a:srgbClr val="262626"/>
                </a:solidFill>
                <a:highlight>
                  <a:srgbClr val="FFFF00"/>
                </a:highlight>
                <a:latin typeface="Arial" panose="020B0604020202020204" pitchFamily="34" charset="0"/>
                <a:cs typeface="Arial" panose="020B0604020202020204" pitchFamily="34" charset="0"/>
              </a:rPr>
              <a:t>&lt;traditional name(s)&gt; </a:t>
            </a:r>
            <a:r>
              <a:rPr lang="en-AU" dirty="0">
                <a:solidFill>
                  <a:srgbClr val="262626"/>
                </a:solidFill>
                <a:latin typeface="Arial" panose="020B0604020202020204" pitchFamily="34" charset="0"/>
                <a:cs typeface="Arial" panose="020B0604020202020204" pitchFamily="34" charset="0"/>
              </a:rPr>
              <a:t>people. It is a privilege to be standing on </a:t>
            </a:r>
            <a:r>
              <a:rPr lang="en-AU" dirty="0">
                <a:solidFill>
                  <a:srgbClr val="262626"/>
                </a:solidFill>
                <a:highlight>
                  <a:srgbClr val="FFFF00"/>
                </a:highlight>
                <a:latin typeface="Arial" panose="020B0604020202020204" pitchFamily="34" charset="0"/>
                <a:cs typeface="Arial" panose="020B0604020202020204" pitchFamily="34" charset="0"/>
              </a:rPr>
              <a:t>&lt;traditional name&gt; </a:t>
            </a:r>
            <a:r>
              <a:rPr lang="en-AU" dirty="0">
                <a:solidFill>
                  <a:srgbClr val="262626"/>
                </a:solidFill>
                <a:latin typeface="Arial" panose="020B0604020202020204" pitchFamily="34" charset="0"/>
                <a:cs typeface="Arial" panose="020B0604020202020204" pitchFamily="34" charset="0"/>
              </a:rPr>
              <a:t>country. I also acknowledge the contributions of Aboriginal Australians and non-Aboriginal Australians to the education of all children and people in this country we all live in and share together – Australia.”</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3</a:t>
            </a:fld>
            <a:endParaRPr lang="en-AU"/>
          </a:p>
        </p:txBody>
      </p:sp>
    </p:spTree>
    <p:extLst>
      <p:ext uri="{BB962C8B-B14F-4D97-AF65-F5344CB8AC3E}">
        <p14:creationId xmlns:p14="http://schemas.microsoft.com/office/powerpoint/2010/main" val="752537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Optional </a:t>
            </a:r>
            <a:r>
              <a:rPr lang="en-AU" dirty="0" err="1">
                <a:latin typeface="Arial" panose="020B0604020202020204" pitchFamily="34" charset="0"/>
                <a:cs typeface="Arial" panose="020B0604020202020204" pitchFamily="34" charset="0"/>
              </a:rPr>
              <a:t>kahoot</a:t>
            </a:r>
            <a:r>
              <a:rPr lang="en-AU" dirty="0">
                <a:latin typeface="Arial" panose="020B0604020202020204" pitchFamily="34" charset="0"/>
                <a:cs typeface="Arial" panose="020B0604020202020204" pitchFamily="34" charset="0"/>
              </a:rPr>
              <a:t>: https://create.kahoot.it/details/quiz-7-getting-involved-in-parliament/e00da54b-4db1-4efa-b6e9-47d4851bd5a6</a:t>
            </a:r>
          </a:p>
          <a:p>
            <a:r>
              <a:rPr lang="en-AU" b="0" i="0" dirty="0">
                <a:solidFill>
                  <a:srgbClr val="333333"/>
                </a:solidFill>
                <a:effectLst/>
                <a:latin typeface="Arial" panose="020B0604020202020204" pitchFamily="34" charset="0"/>
                <a:cs typeface="Arial" panose="020B0604020202020204" pitchFamily="34" charset="0"/>
              </a:rPr>
              <a:t>There are many ways that people and organisations can get involved in the political process. This 10-question quiz is designed to test student understanding of the ways they can have a say and contribute to the work of the Australian Parliament.</a:t>
            </a:r>
          </a:p>
          <a:p>
            <a:endParaRPr lang="en-AU" b="0" i="0" dirty="0">
              <a:solidFill>
                <a:srgbClr val="333333"/>
              </a:solidFill>
              <a:effectLst/>
              <a:latin typeface="Arial" panose="020B0604020202020204" pitchFamily="34" charset="0"/>
              <a:cs typeface="Arial" panose="020B0604020202020204" pitchFamily="34" charset="0"/>
            </a:endParaRPr>
          </a:p>
          <a:p>
            <a:r>
              <a:rPr lang="en-AU" dirty="0">
                <a:hlinkClick r:id="rId3"/>
              </a:rPr>
              <a:t>File:Discurso </a:t>
            </a:r>
            <a:r>
              <a:rPr lang="en-AU" dirty="0" err="1">
                <a:hlinkClick r:id="rId3"/>
              </a:rPr>
              <a:t>funebre</a:t>
            </a:r>
            <a:r>
              <a:rPr lang="en-AU" dirty="0">
                <a:hlinkClick r:id="rId3"/>
              </a:rPr>
              <a:t> pericles.PNG - Wikimedia Commons</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4</a:t>
            </a:fld>
            <a:endParaRPr lang="en-AU"/>
          </a:p>
        </p:txBody>
      </p:sp>
    </p:spTree>
    <p:extLst>
      <p:ext uri="{BB962C8B-B14F-4D97-AF65-F5344CB8AC3E}">
        <p14:creationId xmlns:p14="http://schemas.microsoft.com/office/powerpoint/2010/main" val="511488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465138"/>
            <a:ext cx="5965825" cy="3355975"/>
          </a:xfrm>
        </p:spPr>
      </p:sp>
      <p:sp>
        <p:nvSpPr>
          <p:cNvPr id="3" name="Notes Placeholder 2"/>
          <p:cNvSpPr>
            <a:spLocks noGrp="1"/>
          </p:cNvSpPr>
          <p:nvPr>
            <p:ph type="body" idx="1"/>
          </p:nvPr>
        </p:nvSpPr>
        <p:spPr>
          <a:xfrm>
            <a:off x="680720" y="4039449"/>
            <a:ext cx="5445760" cy="5606806"/>
          </a:xfrm>
        </p:spPr>
        <p:txBody>
          <a:bodyPr/>
          <a:lstStyle/>
          <a:p>
            <a:pPr algn="l"/>
            <a:r>
              <a:rPr lang="en-AU" sz="1100" b="1" dirty="0">
                <a:solidFill>
                  <a:srgbClr val="0C0C0C"/>
                </a:solidFill>
                <a:latin typeface="Arial" panose="020B0604020202020204" pitchFamily="34" charset="0"/>
                <a:cs typeface="Arial" panose="020B0604020202020204" pitchFamily="34" charset="0"/>
              </a:rPr>
              <a:t>Active and engaged citizens</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have a voice and can make changes in society.</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can participate by getting involved in their community. This might be by joining a charity, a political party or a community group.</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Everyone can get involved in the work of Parliament through contacting members of parliament, the work of committees, protesting and petitioning.</a:t>
            </a:r>
          </a:p>
          <a:p>
            <a:pPr algn="l"/>
            <a:r>
              <a:rPr lang="en-AU" sz="1100" b="1" dirty="0">
                <a:solidFill>
                  <a:srgbClr val="0C0C0C"/>
                </a:solidFill>
                <a:latin typeface="Arial" panose="020B0604020202020204" pitchFamily="34" charset="0"/>
                <a:cs typeface="Arial" panose="020B0604020202020204" pitchFamily="34" charset="0"/>
              </a:rPr>
              <a:t>An inclusive and equitable society</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work towards a society where everyone is respected and free, where everyone is valued and supported to reach their full potential.</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have freedom of speech, association, movement and belief.</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Our society supports the development and well-being of individuals and their right to make their own choices.</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Opposing ideas are tolerated and respected. People listen to different points of view in Parliament and society.</a:t>
            </a:r>
          </a:p>
          <a:p>
            <a:pPr algn="l"/>
            <a:r>
              <a:rPr lang="en-AU" sz="1100" b="1" dirty="0">
                <a:solidFill>
                  <a:srgbClr val="0C0C0C"/>
                </a:solidFill>
                <a:latin typeface="Arial" panose="020B0604020202020204" pitchFamily="34" charset="0"/>
                <a:cs typeface="Arial" panose="020B0604020202020204" pitchFamily="34" charset="0"/>
              </a:rPr>
              <a:t>Free and franchised elections</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People can stand for elections and choose who makes decisions on their behalf.</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Voting is done in secret so people can make their choice without pressure or intimidation.</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Elections are run by an independent organisation­—the </a:t>
            </a:r>
            <a:r>
              <a:rPr lang="en-AU" sz="1100" dirty="0">
                <a:solidFill>
                  <a:srgbClr val="2789A6"/>
                </a:solidFill>
                <a:latin typeface="Arial" panose="020B0604020202020204" pitchFamily="34" charset="0"/>
                <a:cs typeface="Arial" panose="020B0604020202020204" pitchFamily="34" charset="0"/>
                <a:hlinkClick r:id="rId3" tooltip="Australian Electoral Commission"/>
              </a:rPr>
              <a:t>Australian Electoral Commission</a:t>
            </a:r>
            <a:r>
              <a:rPr lang="en-AU" sz="1100" dirty="0">
                <a:solidFill>
                  <a:srgbClr val="0C0C0C"/>
                </a:solidFill>
                <a:latin typeface="Arial" panose="020B0604020202020204" pitchFamily="34" charset="0"/>
                <a:cs typeface="Arial" panose="020B0604020202020204" pitchFamily="34" charset="0"/>
              </a:rPr>
              <a:t>.</a:t>
            </a:r>
          </a:p>
          <a:p>
            <a:pPr algn="l"/>
            <a:r>
              <a:rPr lang="en-AU" sz="1100" b="1" dirty="0">
                <a:solidFill>
                  <a:srgbClr val="0C0C0C"/>
                </a:solidFill>
                <a:latin typeface="Arial" panose="020B0604020202020204" pitchFamily="34" charset="0"/>
                <a:cs typeface="Arial" panose="020B0604020202020204" pitchFamily="34" charset="0"/>
              </a:rPr>
              <a:t>The rule of law for both citizens and the government</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Everyone is equal before the law and must follow the law, including the people who make laws.</a:t>
            </a: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 Laws should be fair, clearly written and protect people's rights.</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After discussing these key ideas – students should work in pairs or small groups on the worksheet with the 4 ideas. They should choose 2 questions for each key idea and discuss their answers with a peer.</a:t>
            </a:r>
          </a:p>
        </p:txBody>
      </p:sp>
      <p:sp>
        <p:nvSpPr>
          <p:cNvPr id="4" name="Slide Number Placeholder 3"/>
          <p:cNvSpPr>
            <a:spLocks noGrp="1"/>
          </p:cNvSpPr>
          <p:nvPr>
            <p:ph type="sldNum" sz="quarter" idx="5"/>
          </p:nvPr>
        </p:nvSpPr>
        <p:spPr/>
        <p:txBody>
          <a:bodyPr/>
          <a:lstStyle/>
          <a:p>
            <a:fld id="{99B883AC-FE3C-4431-9252-48CE78076032}" type="slidenum">
              <a:rPr lang="en-AU" smtClean="0"/>
              <a:t>5</a:t>
            </a:fld>
            <a:endParaRPr lang="en-AU"/>
          </a:p>
        </p:txBody>
      </p:sp>
    </p:spTree>
    <p:extLst>
      <p:ext uri="{BB962C8B-B14F-4D97-AF65-F5344CB8AC3E}">
        <p14:creationId xmlns:p14="http://schemas.microsoft.com/office/powerpoint/2010/main" val="203514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Have students share ideas</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https://peo.gov.au/understand-our-parliament/how-parliament-works/system-of-government/democracy</a:t>
            </a:r>
          </a:p>
          <a:p>
            <a:r>
              <a:rPr lang="en-AU" dirty="0">
                <a:latin typeface="Arial" panose="020B0604020202020204" pitchFamily="34" charset="0"/>
                <a:cs typeface="Arial" panose="020B0604020202020204" pitchFamily="34" charset="0"/>
              </a:rPr>
              <a:t>There is a knowledge quiz on the above website (at the bottom of the page) that students can complete independently or as a class if projected on the board.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https://www.stockvault.net/photo/253669/election-day-illustration</a:t>
            </a:r>
          </a:p>
        </p:txBody>
      </p:sp>
      <p:sp>
        <p:nvSpPr>
          <p:cNvPr id="4" name="Slide Number Placeholder 3"/>
          <p:cNvSpPr>
            <a:spLocks noGrp="1"/>
          </p:cNvSpPr>
          <p:nvPr>
            <p:ph type="sldNum" sz="quarter" idx="5"/>
          </p:nvPr>
        </p:nvSpPr>
        <p:spPr/>
        <p:txBody>
          <a:bodyPr/>
          <a:lstStyle/>
          <a:p>
            <a:fld id="{99B883AC-FE3C-4431-9252-48CE78076032}" type="slidenum">
              <a:rPr lang="en-AU" smtClean="0"/>
              <a:t>6</a:t>
            </a:fld>
            <a:endParaRPr lang="en-AU"/>
          </a:p>
        </p:txBody>
      </p:sp>
    </p:spTree>
    <p:extLst>
      <p:ext uri="{BB962C8B-B14F-4D97-AF65-F5344CB8AC3E}">
        <p14:creationId xmlns:p14="http://schemas.microsoft.com/office/powerpoint/2010/main" val="336141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https://www.youtube.com/watch?v=My0YO6hNcnU</a:t>
            </a:r>
          </a:p>
          <a:p>
            <a:r>
              <a:rPr lang="en-AU" dirty="0">
                <a:latin typeface="Arial" panose="020B0604020202020204" pitchFamily="34" charset="0"/>
                <a:cs typeface="Arial" panose="020B0604020202020204" pitchFamily="34" charset="0"/>
              </a:rPr>
              <a:t>(2:15)</a:t>
            </a:r>
          </a:p>
          <a:p>
            <a:r>
              <a:rPr lang="en-AU" dirty="0">
                <a:latin typeface="Arial" panose="020B0604020202020204" pitchFamily="34" charset="0"/>
                <a:cs typeface="Arial" panose="020B0604020202020204" pitchFamily="34" charset="0"/>
              </a:rPr>
              <a:t>List examples of:</a:t>
            </a:r>
          </a:p>
          <a:p>
            <a:r>
              <a:rPr lang="en-AU" dirty="0">
                <a:latin typeface="Arial" panose="020B0604020202020204" pitchFamily="34" charset="0"/>
                <a:cs typeface="Arial" panose="020B0604020202020204" pitchFamily="34" charset="0"/>
              </a:rPr>
              <a:t>- restrictions placed on Aboriginal people (not allowed on school buses, ask permission to get married)</a:t>
            </a:r>
          </a:p>
          <a:p>
            <a:r>
              <a:rPr lang="en-AU" dirty="0">
                <a:latin typeface="Arial" panose="020B0604020202020204" pitchFamily="34" charset="0"/>
                <a:cs typeface="Arial" panose="020B0604020202020204" pitchFamily="34" charset="0"/>
              </a:rPr>
              <a:t>- how people got involved for equality in the lead up to the referendum (demonstrations, men refused to work as a protest – ‘sit ins’)</a:t>
            </a:r>
          </a:p>
        </p:txBody>
      </p:sp>
      <p:sp>
        <p:nvSpPr>
          <p:cNvPr id="4" name="Slide Number Placeholder 3"/>
          <p:cNvSpPr>
            <a:spLocks noGrp="1"/>
          </p:cNvSpPr>
          <p:nvPr>
            <p:ph type="sldNum" sz="quarter" idx="5"/>
          </p:nvPr>
        </p:nvSpPr>
        <p:spPr/>
        <p:txBody>
          <a:bodyPr/>
          <a:lstStyle/>
          <a:p>
            <a:fld id="{99B883AC-FE3C-4431-9252-48CE78076032}" type="slidenum">
              <a:rPr lang="en-AU" smtClean="0"/>
              <a:t>8</a:t>
            </a:fld>
            <a:endParaRPr lang="en-AU"/>
          </a:p>
        </p:txBody>
      </p:sp>
    </p:spTree>
    <p:extLst>
      <p:ext uri="{BB962C8B-B14F-4D97-AF65-F5344CB8AC3E}">
        <p14:creationId xmlns:p14="http://schemas.microsoft.com/office/powerpoint/2010/main" val="358141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tabLst>
                <a:tab pos="216159" algn="l"/>
                <a:tab pos="432318" algn="l"/>
                <a:tab pos="649113" algn="l"/>
                <a:tab pos="865272" algn="l"/>
                <a:tab pos="1297590" algn="l"/>
                <a:tab pos="1513749" algn="l"/>
                <a:tab pos="1730544" algn="l"/>
                <a:tab pos="1946703" algn="l"/>
                <a:tab pos="216159" algn="l"/>
                <a:tab pos="432318" algn="l"/>
                <a:tab pos="649113" algn="l"/>
                <a:tab pos="865272" algn="l"/>
                <a:tab pos="1297590" algn="l"/>
                <a:tab pos="1513749" algn="l"/>
                <a:tab pos="1730544" algn="l"/>
                <a:tab pos="1946703" algn="l"/>
              </a:tabLst>
            </a:pPr>
            <a:r>
              <a:rPr lang="en-AU" sz="1100" dirty="0">
                <a:latin typeface="Arial" panose="020B0604020202020204" pitchFamily="34" charset="0"/>
                <a:ea typeface="Calibri" panose="020F0502020204030204" pitchFamily="34" charset="0"/>
                <a:cs typeface="Arial" panose="020B0604020202020204" pitchFamily="34" charset="0"/>
              </a:rPr>
              <a:t>Check student prior knowledge of Referendums. This was covered in the Year 7 Civics &amp; Citizenship HASS curriculum. This could be done through:</a:t>
            </a:r>
          </a:p>
          <a:p>
            <a:pPr marL="743842" lvl="1" indent="-286093">
              <a:spcBef>
                <a:spcPts val="300"/>
              </a:spcBef>
              <a:spcAft>
                <a:spcPts val="300"/>
              </a:spcAft>
              <a:buFont typeface="Symbol" panose="05050102010706020507" pitchFamily="18" charset="2"/>
              <a:buChar char=""/>
              <a:tabLst>
                <a:tab pos="216159" algn="l"/>
                <a:tab pos="432318" algn="l"/>
                <a:tab pos="649113" algn="l"/>
                <a:tab pos="865272" algn="l"/>
                <a:tab pos="1297590" algn="l"/>
                <a:tab pos="1513749" algn="l"/>
                <a:tab pos="1730544" algn="l"/>
                <a:tab pos="1946703" algn="l"/>
                <a:tab pos="216159" algn="l"/>
                <a:tab pos="432318" algn="l"/>
                <a:tab pos="649113" algn="l"/>
                <a:tab pos="865272" algn="l"/>
                <a:tab pos="1297590" algn="l"/>
                <a:tab pos="1513749" algn="l"/>
                <a:tab pos="1730544" algn="l"/>
                <a:tab pos="1946703" algn="l"/>
              </a:tabLst>
            </a:pPr>
            <a:r>
              <a:rPr lang="en-AU" sz="1100" dirty="0">
                <a:latin typeface="Arial" panose="020B0604020202020204" pitchFamily="34" charset="0"/>
                <a:ea typeface="Calibri" panose="020F0502020204030204" pitchFamily="34" charset="0"/>
                <a:cs typeface="Arial" panose="020B0604020202020204" pitchFamily="34" charset="0"/>
              </a:rPr>
              <a:t>Teacher-led questioning</a:t>
            </a:r>
          </a:p>
          <a:p>
            <a:pPr marL="743842" lvl="1" indent="-286093">
              <a:spcBef>
                <a:spcPts val="300"/>
              </a:spcBef>
              <a:spcAft>
                <a:spcPts val="300"/>
              </a:spcAft>
              <a:buFont typeface="Symbol" panose="05050102010706020507" pitchFamily="18" charset="2"/>
              <a:buChar char=""/>
              <a:tabLst>
                <a:tab pos="216159" algn="l"/>
                <a:tab pos="432318" algn="l"/>
                <a:tab pos="649113" algn="l"/>
                <a:tab pos="865272" algn="l"/>
                <a:tab pos="1297590" algn="l"/>
                <a:tab pos="1513749" algn="l"/>
                <a:tab pos="1730544" algn="l"/>
                <a:tab pos="1946703" algn="l"/>
                <a:tab pos="216159" algn="l"/>
                <a:tab pos="432318" algn="l"/>
                <a:tab pos="649113" algn="l"/>
                <a:tab pos="865272" algn="l"/>
                <a:tab pos="1297590" algn="l"/>
                <a:tab pos="1513749" algn="l"/>
                <a:tab pos="1730544" algn="l"/>
                <a:tab pos="1946703" algn="l"/>
              </a:tabLst>
            </a:pPr>
            <a:r>
              <a:rPr lang="en-AU" sz="1100" dirty="0">
                <a:latin typeface="Arial" panose="020B0604020202020204" pitchFamily="34" charset="0"/>
                <a:ea typeface="Calibri" panose="020F0502020204030204" pitchFamily="34" charset="0"/>
                <a:cs typeface="Arial" panose="020B0604020202020204" pitchFamily="34" charset="0"/>
              </a:rPr>
              <a:t>A PEO Kahoot: </a:t>
            </a:r>
            <a:r>
              <a:rPr lang="en-AU" sz="11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https://create.kahoot.it/share/quiz-3-australian-constitution/998268e8-c29e-496b-b7f3-41bc738790ab</a:t>
            </a:r>
            <a:r>
              <a:rPr lang="en-AU" sz="1100" dirty="0">
                <a:latin typeface="Arial" panose="020B0604020202020204" pitchFamily="34" charset="0"/>
                <a:ea typeface="Calibri" panose="020F0502020204030204" pitchFamily="34" charset="0"/>
                <a:cs typeface="Arial" panose="020B0604020202020204" pitchFamily="34" charset="0"/>
              </a:rPr>
              <a:t> </a:t>
            </a:r>
          </a:p>
          <a:p>
            <a:pPr marL="743842" lvl="1" indent="-286093">
              <a:spcBef>
                <a:spcPts val="300"/>
              </a:spcBef>
              <a:spcAft>
                <a:spcPts val="300"/>
              </a:spcAft>
              <a:buFont typeface="Symbol" panose="05050102010706020507" pitchFamily="18" charset="2"/>
              <a:buChar char=""/>
              <a:tabLst>
                <a:tab pos="216159" algn="l"/>
                <a:tab pos="432318" algn="l"/>
                <a:tab pos="649113" algn="l"/>
                <a:tab pos="865272" algn="l"/>
                <a:tab pos="1297590" algn="l"/>
                <a:tab pos="1513749" algn="l"/>
                <a:tab pos="1730544" algn="l"/>
                <a:tab pos="1946703" algn="l"/>
                <a:tab pos="216159" algn="l"/>
                <a:tab pos="432318" algn="l"/>
                <a:tab pos="649113" algn="l"/>
                <a:tab pos="865272" algn="l"/>
                <a:tab pos="1297590" algn="l"/>
                <a:tab pos="1513749" algn="l"/>
                <a:tab pos="1730544" algn="l"/>
                <a:tab pos="1946703" algn="l"/>
              </a:tabLst>
            </a:pPr>
            <a:r>
              <a:rPr lang="en-AU" sz="1100" dirty="0">
                <a:latin typeface="Arial" panose="020B0604020202020204" pitchFamily="34" charset="0"/>
                <a:ea typeface="Calibri" panose="020F0502020204030204" pitchFamily="34" charset="0"/>
                <a:cs typeface="Arial" panose="020B0604020202020204" pitchFamily="34" charset="0"/>
              </a:rPr>
              <a:t>A quiz on the PEO’s website: </a:t>
            </a:r>
            <a:r>
              <a:rPr lang="en-AU" sz="11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https://peo.gov.au/teach-our-parliament/education-resources/quizzes/australian-constitution</a:t>
            </a:r>
            <a:r>
              <a:rPr lang="en-AU" sz="1100" dirty="0">
                <a:latin typeface="Arial" panose="020B0604020202020204" pitchFamily="34" charset="0"/>
                <a:ea typeface="Calibri" panose="020F0502020204030204" pitchFamily="34" charset="0"/>
                <a:cs typeface="Arial" panose="020B0604020202020204" pitchFamily="34" charset="0"/>
              </a:rPr>
              <a:t>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Image: public domain - https://www.flickr.com/photos/state_library_south_australia/32912666030</a:t>
            </a:r>
          </a:p>
        </p:txBody>
      </p:sp>
      <p:sp>
        <p:nvSpPr>
          <p:cNvPr id="4" name="Slide Number Placeholder 3"/>
          <p:cNvSpPr>
            <a:spLocks noGrp="1"/>
          </p:cNvSpPr>
          <p:nvPr>
            <p:ph type="sldNum" sz="quarter" idx="5"/>
          </p:nvPr>
        </p:nvSpPr>
        <p:spPr/>
        <p:txBody>
          <a:bodyPr/>
          <a:lstStyle/>
          <a:p>
            <a:fld id="{99B883AC-FE3C-4431-9252-48CE78076032}" type="slidenum">
              <a:rPr lang="en-AU" smtClean="0"/>
              <a:t>9</a:t>
            </a:fld>
            <a:endParaRPr lang="en-AU"/>
          </a:p>
        </p:txBody>
      </p:sp>
    </p:spTree>
    <p:extLst>
      <p:ext uri="{BB962C8B-B14F-4D97-AF65-F5344CB8AC3E}">
        <p14:creationId xmlns:p14="http://schemas.microsoft.com/office/powerpoint/2010/main" val="136817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100" dirty="0">
                <a:solidFill>
                  <a:srgbClr val="0C0C0C"/>
                </a:solidFill>
                <a:latin typeface="Arial" panose="020B0604020202020204" pitchFamily="34" charset="0"/>
                <a:cs typeface="Arial" panose="020B0604020202020204" pitchFamily="34" charset="0"/>
              </a:rPr>
              <a:t>Referendums and plebiscites are covered in the Year 7 Civics &amp; Citizenship HASS curriculum. This should just be a quick recap.</a:t>
            </a:r>
          </a:p>
          <a:p>
            <a:pPr algn="l"/>
            <a:r>
              <a:rPr lang="en-AU" sz="1100" dirty="0">
                <a:solidFill>
                  <a:srgbClr val="0C0C0C"/>
                </a:solidFill>
                <a:latin typeface="Arial" panose="020B0604020202020204" pitchFamily="34" charset="0"/>
                <a:cs typeface="Arial" panose="020B0604020202020204" pitchFamily="34" charset="0"/>
              </a:rPr>
              <a:t>https://peo.gov.au/understand-our-parliament/having-your-say/elections-and-voting/referendums-and-plebiscites </a:t>
            </a:r>
          </a:p>
          <a:p>
            <a:pPr algn="l"/>
            <a:endParaRPr lang="en-AU" sz="1100" dirty="0">
              <a:solidFill>
                <a:srgbClr val="0C0C0C"/>
              </a:solidFill>
              <a:latin typeface="Arial" panose="020B0604020202020204" pitchFamily="34" charset="0"/>
              <a:cs typeface="Arial" panose="020B0604020202020204" pitchFamily="34" charset="0"/>
            </a:endParaRPr>
          </a:p>
          <a:p>
            <a:pPr algn="l"/>
            <a:r>
              <a:rPr lang="en-AU" sz="1100" dirty="0">
                <a:solidFill>
                  <a:srgbClr val="0C0C0C"/>
                </a:solidFill>
                <a:latin typeface="Arial" panose="020B0604020202020204" pitchFamily="34" charset="0"/>
                <a:cs typeface="Arial" panose="020B0604020202020204" pitchFamily="34" charset="0"/>
              </a:rPr>
              <a:t>There is a ‘can you make a double majority’ activity you can project on the PEO website (sliders)</a:t>
            </a:r>
          </a:p>
          <a:p>
            <a:pPr algn="l"/>
            <a:r>
              <a:rPr lang="en-AU" sz="1100" dirty="0">
                <a:solidFill>
                  <a:srgbClr val="0C0C0C"/>
                </a:solidFill>
                <a:latin typeface="Arial" panose="020B0604020202020204" pitchFamily="34" charset="0"/>
                <a:cs typeface="Arial" panose="020B0604020202020204" pitchFamily="34" charset="0"/>
              </a:rPr>
              <a:t>The steps that need to be taken before the Australian Constitution can be changed:</a:t>
            </a:r>
          </a:p>
          <a:p>
            <a:pPr algn="l"/>
            <a:r>
              <a:rPr lang="en-AU" sz="1100" b="1" dirty="0">
                <a:solidFill>
                  <a:srgbClr val="0C0C0C"/>
                </a:solidFill>
                <a:latin typeface="Arial" panose="020B0604020202020204" pitchFamily="34" charset="0"/>
                <a:cs typeface="Arial" panose="020B0604020202020204" pitchFamily="34" charset="0"/>
              </a:rPr>
              <a:t>1. Bill passed</a:t>
            </a:r>
            <a:endParaRPr lang="en-AU" sz="1100" dirty="0">
              <a:solidFill>
                <a:srgbClr val="0C0C0C"/>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A bill is introduced into Parliament and PASSED by an absolute majority in both the House of Representatives and the Senate.</a:t>
            </a:r>
          </a:p>
          <a:p>
            <a:pPr algn="l"/>
            <a:r>
              <a:rPr lang="en-AU" sz="1100" b="1" dirty="0">
                <a:solidFill>
                  <a:srgbClr val="0C0C0C"/>
                </a:solidFill>
                <a:latin typeface="Arial" panose="020B0604020202020204" pitchFamily="34" charset="0"/>
                <a:cs typeface="Arial" panose="020B0604020202020204" pitchFamily="34" charset="0"/>
              </a:rPr>
              <a:t>2. The factors</a:t>
            </a:r>
            <a:endParaRPr lang="en-AU" sz="1100" dirty="0">
              <a:solidFill>
                <a:srgbClr val="0C0C0C"/>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Members of parliament who support the proposed change prepare the 'YES' case and members of parliament who don't support it prepare the 'NO' case.</a:t>
            </a:r>
          </a:p>
          <a:p>
            <a:pPr algn="l"/>
            <a:r>
              <a:rPr lang="en-AU" sz="1100" b="1" dirty="0">
                <a:solidFill>
                  <a:srgbClr val="0C0C0C"/>
                </a:solidFill>
                <a:latin typeface="Arial" panose="020B0604020202020204" pitchFamily="34" charset="0"/>
                <a:cs typeface="Arial" panose="020B0604020202020204" pitchFamily="34" charset="0"/>
              </a:rPr>
              <a:t>3. AEC</a:t>
            </a:r>
            <a:endParaRPr lang="en-AU" sz="1100" dirty="0">
              <a:solidFill>
                <a:srgbClr val="0C0C0C"/>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The Australian Electoral Commission produces and sends out a pamphlet explaining both the 'YES' and the 'NO' cases.</a:t>
            </a:r>
          </a:p>
          <a:p>
            <a:pPr algn="l"/>
            <a:r>
              <a:rPr lang="en-AU" sz="1100" b="1" dirty="0">
                <a:solidFill>
                  <a:srgbClr val="0C0C0C"/>
                </a:solidFill>
                <a:latin typeface="Arial" panose="020B0604020202020204" pitchFamily="34" charset="0"/>
                <a:cs typeface="Arial" panose="020B0604020202020204" pitchFamily="34" charset="0"/>
              </a:rPr>
              <a:t>4. Referendum</a:t>
            </a:r>
            <a:endParaRPr lang="en-AU" sz="1100" dirty="0">
              <a:solidFill>
                <a:srgbClr val="0C0C0C"/>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Australians vote 'YES' or 'NO'.</a:t>
            </a:r>
          </a:p>
          <a:p>
            <a:pPr algn="l"/>
            <a:r>
              <a:rPr lang="en-AU" sz="1100" b="1" dirty="0">
                <a:solidFill>
                  <a:srgbClr val="0C0C0C"/>
                </a:solidFill>
                <a:latin typeface="Arial" panose="020B0604020202020204" pitchFamily="34" charset="0"/>
                <a:cs typeface="Arial" panose="020B0604020202020204" pitchFamily="34" charset="0"/>
              </a:rPr>
              <a:t>5. Double Majority</a:t>
            </a:r>
            <a:endParaRPr lang="en-AU" sz="1100" dirty="0">
              <a:solidFill>
                <a:srgbClr val="0C0C0C"/>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A majority of voters nationally and a majority of voters in 4 or more states vote 'YES'</a:t>
            </a:r>
          </a:p>
          <a:p>
            <a:pPr algn="l"/>
            <a:r>
              <a:rPr lang="en-AU" sz="1100" b="1" dirty="0">
                <a:solidFill>
                  <a:srgbClr val="0C0C0C"/>
                </a:solidFill>
                <a:latin typeface="Arial" panose="020B0604020202020204" pitchFamily="34" charset="0"/>
                <a:cs typeface="Arial" panose="020B0604020202020204" pitchFamily="34" charset="0"/>
              </a:rPr>
              <a:t>6. Bill signed</a:t>
            </a:r>
            <a:endParaRPr lang="en-AU" sz="1100" dirty="0">
              <a:solidFill>
                <a:srgbClr val="0C0C0C"/>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AU" sz="1100" dirty="0">
                <a:solidFill>
                  <a:srgbClr val="0C0C0C"/>
                </a:solidFill>
                <a:latin typeface="Arial" panose="020B0604020202020204" pitchFamily="34" charset="0"/>
                <a:cs typeface="Arial" panose="020B0604020202020204" pitchFamily="34" charset="0"/>
              </a:rPr>
              <a:t>The Governor-General signs the bill and the Constitution is changed.</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10</a:t>
            </a:fld>
            <a:endParaRPr lang="en-AU"/>
          </a:p>
        </p:txBody>
      </p:sp>
    </p:spTree>
    <p:extLst>
      <p:ext uri="{BB962C8B-B14F-4D97-AF65-F5344CB8AC3E}">
        <p14:creationId xmlns:p14="http://schemas.microsoft.com/office/powerpoint/2010/main" val="240616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624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lIns="360000" rIns="360000" bIns="1728000" anchor="ctr">
            <a:noAutofit/>
          </a:bodyPr>
          <a:lstStyle>
            <a:lvl1pPr algn="ctr">
              <a:defRPr sz="2000">
                <a:solidFill>
                  <a:schemeClr val="tx1"/>
                </a:solidFill>
              </a:defRPr>
            </a:lvl1pPr>
          </a:lstStyle>
          <a:p>
            <a:r>
              <a:rPr lang="en-AU" dirty="0"/>
              <a:t>Cover image instructions</a:t>
            </a:r>
          </a:p>
        </p:txBody>
      </p:sp>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79425" y="5900527"/>
            <a:ext cx="2399426"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dirty="0"/>
              <a:t>Edit Master text styles</a:t>
            </a:r>
          </a:p>
          <a:p>
            <a:pPr lvl="1"/>
            <a:r>
              <a:rPr lang="en-US" dirty="0"/>
              <a:t>Second level</a:t>
            </a:r>
            <a:endParaRPr lang="en-AU" dirty="0"/>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Tree>
    <p:extLst>
      <p:ext uri="{BB962C8B-B14F-4D97-AF65-F5344CB8AC3E}">
        <p14:creationId xmlns:p14="http://schemas.microsoft.com/office/powerpoint/2010/main" val="14373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solidFill>
                  <a:srgbClr val="18A54D"/>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18A54D"/>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6414985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Tree>
    <p:extLst>
      <p:ext uri="{BB962C8B-B14F-4D97-AF65-F5344CB8AC3E}">
        <p14:creationId xmlns:p14="http://schemas.microsoft.com/office/powerpoint/2010/main" val="772992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06103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solidFill>
                  <a:srgbClr val="18A54D"/>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18A54D"/>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18A54D"/>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622801" y="540000"/>
            <a:ext cx="3636462" cy="2387600"/>
          </a:xfrm>
        </p:spPr>
        <p:txBody>
          <a:bodyPr anchor="t">
            <a:noAutofit/>
          </a:bodyPr>
          <a:lstStyle>
            <a:lvl1pPr algn="l">
              <a:lnSpc>
                <a:spcPct val="93000"/>
              </a:lnSpc>
              <a:defRPr sz="4200"/>
            </a:lvl1pPr>
          </a:lstStyle>
          <a:p>
            <a:r>
              <a:rPr lang="en-US" dirty="0"/>
              <a:t>Click to edit Master title style</a:t>
            </a:r>
            <a:endParaRPr lang="en-AU" dirty="0"/>
          </a:p>
        </p:txBody>
      </p:sp>
      <p:sp>
        <p:nvSpPr>
          <p:cNvPr id="26" name="Footer Placeholder 25"/>
          <p:cNvSpPr>
            <a:spLocks noGrp="1"/>
          </p:cNvSpPr>
          <p:nvPr>
            <p:ph type="ftr" sz="quarter" idx="12"/>
          </p:nvPr>
        </p:nvSpPr>
        <p:spPr>
          <a:xfrm>
            <a:off x="622801" y="6092825"/>
            <a:ext cx="8281486" cy="323850"/>
          </a:xfrm>
        </p:spPr>
        <p:txBody>
          <a:bodyPr/>
          <a:lstStyle/>
          <a:p>
            <a:endParaRPr lang="en-AU" dirty="0"/>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ct val="93000"/>
              </a:lnSpc>
              <a:defRPr sz="4200">
                <a:solidFill>
                  <a:srgbClr val="18A54D"/>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0328"/>
            <a:ext cx="12192000" cy="5757672"/>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ct val="83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dirty="0"/>
              <a:t>Edit Master text styles</a:t>
            </a:r>
            <a:endParaRPr lang="en-AU" dirty="0"/>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18A54D"/>
                </a:solidFill>
              </a:defRPr>
            </a:lvl1pPr>
            <a:lvl2pPr>
              <a:defRPr>
                <a:solidFill>
                  <a:srgbClr val="18A54D"/>
                </a:solidFill>
              </a:defRPr>
            </a:lvl2pPr>
            <a:lvl3pPr>
              <a:defRPr>
                <a:solidFill>
                  <a:srgbClr val="18A54D"/>
                </a:solidFill>
              </a:defRPr>
            </a:lvl3pPr>
            <a:lvl4pPr>
              <a:defRPr>
                <a:solidFill>
                  <a:srgbClr val="18A54D"/>
                </a:solidFill>
              </a:defRPr>
            </a:lvl4pPr>
            <a:lvl5pPr>
              <a:defRPr>
                <a:solidFill>
                  <a:srgbClr val="18A54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95635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8A54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AU" dirty="0"/>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
        <p:nvSpPr>
          <p:cNvPr id="7" name="TextBox 6">
            <a:extLst>
              <a:ext uri="{FF2B5EF4-FFF2-40B4-BE49-F238E27FC236}">
                <a16:creationId xmlns:a16="http://schemas.microsoft.com/office/drawing/2014/main" id="{AFBC0FD5-ACD0-EBB7-F23F-A5C4F4B4D4D4}"/>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ftr="0" dt="0"/>
  <p:txStyles>
    <p:titleStyle>
      <a:lvl1pPr algn="l" defTabSz="914400" rtl="0" eaLnBrk="1" latinLnBrk="0" hangingPunct="1">
        <a:lnSpc>
          <a:spcPct val="93000"/>
        </a:lnSpc>
        <a:spcBef>
          <a:spcPct val="0"/>
        </a:spcBef>
        <a:buNone/>
        <a:defRPr sz="4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Tx/>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9844C631-314C-EA91-E2B0-9BF4F05509F8}"/>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ct val="100000"/>
        </a:lnSpc>
        <a:spcBef>
          <a:spcPts val="0"/>
        </a:spcBef>
        <a:spcAft>
          <a:spcPts val="1000"/>
        </a:spcAft>
        <a:buClr>
          <a:srgbClr val="18A54D"/>
        </a:buClr>
        <a:buFont typeface="+mj-lt"/>
        <a:buAutoNum type="arabicPeriod"/>
        <a:tabLst>
          <a:tab pos="0" algn="l"/>
          <a:tab pos="180000" algn="l"/>
          <a:tab pos="360000" algn="l"/>
          <a:tab pos="540000" algn="l"/>
          <a:tab pos="720000" algn="l"/>
          <a:tab pos="900000" algn="l"/>
        </a:tabLst>
        <a:defRPr sz="1200" b="0" kern="1200">
          <a:solidFill>
            <a:srgbClr val="18A54D"/>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ct val="100000"/>
        </a:lnSpc>
        <a:spcBef>
          <a:spcPts val="0"/>
        </a:spcBef>
        <a:spcAft>
          <a:spcPts val="1000"/>
        </a:spcAft>
        <a:buClr>
          <a:srgbClr val="592C82"/>
        </a:buClr>
        <a:buFont typeface="+mj-lt"/>
        <a:buNone/>
        <a:defRPr sz="1200" b="0" kern="1200">
          <a:solidFill>
            <a:srgbClr val="18A54D"/>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
        <p:nvSpPr>
          <p:cNvPr id="8" name="TextBox 7">
            <a:extLst>
              <a:ext uri="{FF2B5EF4-FFF2-40B4-BE49-F238E27FC236}">
                <a16:creationId xmlns:a16="http://schemas.microsoft.com/office/drawing/2014/main" id="{6FE4B21E-77C1-A632-C96C-B1FEB9BB8AAE}"/>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 id="2147483706" r:id="rId6"/>
  </p:sldLayoutIdLst>
  <p:hf hdr="0" ftr="0" dt="0"/>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C1EA65D6-ED31-7759-0B2E-312F08F77750}"/>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hf hdr="0" ftr="0" dt="0"/>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video" Target="https://www.youtube.com/embed/pz7hrwgczPg?feature=oembed" TargetMode="Externa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oercollective.caul.edu.au/diverse-hist-narratives/chapter/perspectives-of-civil-rights-movements-in-australia-by-hannah-gra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video" Target="https://www.youtube.com/embed/RkSu9MYt7Uk?feature=oembed"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video" Target="https://www.youtube.com/embed/OtAQQg8IwJE?feature=oembed"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www.flickr.com/photos/ygurvitz/6331468167"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flickr.com/photos/mythoto/42276037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Athenian_democrac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creativecommons.org/licenses/by/3.0/" TargetMode="External"/><Relationship Id="rId5" Type="http://schemas.openxmlformats.org/officeDocument/2006/relationships/hyperlink" Target="https://www.stockvault.net/photo/253669/election-day-illustration" TargetMode="External"/><Relationship Id="rId4" Type="http://schemas.openxmlformats.org/officeDocument/2006/relationships/hyperlink" Target="https://courses.lumenlearning.com/wmopen-introtosociology/chapter/types-of-governm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My0YO6hNcnU?feature=oembed"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1.2 Nationality and Citizenship</a:t>
            </a:r>
          </a:p>
        </p:txBody>
      </p:sp>
      <p:sp>
        <p:nvSpPr>
          <p:cNvPr id="5" name="Subtitle 4"/>
          <p:cNvSpPr>
            <a:spLocks noGrp="1"/>
          </p:cNvSpPr>
          <p:nvPr>
            <p:ph type="subTitle" idx="1"/>
          </p:nvPr>
        </p:nvSpPr>
        <p:spPr>
          <a:xfrm>
            <a:off x="479425" y="3934778"/>
            <a:ext cx="5616575" cy="1673590"/>
          </a:xfrm>
        </p:spPr>
        <p:txBody>
          <a:bodyPr/>
          <a:lstStyle/>
          <a:p>
            <a:r>
              <a:rPr lang="en-AU" dirty="0"/>
              <a:t>9 / 10 HASS</a:t>
            </a:r>
            <a:br>
              <a:rPr lang="en-AU" dirty="0"/>
            </a:br>
            <a:r>
              <a:rPr lang="en-AU" dirty="0"/>
              <a:t>Activity 1: Democracy and change</a:t>
            </a:r>
          </a:p>
          <a:p>
            <a:endParaRPr lang="en-AU" dirty="0"/>
          </a:p>
        </p:txBody>
      </p:sp>
      <p:sp>
        <p:nvSpPr>
          <p:cNvPr id="4" name="Text Placeholder 3">
            <a:extLst>
              <a:ext uri="{FF2B5EF4-FFF2-40B4-BE49-F238E27FC236}">
                <a16:creationId xmlns:a16="http://schemas.microsoft.com/office/drawing/2014/main" id="{49E32F1C-A38F-1636-6A61-D6A488BA32ED}"/>
              </a:ext>
            </a:extLst>
          </p:cNvPr>
          <p:cNvSpPr>
            <a:spLocks noGrp="1"/>
          </p:cNvSpPr>
          <p:nvPr>
            <p:ph type="body" sz="quarter" idx="10"/>
          </p:nvPr>
        </p:nvSpPr>
        <p:spPr/>
        <p:txBody>
          <a:bodyPr/>
          <a:lstStyle/>
          <a:p>
            <a:r>
              <a:rPr lang="en-AU" dirty="0"/>
              <a:t>D25/1142253</a:t>
            </a:r>
          </a:p>
        </p:txBody>
      </p:sp>
    </p:spTree>
    <p:extLst>
      <p:ext uri="{BB962C8B-B14F-4D97-AF65-F5344CB8AC3E}">
        <p14:creationId xmlns:p14="http://schemas.microsoft.com/office/powerpoint/2010/main" val="413523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295E-1EFC-5099-390A-40976F12196A}"/>
              </a:ext>
            </a:extLst>
          </p:cNvPr>
          <p:cNvSpPr>
            <a:spLocks noGrp="1"/>
          </p:cNvSpPr>
          <p:nvPr>
            <p:ph type="title"/>
          </p:nvPr>
        </p:nvSpPr>
        <p:spPr>
          <a:xfrm>
            <a:off x="502442" y="455673"/>
            <a:ext cx="10944226" cy="873388"/>
          </a:xfrm>
        </p:spPr>
        <p:txBody>
          <a:bodyPr/>
          <a:lstStyle/>
          <a:p>
            <a:r>
              <a:rPr lang="en-AU" dirty="0"/>
              <a:t>Referendums</a:t>
            </a:r>
          </a:p>
        </p:txBody>
      </p:sp>
      <p:sp>
        <p:nvSpPr>
          <p:cNvPr id="3" name="Content Placeholder 2">
            <a:extLst>
              <a:ext uri="{FF2B5EF4-FFF2-40B4-BE49-F238E27FC236}">
                <a16:creationId xmlns:a16="http://schemas.microsoft.com/office/drawing/2014/main" id="{0BE4F8CE-DC7F-7CE3-B064-3DC294B4ABFA}"/>
              </a:ext>
            </a:extLst>
          </p:cNvPr>
          <p:cNvSpPr>
            <a:spLocks noGrp="1"/>
          </p:cNvSpPr>
          <p:nvPr>
            <p:ph idx="1"/>
          </p:nvPr>
        </p:nvSpPr>
        <p:spPr>
          <a:xfrm>
            <a:off x="502442" y="1025425"/>
            <a:ext cx="6477002" cy="4321176"/>
          </a:xfrm>
        </p:spPr>
        <p:txBody>
          <a:bodyPr/>
          <a:lstStyle/>
          <a:p>
            <a:pPr algn="l">
              <a:spcBef>
                <a:spcPts val="0"/>
              </a:spcBef>
              <a:spcAft>
                <a:spcPts val="0"/>
              </a:spcAft>
            </a:pPr>
            <a:r>
              <a:rPr lang="en-AU" b="0" i="0" dirty="0">
                <a:solidFill>
                  <a:srgbClr val="0C0C0C"/>
                </a:solidFill>
                <a:effectLst/>
              </a:rPr>
              <a:t>A referendum is:</a:t>
            </a:r>
          </a:p>
          <a:p>
            <a:pPr marL="285750" indent="-285750" algn="l">
              <a:spcBef>
                <a:spcPts val="0"/>
              </a:spcBef>
              <a:spcAft>
                <a:spcPts val="0"/>
              </a:spcAft>
              <a:buFont typeface="Arial" panose="020B0604020202020204" pitchFamily="34" charset="0"/>
              <a:buChar char="•"/>
            </a:pPr>
            <a:r>
              <a:rPr lang="en-AU" b="0" i="0" dirty="0">
                <a:solidFill>
                  <a:srgbClr val="0C0C0C"/>
                </a:solidFill>
                <a:effectLst/>
              </a:rPr>
              <a:t>a vote on a proposed change to the Australian Constitution.</a:t>
            </a:r>
          </a:p>
          <a:p>
            <a:pPr marL="285750" indent="-285750" algn="l">
              <a:spcBef>
                <a:spcPts val="0"/>
              </a:spcBef>
              <a:spcAft>
                <a:spcPts val="0"/>
              </a:spcAft>
              <a:buFont typeface="Arial" panose="020B0604020202020204" pitchFamily="34" charset="0"/>
              <a:buChar char="•"/>
            </a:pPr>
            <a:r>
              <a:rPr lang="en-AU" b="0" i="0" dirty="0">
                <a:solidFill>
                  <a:srgbClr val="0C0C0C"/>
                </a:solidFill>
                <a:effectLst/>
              </a:rPr>
              <a:t>passed if it is approved by a double majority.</a:t>
            </a:r>
          </a:p>
          <a:p>
            <a:endParaRPr lang="en-AU" dirty="0"/>
          </a:p>
        </p:txBody>
      </p:sp>
      <p:pic>
        <p:nvPicPr>
          <p:cNvPr id="2050" name="Picture 2" descr="How to change the Australian Constitution">
            <a:extLst>
              <a:ext uri="{FF2B5EF4-FFF2-40B4-BE49-F238E27FC236}">
                <a16:creationId xmlns:a16="http://schemas.microsoft.com/office/drawing/2014/main" id="{BC530F2C-C053-8388-9C67-4BD902D94007}"/>
              </a:ext>
            </a:extLst>
          </p:cNvPr>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rcRect l="8744" t="3744" r="4956" b="6718"/>
          <a:stretch/>
        </p:blipFill>
        <p:spPr bwMode="auto">
          <a:xfrm>
            <a:off x="6816303" y="724694"/>
            <a:ext cx="5337291" cy="5305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5BE0CF-5D80-9B89-8B25-7B30D9B85317}"/>
              </a:ext>
            </a:extLst>
          </p:cNvPr>
          <p:cNvSpPr txBox="1"/>
          <p:nvPr/>
        </p:nvSpPr>
        <p:spPr>
          <a:xfrm>
            <a:off x="8217159" y="6380583"/>
            <a:ext cx="3904565" cy="338554"/>
          </a:xfrm>
          <a:prstGeom prst="rect">
            <a:avLst/>
          </a:prstGeom>
          <a:noFill/>
        </p:spPr>
        <p:txBody>
          <a:bodyPr wrap="square" rtlCol="0">
            <a:spAutoFit/>
          </a:bodyPr>
          <a:lstStyle/>
          <a:p>
            <a:r>
              <a:rPr lang="en-AU" sz="1600" i="1" dirty="0"/>
              <a:t>Images from: Parliamentary Education Office</a:t>
            </a:r>
          </a:p>
        </p:txBody>
      </p:sp>
      <p:pic>
        <p:nvPicPr>
          <p:cNvPr id="3074" name="Picture 2" descr="Double majority">
            <a:extLst>
              <a:ext uri="{FF2B5EF4-FFF2-40B4-BE49-F238E27FC236}">
                <a16:creationId xmlns:a16="http://schemas.microsoft.com/office/drawing/2014/main" id="{7EE32471-79C5-B036-4B74-1F41DF9650C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05" t="8516" r="9905" b="15862"/>
          <a:stretch/>
        </p:blipFill>
        <p:spPr bwMode="auto">
          <a:xfrm>
            <a:off x="1813602" y="1920245"/>
            <a:ext cx="4099999" cy="38141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8A3BB7-44FB-C053-BF51-59E9D6F7A54B}"/>
              </a:ext>
            </a:extLst>
          </p:cNvPr>
          <p:cNvSpPr txBox="1"/>
          <p:nvPr/>
        </p:nvSpPr>
        <p:spPr>
          <a:xfrm>
            <a:off x="439423" y="5882186"/>
            <a:ext cx="6710677" cy="646331"/>
          </a:xfrm>
          <a:prstGeom prst="rect">
            <a:avLst/>
          </a:prstGeom>
          <a:noFill/>
          <a:ln>
            <a:solidFill>
              <a:srgbClr val="CEE1A9"/>
            </a:solidFill>
          </a:ln>
        </p:spPr>
        <p:txBody>
          <a:bodyPr wrap="square">
            <a:spAutoFit/>
          </a:bodyPr>
          <a:lstStyle/>
          <a:p>
            <a:pPr marL="285750" indent="-285750" algn="l">
              <a:buFont typeface="Arial" panose="020B0604020202020204" pitchFamily="34" charset="0"/>
              <a:buChar char="•"/>
            </a:pPr>
            <a:r>
              <a:rPr lang="en-AU" b="1" i="0" dirty="0">
                <a:solidFill>
                  <a:srgbClr val="424242"/>
                </a:solidFill>
                <a:effectLst/>
                <a:latin typeface="Arial" panose="020B0604020202020204" pitchFamily="34" charset="0"/>
                <a:cs typeface="Arial" panose="020B0604020202020204" pitchFamily="34" charset="0"/>
              </a:rPr>
              <a:t>How does a referendum keep the powerful in check?</a:t>
            </a:r>
          </a:p>
          <a:p>
            <a:pPr marL="285750" indent="-285750" algn="l">
              <a:buFont typeface="Arial" panose="020B0604020202020204" pitchFamily="34" charset="0"/>
              <a:buChar char="•"/>
            </a:pPr>
            <a:r>
              <a:rPr lang="en-AU" b="1" i="0" dirty="0">
                <a:solidFill>
                  <a:srgbClr val="424242"/>
                </a:solidFill>
                <a:effectLst/>
                <a:latin typeface="Arial" panose="020B0604020202020204" pitchFamily="34" charset="0"/>
                <a:cs typeface="Arial" panose="020B0604020202020204" pitchFamily="34" charset="0"/>
              </a:rPr>
              <a:t>Can you think of any recent referendums in Australia?</a:t>
            </a:r>
          </a:p>
        </p:txBody>
      </p:sp>
      <p:sp>
        <p:nvSpPr>
          <p:cNvPr id="6" name="Slide Number Placeholder 5">
            <a:extLst>
              <a:ext uri="{FF2B5EF4-FFF2-40B4-BE49-F238E27FC236}">
                <a16:creationId xmlns:a16="http://schemas.microsoft.com/office/drawing/2014/main" id="{66603132-5233-5B0C-F2F8-0BF5A906C7C1}"/>
              </a:ext>
            </a:extLst>
          </p:cNvPr>
          <p:cNvSpPr>
            <a:spLocks noGrp="1"/>
          </p:cNvSpPr>
          <p:nvPr>
            <p:ph type="sldNum" sz="quarter" idx="12"/>
          </p:nvPr>
        </p:nvSpPr>
        <p:spPr/>
        <p:txBody>
          <a:bodyPr/>
          <a:lstStyle/>
          <a:p>
            <a:fld id="{0ACBC296-6F1C-40EB-A7B9-B66F495956D9}" type="slidenum">
              <a:rPr lang="en-AU" sz="1200" b="1" smtClean="0">
                <a:solidFill>
                  <a:schemeClr val="tx1"/>
                </a:solidFill>
              </a:rPr>
              <a:t>10</a:t>
            </a:fld>
            <a:endParaRPr lang="en-AU" b="1" dirty="0">
              <a:solidFill>
                <a:schemeClr val="tx1"/>
              </a:solidFill>
            </a:endParaRPr>
          </a:p>
        </p:txBody>
      </p:sp>
    </p:spTree>
    <p:extLst>
      <p:ext uri="{BB962C8B-B14F-4D97-AF65-F5344CB8AC3E}">
        <p14:creationId xmlns:p14="http://schemas.microsoft.com/office/powerpoint/2010/main" val="53980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444341"/>
            <a:ext cx="10944226" cy="335679"/>
          </a:xfrm>
        </p:spPr>
        <p:txBody>
          <a:bodyPr/>
          <a:lstStyle/>
          <a:p>
            <a:pPr algn="l"/>
            <a:r>
              <a:rPr lang="en-AU" sz="1800" b="1" i="0" dirty="0">
                <a:effectLst/>
                <a:latin typeface="Roboto" panose="02000000000000000000" pitchFamily="2" charset="0"/>
              </a:rPr>
              <a:t>1967 Referendum - Behind the News</a:t>
            </a:r>
          </a:p>
        </p:txBody>
      </p:sp>
      <p:pic>
        <p:nvPicPr>
          <p:cNvPr id="2" name="Online Media 1" title="1967 Referendum - Behind the News">
            <a:hlinkClick r:id="" action="ppaction://media"/>
            <a:extLst>
              <a:ext uri="{FF2B5EF4-FFF2-40B4-BE49-F238E27FC236}">
                <a16:creationId xmlns:a16="http://schemas.microsoft.com/office/drawing/2014/main" id="{77105B29-0E8B-CED1-76F7-2AB986519DB6}"/>
              </a:ext>
            </a:extLst>
          </p:cNvPr>
          <p:cNvPicPr>
            <a:picLocks noGrp="1" noRot="1" noChangeAspect="1"/>
          </p:cNvPicPr>
          <p:nvPr>
            <p:ph sz="half" idx="2"/>
            <a:videoFile r:link="rId1"/>
          </p:nvPr>
        </p:nvPicPr>
        <p:blipFill>
          <a:blip r:embed="rId4"/>
          <a:stretch>
            <a:fillRect/>
          </a:stretch>
        </p:blipFill>
        <p:spPr>
          <a:xfrm>
            <a:off x="461705" y="0"/>
            <a:ext cx="11268589" cy="6365589"/>
          </a:xfrm>
          <a:prstGeom prst="rect">
            <a:avLst/>
          </a:prstGeom>
        </p:spPr>
      </p:pic>
      <p:sp>
        <p:nvSpPr>
          <p:cNvPr id="4" name="Slide Number Placeholder 3">
            <a:extLst>
              <a:ext uri="{FF2B5EF4-FFF2-40B4-BE49-F238E27FC236}">
                <a16:creationId xmlns:a16="http://schemas.microsoft.com/office/drawing/2014/main" id="{673D4E36-5996-8770-84CA-6A08A7A40539}"/>
              </a:ext>
            </a:extLst>
          </p:cNvPr>
          <p:cNvSpPr>
            <a:spLocks noGrp="1"/>
          </p:cNvSpPr>
          <p:nvPr>
            <p:ph type="sldNum" sz="quarter" idx="12"/>
          </p:nvPr>
        </p:nvSpPr>
        <p:spPr/>
        <p:txBody>
          <a:bodyPr/>
          <a:lstStyle/>
          <a:p>
            <a:fld id="{0ACBC296-6F1C-40EB-A7B9-B66F495956D9}" type="slidenum">
              <a:rPr lang="en-AU" sz="1200" b="1" smtClean="0">
                <a:solidFill>
                  <a:schemeClr val="tx1"/>
                </a:solidFill>
              </a:rPr>
              <a:t>11</a:t>
            </a:fld>
            <a:endParaRPr lang="en-AU" b="1" dirty="0">
              <a:solidFill>
                <a:schemeClr val="tx1"/>
              </a:solidFill>
            </a:endParaRPr>
          </a:p>
        </p:txBody>
      </p:sp>
    </p:spTree>
    <p:extLst>
      <p:ext uri="{BB962C8B-B14F-4D97-AF65-F5344CB8AC3E}">
        <p14:creationId xmlns:p14="http://schemas.microsoft.com/office/powerpoint/2010/main" val="27812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E9B6-A9F0-4642-A2CA-D7E4289F8DE0}"/>
              </a:ext>
            </a:extLst>
          </p:cNvPr>
          <p:cNvSpPr>
            <a:spLocks noGrp="1"/>
          </p:cNvSpPr>
          <p:nvPr>
            <p:ph type="title"/>
          </p:nvPr>
        </p:nvSpPr>
        <p:spPr/>
        <p:txBody>
          <a:bodyPr/>
          <a:lstStyle/>
          <a:p>
            <a:r>
              <a:rPr lang="en-AU" dirty="0"/>
              <a:t>Impact of the 1967 referendum</a:t>
            </a:r>
          </a:p>
        </p:txBody>
      </p:sp>
      <p:sp>
        <p:nvSpPr>
          <p:cNvPr id="3" name="Content Placeholder 2">
            <a:extLst>
              <a:ext uri="{FF2B5EF4-FFF2-40B4-BE49-F238E27FC236}">
                <a16:creationId xmlns:a16="http://schemas.microsoft.com/office/drawing/2014/main" id="{BC1B8F1E-2686-9061-64EC-C4FA12A0F650}"/>
              </a:ext>
            </a:extLst>
          </p:cNvPr>
          <p:cNvSpPr>
            <a:spLocks noGrp="1"/>
          </p:cNvSpPr>
          <p:nvPr>
            <p:ph sz="half" idx="1"/>
          </p:nvPr>
        </p:nvSpPr>
        <p:spPr>
          <a:xfrm>
            <a:off x="1023815" y="2102337"/>
            <a:ext cx="10245969" cy="3847613"/>
          </a:xfrm>
        </p:spPr>
        <p:txBody>
          <a:bodyPr/>
          <a:lstStyle/>
          <a:p>
            <a:pPr algn="ctr" fontAlgn="base"/>
            <a:r>
              <a:rPr lang="en-AU" sz="3200" b="1" i="0" dirty="0">
                <a:solidFill>
                  <a:srgbClr val="000000"/>
                </a:solidFill>
                <a:effectLst/>
              </a:rPr>
              <a:t>"The victory of the 1967 referendum was not a change of white attitudes. The real victory was the spirit of hope and optimism which affected blacks all over Australia. We had won something … we were visible, hopeful and vocal." </a:t>
            </a:r>
          </a:p>
          <a:p>
            <a:pPr algn="r"/>
            <a:r>
              <a:rPr lang="en-AU" dirty="0"/>
              <a:t>Oodgeroo Noonuccal (Kath Walker)</a:t>
            </a:r>
          </a:p>
        </p:txBody>
      </p:sp>
      <p:sp>
        <p:nvSpPr>
          <p:cNvPr id="5" name="Slide Number Placeholder 4">
            <a:extLst>
              <a:ext uri="{FF2B5EF4-FFF2-40B4-BE49-F238E27FC236}">
                <a16:creationId xmlns:a16="http://schemas.microsoft.com/office/drawing/2014/main" id="{FE9F1E67-844C-374F-B003-CFD9A4F6DA41}"/>
              </a:ext>
            </a:extLst>
          </p:cNvPr>
          <p:cNvSpPr>
            <a:spLocks noGrp="1"/>
          </p:cNvSpPr>
          <p:nvPr>
            <p:ph type="sldNum" sz="quarter" idx="12"/>
          </p:nvPr>
        </p:nvSpPr>
        <p:spPr/>
        <p:txBody>
          <a:bodyPr/>
          <a:lstStyle/>
          <a:p>
            <a:fld id="{0ACBC296-6F1C-40EB-A7B9-B66F495956D9}" type="slidenum">
              <a:rPr lang="en-AU" sz="1200" b="1" smtClean="0">
                <a:solidFill>
                  <a:schemeClr val="tx1"/>
                </a:solidFill>
              </a:rPr>
              <a:t>12</a:t>
            </a:fld>
            <a:endParaRPr lang="en-AU" b="1" dirty="0">
              <a:solidFill>
                <a:schemeClr val="tx1"/>
              </a:solidFill>
            </a:endParaRPr>
          </a:p>
        </p:txBody>
      </p:sp>
    </p:spTree>
    <p:extLst>
      <p:ext uri="{BB962C8B-B14F-4D97-AF65-F5344CB8AC3E}">
        <p14:creationId xmlns:p14="http://schemas.microsoft.com/office/powerpoint/2010/main" val="306913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513F3A-64A9-825E-8777-286D7F10204F}"/>
              </a:ext>
            </a:extLst>
          </p:cNvPr>
          <p:cNvSpPr>
            <a:spLocks noGrp="1"/>
          </p:cNvSpPr>
          <p:nvPr>
            <p:ph sz="half" idx="2"/>
          </p:nvPr>
        </p:nvSpPr>
        <p:spPr/>
        <p:txBody>
          <a:bodyPr/>
          <a:lstStyle/>
          <a:p>
            <a:endParaRPr lang="en-AU"/>
          </a:p>
        </p:txBody>
      </p:sp>
      <p:pic>
        <p:nvPicPr>
          <p:cNvPr id="6" name="Content Placeholder 5" descr="A group of people holding signs&#10;&#10;AI-generated content may be incorrect.">
            <a:extLst>
              <a:ext uri="{FF2B5EF4-FFF2-40B4-BE49-F238E27FC236}">
                <a16:creationId xmlns:a16="http://schemas.microsoft.com/office/drawing/2014/main" id="{37AF471C-07D2-83DF-198D-06584CAC0FA0}"/>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98483" y="48853"/>
            <a:ext cx="9859540" cy="6682148"/>
          </a:xfrm>
        </p:spPr>
      </p:pic>
      <p:sp>
        <p:nvSpPr>
          <p:cNvPr id="7" name="TextBox 6">
            <a:extLst>
              <a:ext uri="{FF2B5EF4-FFF2-40B4-BE49-F238E27FC236}">
                <a16:creationId xmlns:a16="http://schemas.microsoft.com/office/drawing/2014/main" id="{88756D1D-178A-F653-D193-495CA00D1689}"/>
              </a:ext>
            </a:extLst>
          </p:cNvPr>
          <p:cNvSpPr txBox="1"/>
          <p:nvPr/>
        </p:nvSpPr>
        <p:spPr>
          <a:xfrm>
            <a:off x="1453528" y="6084670"/>
            <a:ext cx="9114323" cy="646331"/>
          </a:xfrm>
          <a:prstGeom prst="rect">
            <a:avLst/>
          </a:prstGeom>
          <a:noFill/>
        </p:spPr>
        <p:txBody>
          <a:bodyPr wrap="square">
            <a:spAutoFit/>
          </a:bodyPr>
          <a:lstStyle/>
          <a:p>
            <a:r>
              <a:rPr lang="en-AU" sz="1800" b="0" i="0" dirty="0">
                <a:solidFill>
                  <a:schemeClr val="bg1"/>
                </a:solidFill>
                <a:effectLst/>
                <a:latin typeface="Arial" panose="020B0604020202020204" pitchFamily="34" charset="0"/>
              </a:rPr>
              <a:t>First day of the Aboriginal Tent Embassy (</a:t>
            </a:r>
            <a:r>
              <a:rPr lang="en-AU" dirty="0">
                <a:solidFill>
                  <a:schemeClr val="bg1"/>
                </a:solidFill>
              </a:rPr>
              <a:t>Mitchell Library, State Library of New South Wales and Courtesy SEARCH Foundation)</a:t>
            </a:r>
            <a:endParaRPr lang="en-AU" sz="1800" b="0" i="0" dirty="0">
              <a:solidFill>
                <a:schemeClr val="bg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FBC7BAE8-E516-8913-A15D-C5A3BB6E87DF}"/>
              </a:ext>
            </a:extLst>
          </p:cNvPr>
          <p:cNvSpPr>
            <a:spLocks noGrp="1"/>
          </p:cNvSpPr>
          <p:nvPr>
            <p:ph type="sldNum" sz="quarter" idx="12"/>
          </p:nvPr>
        </p:nvSpPr>
        <p:spPr/>
        <p:txBody>
          <a:bodyPr/>
          <a:lstStyle/>
          <a:p>
            <a:fld id="{0ACBC296-6F1C-40EB-A7B9-B66F495956D9}" type="slidenum">
              <a:rPr lang="en-AU" sz="1200" b="1" smtClean="0">
                <a:solidFill>
                  <a:schemeClr val="tx1"/>
                </a:solidFill>
              </a:rPr>
              <a:t>13</a:t>
            </a:fld>
            <a:endParaRPr lang="en-AU" b="1" dirty="0">
              <a:solidFill>
                <a:schemeClr val="tx1"/>
              </a:solidFill>
            </a:endParaRPr>
          </a:p>
        </p:txBody>
      </p:sp>
    </p:spTree>
    <p:extLst>
      <p:ext uri="{BB962C8B-B14F-4D97-AF65-F5344CB8AC3E}">
        <p14:creationId xmlns:p14="http://schemas.microsoft.com/office/powerpoint/2010/main" val="35784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7787E-8BA8-69DC-0948-3C623E49A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B547D-09EB-5318-5307-4EB13DEBB632}"/>
              </a:ext>
            </a:extLst>
          </p:cNvPr>
          <p:cNvSpPr>
            <a:spLocks noGrp="1"/>
          </p:cNvSpPr>
          <p:nvPr>
            <p:ph type="title"/>
          </p:nvPr>
        </p:nvSpPr>
        <p:spPr/>
        <p:txBody>
          <a:bodyPr/>
          <a:lstStyle/>
          <a:p>
            <a:r>
              <a:rPr lang="en-AU" dirty="0"/>
              <a:t>Protests: The Aboriginal Tent Embassy</a:t>
            </a:r>
          </a:p>
        </p:txBody>
      </p:sp>
      <p:sp>
        <p:nvSpPr>
          <p:cNvPr id="3" name="Content Placeholder 2">
            <a:extLst>
              <a:ext uri="{FF2B5EF4-FFF2-40B4-BE49-F238E27FC236}">
                <a16:creationId xmlns:a16="http://schemas.microsoft.com/office/drawing/2014/main" id="{5EF9FB0A-C1C1-8A91-BBE7-9F073836195F}"/>
              </a:ext>
            </a:extLst>
          </p:cNvPr>
          <p:cNvSpPr>
            <a:spLocks noGrp="1"/>
          </p:cNvSpPr>
          <p:nvPr>
            <p:ph sz="half" idx="1"/>
          </p:nvPr>
        </p:nvSpPr>
        <p:spPr>
          <a:xfrm>
            <a:off x="623886" y="1155701"/>
            <a:ext cx="6134102" cy="5300974"/>
          </a:xfrm>
        </p:spPr>
        <p:txBody>
          <a:bodyPr/>
          <a:lstStyle/>
          <a:p>
            <a:pPr marL="285750" indent="-285750">
              <a:buFont typeface="Arial" panose="020B0604020202020204" pitchFamily="34" charset="0"/>
              <a:buChar char="•"/>
            </a:pPr>
            <a:r>
              <a:rPr lang="en-AU" sz="2000" b="0" i="0" dirty="0">
                <a:solidFill>
                  <a:srgbClr val="000000"/>
                </a:solidFill>
                <a:effectLst/>
              </a:rPr>
              <a:t>In 1972 Aboriginal people were the only cultural group not represented with an embassy.</a:t>
            </a:r>
          </a:p>
          <a:p>
            <a:pPr marL="285750" indent="-285750">
              <a:buFont typeface="Arial" panose="020B0604020202020204" pitchFamily="34" charset="0"/>
              <a:buChar char="•"/>
            </a:pPr>
            <a:r>
              <a:rPr lang="en-AU" sz="2000" b="0" i="0" dirty="0">
                <a:solidFill>
                  <a:srgbClr val="000000"/>
                </a:solidFill>
                <a:effectLst/>
              </a:rPr>
              <a:t>The Aboriginal Tent Embassy began on January 26 1972,</a:t>
            </a:r>
            <a:r>
              <a:rPr lang="en-AU" sz="2000" b="0" dirty="0">
                <a:solidFill>
                  <a:srgbClr val="000000"/>
                </a:solidFill>
              </a:rPr>
              <a:t> </a:t>
            </a:r>
            <a:r>
              <a:rPr lang="en-AU" sz="2000" b="0" i="0" dirty="0">
                <a:solidFill>
                  <a:srgbClr val="000000"/>
                </a:solidFill>
                <a:effectLst/>
              </a:rPr>
              <a:t>to protest until the government granted land rights to Aboriginal people </a:t>
            </a:r>
            <a:r>
              <a:rPr lang="en-AU" sz="2000" b="0" dirty="0">
                <a:solidFill>
                  <a:srgbClr val="000000"/>
                </a:solidFill>
              </a:rPr>
              <a:t>with Billy Craigie, Bert Williams, </a:t>
            </a:r>
            <a:r>
              <a:rPr lang="en-AU" sz="2000" b="0" i="0" dirty="0">
                <a:solidFill>
                  <a:srgbClr val="000000"/>
                </a:solidFill>
                <a:effectLst/>
              </a:rPr>
              <a:t>Michael Anderson</a:t>
            </a:r>
            <a:r>
              <a:rPr lang="en-AU" sz="2000" b="0" dirty="0">
                <a:solidFill>
                  <a:srgbClr val="000000"/>
                </a:solidFill>
              </a:rPr>
              <a:t> </a:t>
            </a:r>
            <a:r>
              <a:rPr lang="en-AU" sz="2000" b="0" i="0" dirty="0">
                <a:solidFill>
                  <a:srgbClr val="000000"/>
                </a:solidFill>
                <a:effectLst/>
              </a:rPr>
              <a:t>and Tony </a:t>
            </a:r>
            <a:r>
              <a:rPr lang="en-AU" sz="2000" b="0" i="0" dirty="0" err="1">
                <a:solidFill>
                  <a:srgbClr val="000000"/>
                </a:solidFill>
                <a:effectLst/>
              </a:rPr>
              <a:t>Coorey</a:t>
            </a:r>
            <a:r>
              <a:rPr lang="en-AU" sz="2000" b="0" i="0" dirty="0">
                <a:solidFill>
                  <a:srgbClr val="000000"/>
                </a:solidFill>
                <a:effectLst/>
              </a:rPr>
              <a:t>. (left to right in top photo)</a:t>
            </a:r>
          </a:p>
          <a:p>
            <a:pPr marL="285750" indent="-285750">
              <a:buFont typeface="Arial" panose="020B0604020202020204" pitchFamily="34" charset="0"/>
              <a:buChar char="•"/>
            </a:pPr>
            <a:r>
              <a:rPr lang="en-AU" sz="2000" b="0" i="0" dirty="0">
                <a:solidFill>
                  <a:srgbClr val="000000"/>
                </a:solidFill>
                <a:effectLst/>
              </a:rPr>
              <a:t>A beach umbrella was set up </a:t>
            </a:r>
            <a:r>
              <a:rPr lang="en-AU" sz="2000" b="0" dirty="0">
                <a:solidFill>
                  <a:srgbClr val="000000"/>
                </a:solidFill>
              </a:rPr>
              <a:t>in front of (Old) Parliament House </a:t>
            </a:r>
            <a:r>
              <a:rPr lang="en-AU" sz="2000" b="0" i="0" dirty="0">
                <a:solidFill>
                  <a:srgbClr val="000000"/>
                </a:solidFill>
                <a:effectLst/>
              </a:rPr>
              <a:t>on Ngunnawal Country (Canberra) with a sign 'Aboriginal Embassy’. </a:t>
            </a:r>
          </a:p>
          <a:p>
            <a:pPr marL="285750" indent="-285750" algn="l">
              <a:buFont typeface="Arial" panose="020B0604020202020204" pitchFamily="34" charset="0"/>
              <a:buChar char="•"/>
            </a:pPr>
            <a:r>
              <a:rPr lang="en-AU" sz="2000" b="0" i="0" dirty="0">
                <a:solidFill>
                  <a:srgbClr val="000000"/>
                </a:solidFill>
                <a:effectLst/>
              </a:rPr>
              <a:t>The Government (led by William McMahon) didn’t want to negotiate. Instead, they changed the law to make camping on the lawn of Parliament House illegal</a:t>
            </a:r>
            <a:r>
              <a:rPr lang="en-AU" sz="2000" b="0" dirty="0">
                <a:solidFill>
                  <a:srgbClr val="000000"/>
                </a:solidFill>
              </a:rPr>
              <a:t> </a:t>
            </a:r>
            <a:r>
              <a:rPr lang="en-AU" sz="2000" b="0" i="0" dirty="0">
                <a:solidFill>
                  <a:srgbClr val="000000"/>
                </a:solidFill>
                <a:effectLst/>
              </a:rPr>
              <a:t>(this was reversed by the ACT Supreme Court).</a:t>
            </a:r>
          </a:p>
        </p:txBody>
      </p:sp>
      <p:sp>
        <p:nvSpPr>
          <p:cNvPr id="5" name="TextBox 4">
            <a:extLst>
              <a:ext uri="{FF2B5EF4-FFF2-40B4-BE49-F238E27FC236}">
                <a16:creationId xmlns:a16="http://schemas.microsoft.com/office/drawing/2014/main" id="{86DE2EF4-EBCB-2663-B1F4-806CB628453E}"/>
              </a:ext>
            </a:extLst>
          </p:cNvPr>
          <p:cNvSpPr txBox="1"/>
          <p:nvPr/>
        </p:nvSpPr>
        <p:spPr>
          <a:xfrm>
            <a:off x="7011030" y="5177778"/>
            <a:ext cx="4997570" cy="646331"/>
          </a:xfrm>
          <a:prstGeom prst="rect">
            <a:avLst/>
          </a:prstGeom>
          <a:noFill/>
        </p:spPr>
        <p:txBody>
          <a:bodyPr wrap="square">
            <a:spAutoFit/>
          </a:bodyPr>
          <a:lstStyle/>
          <a:p>
            <a:r>
              <a:rPr lang="en-AU" sz="1200" b="0" i="0" dirty="0">
                <a:solidFill>
                  <a:srgbClr val="202122"/>
                </a:solidFill>
                <a:effectLst/>
                <a:latin typeface="Arial" panose="020B0604020202020204" pitchFamily="34" charset="0"/>
              </a:rPr>
              <a:t>Photo: Bob Maza addresses a protest at the Aboriginal Tent Embassy in front of Parliament House, 30 July </a:t>
            </a:r>
            <a:r>
              <a:rPr lang="en-AU" sz="1200" b="0" i="0" dirty="0">
                <a:solidFill>
                  <a:srgbClr val="202122"/>
                </a:solidFill>
                <a:effectLst/>
                <a:latin typeface="Arial" panose="020B0604020202020204" pitchFamily="34" charset="0"/>
                <a:cs typeface="Arial" panose="020B0604020202020204" pitchFamily="34" charset="0"/>
              </a:rPr>
              <a:t>1972 (</a:t>
            </a:r>
            <a:r>
              <a:rPr lang="en-AU" sz="1200" b="0" i="0" dirty="0">
                <a:solidFill>
                  <a:srgbClr val="231F20"/>
                </a:solidFill>
                <a:effectLst/>
                <a:latin typeface="Arial" panose="020B0604020202020204" pitchFamily="34" charset="0"/>
                <a:cs typeface="Arial" panose="020B0604020202020204" pitchFamily="34" charset="0"/>
              </a:rPr>
              <a:t>Mitchell Library, State Library of New South Wales and Courtesy SEARCH Foundation</a:t>
            </a:r>
            <a:r>
              <a:rPr lang="en-AU" sz="1200" b="0" i="0" dirty="0">
                <a:solidFill>
                  <a:srgbClr val="202122"/>
                </a:solidFill>
                <a:effectLst/>
                <a:latin typeface="Arial" panose="020B0604020202020204" pitchFamily="34" charset="0"/>
                <a:cs typeface="Arial" panose="020B0604020202020204" pitchFamily="34" charset="0"/>
              </a:rPr>
              <a:t>)</a:t>
            </a:r>
            <a:endParaRPr lang="en-AU" sz="1200" dirty="0">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F81AC928-4D01-9A73-45DF-FD8AA6EBFFF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72925" y="1795620"/>
            <a:ext cx="4884875" cy="326676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192A9E2-E980-29FB-0D70-5B5154FD76D9}"/>
              </a:ext>
            </a:extLst>
          </p:cNvPr>
          <p:cNvSpPr>
            <a:spLocks noGrp="1"/>
          </p:cNvSpPr>
          <p:nvPr>
            <p:ph type="sldNum" sz="quarter" idx="12"/>
          </p:nvPr>
        </p:nvSpPr>
        <p:spPr/>
        <p:txBody>
          <a:bodyPr/>
          <a:lstStyle/>
          <a:p>
            <a:fld id="{0ACBC296-6F1C-40EB-A7B9-B66F495956D9}" type="slidenum">
              <a:rPr lang="en-AU" sz="1200" b="1" smtClean="0">
                <a:solidFill>
                  <a:schemeClr val="tx1"/>
                </a:solidFill>
              </a:rPr>
              <a:t>14</a:t>
            </a:fld>
            <a:endParaRPr lang="en-AU" b="1" dirty="0">
              <a:solidFill>
                <a:schemeClr val="tx1"/>
              </a:solidFill>
            </a:endParaRPr>
          </a:p>
        </p:txBody>
      </p:sp>
    </p:spTree>
    <p:extLst>
      <p:ext uri="{BB962C8B-B14F-4D97-AF65-F5344CB8AC3E}">
        <p14:creationId xmlns:p14="http://schemas.microsoft.com/office/powerpoint/2010/main" val="424593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22DA-2D8D-9311-E8D1-DDFAE33479C6}"/>
              </a:ext>
            </a:extLst>
          </p:cNvPr>
          <p:cNvSpPr>
            <a:spLocks noGrp="1"/>
          </p:cNvSpPr>
          <p:nvPr>
            <p:ph type="title"/>
          </p:nvPr>
        </p:nvSpPr>
        <p:spPr>
          <a:xfrm>
            <a:off x="758992" y="576001"/>
            <a:ext cx="10809120" cy="873388"/>
          </a:xfrm>
        </p:spPr>
        <p:txBody>
          <a:bodyPr/>
          <a:lstStyle/>
          <a:p>
            <a:r>
              <a:rPr lang="en-AU" dirty="0"/>
              <a:t>The Aboriginal Tent Embassy</a:t>
            </a:r>
          </a:p>
        </p:txBody>
      </p:sp>
      <p:sp>
        <p:nvSpPr>
          <p:cNvPr id="3" name="Content Placeholder 2">
            <a:extLst>
              <a:ext uri="{FF2B5EF4-FFF2-40B4-BE49-F238E27FC236}">
                <a16:creationId xmlns:a16="http://schemas.microsoft.com/office/drawing/2014/main" id="{313B5330-BFEC-05D0-EE79-C9E719485F8A}"/>
              </a:ext>
            </a:extLst>
          </p:cNvPr>
          <p:cNvSpPr>
            <a:spLocks noGrp="1"/>
          </p:cNvSpPr>
          <p:nvPr>
            <p:ph sz="half" idx="1"/>
          </p:nvPr>
        </p:nvSpPr>
        <p:spPr>
          <a:xfrm>
            <a:off x="762630" y="1449389"/>
            <a:ext cx="5159539" cy="5007285"/>
          </a:xfrm>
        </p:spPr>
        <p:txBody>
          <a:bodyPr vert="horz" lIns="0" tIns="0" rIns="0" bIns="0" rtlCol="0" anchor="t">
            <a:noAutofit/>
          </a:bodyPr>
          <a:lstStyle/>
          <a:p>
            <a:r>
              <a:rPr lang="en-AU" sz="2000" b="0" dirty="0">
                <a:solidFill>
                  <a:srgbClr val="000000"/>
                </a:solidFill>
                <a:latin typeface="Arial"/>
                <a:cs typeface="Arial"/>
              </a:rPr>
              <a:t>The next Government (led by Gough Whitlam) gave land title deeds to the Gurindji people soon after coming into power, which paved the way for further land rights.</a:t>
            </a:r>
            <a:endParaRPr lang="en-AU" sz="2000" b="0" dirty="0">
              <a:solidFill>
                <a:srgbClr val="000000"/>
              </a:solidFill>
            </a:endParaRPr>
          </a:p>
          <a:p>
            <a:r>
              <a:rPr lang="en-AU" sz="2000" dirty="0">
                <a:solidFill>
                  <a:srgbClr val="000000"/>
                </a:solidFill>
              </a:rPr>
              <a:t>The Aboriginal Tent Embassy is still on the lawn of Old Parliament House today</a:t>
            </a:r>
          </a:p>
          <a:p>
            <a:pPr algn="l"/>
            <a:r>
              <a:rPr lang="en-AU" sz="2000" b="0" i="0" dirty="0">
                <a:solidFill>
                  <a:srgbClr val="000000"/>
                </a:solidFill>
                <a:effectLst/>
              </a:rPr>
              <a:t>The Aboriginal Tent Embassy demonstrates the continued fight of Aboriginal and Torres Strait Islander people for the reclamation of our lands and sovereign rights as First Nations peoples.</a:t>
            </a:r>
          </a:p>
          <a:p>
            <a:pPr algn="l"/>
            <a:endParaRPr lang="en-AU" sz="2000" b="0" dirty="0">
              <a:solidFill>
                <a:srgbClr val="000000"/>
              </a:solidFill>
            </a:endParaRPr>
          </a:p>
          <a:p>
            <a:pPr algn="l"/>
            <a:endParaRPr lang="en-AU" sz="2000" dirty="0">
              <a:solidFill>
                <a:srgbClr val="000000"/>
              </a:solidFill>
            </a:endParaRPr>
          </a:p>
        </p:txBody>
      </p:sp>
      <p:pic>
        <p:nvPicPr>
          <p:cNvPr id="6146" name="Picture 2">
            <a:extLst>
              <a:ext uri="{FF2B5EF4-FFF2-40B4-BE49-F238E27FC236}">
                <a16:creationId xmlns:a16="http://schemas.microsoft.com/office/drawing/2014/main" id="{A9CD92D9-8F84-5BEF-6E0B-0F05C84FE46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86487" y="1410891"/>
            <a:ext cx="5381625" cy="403621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56D909AF-A3A2-35E9-D891-DC40DF033C06}"/>
              </a:ext>
            </a:extLst>
          </p:cNvPr>
          <p:cNvSpPr txBox="1"/>
          <p:nvPr/>
        </p:nvSpPr>
        <p:spPr>
          <a:xfrm>
            <a:off x="6015038" y="5531905"/>
            <a:ext cx="6079331" cy="584775"/>
          </a:xfrm>
          <a:prstGeom prst="rect">
            <a:avLst/>
          </a:prstGeom>
          <a:noFill/>
        </p:spPr>
        <p:txBody>
          <a:bodyPr wrap="square">
            <a:spAutoFit/>
          </a:bodyPr>
          <a:lstStyle/>
          <a:p>
            <a:r>
              <a:rPr lang="en-AU" sz="1600" b="0" i="1" dirty="0">
                <a:solidFill>
                  <a:srgbClr val="202122"/>
                </a:solidFill>
                <a:effectLst/>
                <a:latin typeface="Arial" panose="020B0604020202020204" pitchFamily="34" charset="0"/>
              </a:rPr>
              <a:t>The Aboriginal Tent Embassy, Canberra, 2022 (50</a:t>
            </a:r>
            <a:r>
              <a:rPr lang="en-AU" sz="1600" b="0" i="1" baseline="30000" dirty="0">
                <a:solidFill>
                  <a:srgbClr val="202122"/>
                </a:solidFill>
                <a:effectLst/>
                <a:latin typeface="Arial" panose="020B0604020202020204" pitchFamily="34" charset="0"/>
              </a:rPr>
              <a:t>th</a:t>
            </a:r>
            <a:r>
              <a:rPr lang="en-AU" sz="1600" b="0" i="1" dirty="0">
                <a:solidFill>
                  <a:srgbClr val="202122"/>
                </a:solidFill>
                <a:effectLst/>
                <a:latin typeface="Arial" panose="020B0604020202020204" pitchFamily="34" charset="0"/>
              </a:rPr>
              <a:t> anniversary). </a:t>
            </a:r>
          </a:p>
          <a:p>
            <a:r>
              <a:rPr lang="en-AU" sz="1600" i="1" dirty="0">
                <a:solidFill>
                  <a:srgbClr val="202122"/>
                </a:solidFill>
                <a:latin typeface="Arial" panose="020B0604020202020204" pitchFamily="34" charset="0"/>
              </a:rPr>
              <a:t>Source: wiki commons (own work, </a:t>
            </a:r>
            <a:r>
              <a:rPr lang="en-AU" sz="1600" i="1" dirty="0" err="1">
                <a:solidFill>
                  <a:srgbClr val="202122"/>
                </a:solidFill>
                <a:latin typeface="Arial" panose="020B0604020202020204" pitchFamily="34" charset="0"/>
              </a:rPr>
              <a:t>Kgbo</a:t>
            </a:r>
            <a:r>
              <a:rPr lang="en-AU" sz="1600" i="1" dirty="0">
                <a:solidFill>
                  <a:srgbClr val="202122"/>
                </a:solidFill>
                <a:latin typeface="Arial" panose="020B0604020202020204" pitchFamily="34" charset="0"/>
              </a:rPr>
              <a:t>)</a:t>
            </a:r>
            <a:endParaRPr lang="en-AU" sz="1600" i="1" dirty="0"/>
          </a:p>
        </p:txBody>
      </p:sp>
      <p:sp>
        <p:nvSpPr>
          <p:cNvPr id="5" name="Slide Number Placeholder 4">
            <a:extLst>
              <a:ext uri="{FF2B5EF4-FFF2-40B4-BE49-F238E27FC236}">
                <a16:creationId xmlns:a16="http://schemas.microsoft.com/office/drawing/2014/main" id="{4CB22906-D983-2D0A-AB5B-59422B08FA61}"/>
              </a:ext>
            </a:extLst>
          </p:cNvPr>
          <p:cNvSpPr>
            <a:spLocks noGrp="1"/>
          </p:cNvSpPr>
          <p:nvPr>
            <p:ph type="sldNum" sz="quarter" idx="12"/>
          </p:nvPr>
        </p:nvSpPr>
        <p:spPr/>
        <p:txBody>
          <a:bodyPr/>
          <a:lstStyle/>
          <a:p>
            <a:fld id="{0ACBC296-6F1C-40EB-A7B9-B66F495956D9}" type="slidenum">
              <a:rPr lang="en-AU" sz="1200" b="1" smtClean="0">
                <a:solidFill>
                  <a:schemeClr val="tx1"/>
                </a:solidFill>
              </a:rPr>
              <a:t>15</a:t>
            </a:fld>
            <a:endParaRPr lang="en-AU" b="1" dirty="0">
              <a:solidFill>
                <a:schemeClr val="tx1"/>
              </a:solidFill>
            </a:endParaRPr>
          </a:p>
        </p:txBody>
      </p:sp>
    </p:spTree>
    <p:extLst>
      <p:ext uri="{BB962C8B-B14F-4D97-AF65-F5344CB8AC3E}">
        <p14:creationId xmlns:p14="http://schemas.microsoft.com/office/powerpoint/2010/main" val="277442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1C0A-D799-D9F3-113C-7EB06F69A236}"/>
              </a:ext>
            </a:extLst>
          </p:cNvPr>
          <p:cNvSpPr>
            <a:spLocks noGrp="1"/>
          </p:cNvSpPr>
          <p:nvPr>
            <p:ph type="title"/>
          </p:nvPr>
        </p:nvSpPr>
        <p:spPr/>
        <p:txBody>
          <a:bodyPr/>
          <a:lstStyle/>
          <a:p>
            <a:endParaRPr lang="en-AU"/>
          </a:p>
        </p:txBody>
      </p:sp>
      <p:sp>
        <p:nvSpPr>
          <p:cNvPr id="9" name="TextBox 8">
            <a:extLst>
              <a:ext uri="{FF2B5EF4-FFF2-40B4-BE49-F238E27FC236}">
                <a16:creationId xmlns:a16="http://schemas.microsoft.com/office/drawing/2014/main" id="{802E034F-5992-82F6-3A48-1B405B4AA8FA}"/>
              </a:ext>
            </a:extLst>
          </p:cNvPr>
          <p:cNvSpPr txBox="1"/>
          <p:nvPr/>
        </p:nvSpPr>
        <p:spPr>
          <a:xfrm>
            <a:off x="-2920" y="6414422"/>
            <a:ext cx="6094770" cy="369332"/>
          </a:xfrm>
          <a:prstGeom prst="rect">
            <a:avLst/>
          </a:prstGeom>
          <a:noFill/>
        </p:spPr>
        <p:txBody>
          <a:bodyPr wrap="square">
            <a:spAutoFit/>
          </a:bodyPr>
          <a:lstStyle/>
          <a:p>
            <a:pPr algn="l"/>
            <a:r>
              <a:rPr lang="en-AU" b="1" i="0" dirty="0">
                <a:solidFill>
                  <a:srgbClr val="18A54D"/>
                </a:solidFill>
                <a:effectLst/>
                <a:latin typeface="Roboto" panose="02000000000000000000" pitchFamily="2" charset="0"/>
              </a:rPr>
              <a:t>You’re the voice that will make history.</a:t>
            </a:r>
          </a:p>
        </p:txBody>
      </p:sp>
      <p:pic>
        <p:nvPicPr>
          <p:cNvPr id="14" name="Online Media 13" title="You’re the voice that will make history. Vote Yes.The Uluṟu Dialogue | John Farnham (full)">
            <a:hlinkClick r:id="" action="ppaction://media"/>
            <a:extLst>
              <a:ext uri="{FF2B5EF4-FFF2-40B4-BE49-F238E27FC236}">
                <a16:creationId xmlns:a16="http://schemas.microsoft.com/office/drawing/2014/main" id="{464C9F58-0F6C-3A4E-FA43-8BC49C636163}"/>
              </a:ext>
            </a:extLst>
          </p:cNvPr>
          <p:cNvPicPr>
            <a:picLocks noGrp="1" noRot="1" noChangeAspect="1"/>
          </p:cNvPicPr>
          <p:nvPr>
            <p:ph sz="half" idx="1"/>
            <a:videoFile r:link="rId1"/>
          </p:nvPr>
        </p:nvPicPr>
        <p:blipFill>
          <a:blip r:embed="rId4"/>
          <a:stretch>
            <a:fillRect/>
          </a:stretch>
        </p:blipFill>
        <p:spPr>
          <a:xfrm>
            <a:off x="394288" y="0"/>
            <a:ext cx="11403422" cy="6441755"/>
          </a:xfrm>
          <a:prstGeom prst="rect">
            <a:avLst/>
          </a:prstGeom>
        </p:spPr>
      </p:pic>
      <p:sp>
        <p:nvSpPr>
          <p:cNvPr id="4" name="Slide Number Placeholder 3">
            <a:extLst>
              <a:ext uri="{FF2B5EF4-FFF2-40B4-BE49-F238E27FC236}">
                <a16:creationId xmlns:a16="http://schemas.microsoft.com/office/drawing/2014/main" id="{27DAC03A-992E-65C2-C0C0-3AA063CD96B8}"/>
              </a:ext>
            </a:extLst>
          </p:cNvPr>
          <p:cNvSpPr>
            <a:spLocks noGrp="1"/>
          </p:cNvSpPr>
          <p:nvPr>
            <p:ph type="sldNum" sz="quarter" idx="12"/>
          </p:nvPr>
        </p:nvSpPr>
        <p:spPr/>
        <p:txBody>
          <a:bodyPr/>
          <a:lstStyle/>
          <a:p>
            <a:fld id="{0ACBC296-6F1C-40EB-A7B9-B66F495956D9}" type="slidenum">
              <a:rPr lang="en-AU" sz="1200" b="1" smtClean="0">
                <a:solidFill>
                  <a:schemeClr val="bg1"/>
                </a:solidFill>
              </a:rPr>
              <a:t>16</a:t>
            </a:fld>
            <a:endParaRPr lang="en-AU" b="1" dirty="0">
              <a:solidFill>
                <a:schemeClr val="bg1"/>
              </a:solidFill>
            </a:endParaRPr>
          </a:p>
        </p:txBody>
      </p:sp>
    </p:spTree>
    <p:extLst>
      <p:ext uri="{BB962C8B-B14F-4D97-AF65-F5344CB8AC3E}">
        <p14:creationId xmlns:p14="http://schemas.microsoft.com/office/powerpoint/2010/main" val="356648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video>
              <p:cMediaNode vol="80000">
                <p:cTn id="8" fill="hold" display="0">
                  <p:stCondLst>
                    <p:cond delay="indefinite"/>
                  </p:stCondLst>
                </p:cTn>
                <p:tgtEl>
                  <p:spTgt spid="14"/>
                </p:tgtEl>
              </p:cMediaNode>
            </p:video>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3BB0-A5F0-ECA6-0EEA-2C226F51ADA7}"/>
              </a:ext>
            </a:extLst>
          </p:cNvPr>
          <p:cNvSpPr>
            <a:spLocks noGrp="1"/>
          </p:cNvSpPr>
          <p:nvPr>
            <p:ph type="title"/>
          </p:nvPr>
        </p:nvSpPr>
        <p:spPr>
          <a:xfrm>
            <a:off x="623888" y="576000"/>
            <a:ext cx="5382000" cy="873388"/>
          </a:xfrm>
        </p:spPr>
        <p:txBody>
          <a:bodyPr anchor="t">
            <a:normAutofit/>
          </a:bodyPr>
          <a:lstStyle/>
          <a:p>
            <a:r>
              <a:rPr lang="en-AU" dirty="0"/>
              <a:t>Uluru Statement from the Heart</a:t>
            </a:r>
          </a:p>
        </p:txBody>
      </p:sp>
      <p:sp>
        <p:nvSpPr>
          <p:cNvPr id="3" name="Content Placeholder 2">
            <a:extLst>
              <a:ext uri="{FF2B5EF4-FFF2-40B4-BE49-F238E27FC236}">
                <a16:creationId xmlns:a16="http://schemas.microsoft.com/office/drawing/2014/main" id="{CD66E025-59EF-B9E6-8E2B-A4217D0CF20A}"/>
              </a:ext>
            </a:extLst>
          </p:cNvPr>
          <p:cNvSpPr>
            <a:spLocks noGrp="1"/>
          </p:cNvSpPr>
          <p:nvPr>
            <p:ph sz="quarter" idx="13"/>
          </p:nvPr>
        </p:nvSpPr>
        <p:spPr>
          <a:xfrm>
            <a:off x="557897" y="1012694"/>
            <a:ext cx="5381625" cy="4321175"/>
          </a:xfrm>
        </p:spPr>
        <p:txBody>
          <a:bodyPr>
            <a:noAutofit/>
          </a:bodyPr>
          <a:lstStyle/>
          <a:p>
            <a:r>
              <a:rPr lang="en-AU" b="0" dirty="0">
                <a:solidFill>
                  <a:schemeClr val="tx1"/>
                </a:solidFill>
              </a:rPr>
              <a:t>The </a:t>
            </a:r>
            <a:r>
              <a:rPr lang="en-AU" b="0" i="0" dirty="0">
                <a:solidFill>
                  <a:schemeClr val="tx1"/>
                </a:solidFill>
                <a:effectLst/>
              </a:rPr>
              <a:t>Uluru Statement from the Heart was signed in 2017.</a:t>
            </a:r>
          </a:p>
          <a:p>
            <a:r>
              <a:rPr lang="en-AU" b="0" dirty="0">
                <a:solidFill>
                  <a:schemeClr val="tx1"/>
                </a:solidFill>
              </a:rPr>
              <a:t>It </a:t>
            </a:r>
            <a:r>
              <a:rPr lang="en-AU" b="0" i="0" dirty="0">
                <a:solidFill>
                  <a:schemeClr val="tx1"/>
                </a:solidFill>
                <a:effectLst/>
              </a:rPr>
              <a:t>called for reform to help realise Indigenous rights, through:</a:t>
            </a:r>
          </a:p>
          <a:p>
            <a:pPr marL="285750" indent="-285750">
              <a:buFont typeface="Arial" panose="020B0604020202020204" pitchFamily="34" charset="0"/>
              <a:buChar char="•"/>
            </a:pPr>
            <a:r>
              <a:rPr lang="en-AU" b="0" i="0" dirty="0">
                <a:solidFill>
                  <a:schemeClr val="tx1"/>
                </a:solidFill>
                <a:effectLst/>
              </a:rPr>
              <a:t>the establishment of an Indigenous Voice to Parliament</a:t>
            </a:r>
          </a:p>
          <a:p>
            <a:pPr marL="285750" indent="-285750">
              <a:buFont typeface="Arial" panose="020B0604020202020204" pitchFamily="34" charset="0"/>
              <a:buChar char="•"/>
            </a:pPr>
            <a:r>
              <a:rPr lang="en-AU" b="0" dirty="0">
                <a:solidFill>
                  <a:schemeClr val="tx1"/>
                </a:solidFill>
              </a:rPr>
              <a:t>a</a:t>
            </a:r>
            <a:r>
              <a:rPr lang="en-AU" b="0" i="0" dirty="0">
                <a:solidFill>
                  <a:schemeClr val="tx1"/>
                </a:solidFill>
                <a:effectLst/>
              </a:rPr>
              <a:t> Makarrata Commission. 'Makarrata' is a </a:t>
            </a:r>
            <a:r>
              <a:rPr lang="en-AU" b="0" i="0" dirty="0" err="1">
                <a:solidFill>
                  <a:schemeClr val="tx1"/>
                </a:solidFill>
                <a:effectLst/>
              </a:rPr>
              <a:t>Yolŋu</a:t>
            </a:r>
            <a:r>
              <a:rPr lang="en-AU" b="0" i="0" dirty="0">
                <a:solidFill>
                  <a:schemeClr val="tx1"/>
                </a:solidFill>
                <a:effectLst/>
              </a:rPr>
              <a:t> word meaning the coming together after a struggle</a:t>
            </a:r>
          </a:p>
          <a:p>
            <a:pPr>
              <a:lnSpc>
                <a:spcPct val="100000"/>
              </a:lnSpc>
              <a:spcBef>
                <a:spcPts val="0"/>
              </a:spcBef>
              <a:spcAft>
                <a:spcPts val="0"/>
              </a:spcAft>
            </a:pPr>
            <a:r>
              <a:rPr lang="en-AU" b="0" dirty="0">
                <a:solidFill>
                  <a:schemeClr val="tx1"/>
                </a:solidFill>
              </a:rPr>
              <a:t>The final line of the statement says:</a:t>
            </a:r>
          </a:p>
          <a:p>
            <a:pPr>
              <a:lnSpc>
                <a:spcPct val="100000"/>
              </a:lnSpc>
              <a:spcBef>
                <a:spcPts val="0"/>
              </a:spcBef>
              <a:spcAft>
                <a:spcPts val="0"/>
              </a:spcAft>
            </a:pPr>
            <a:r>
              <a:rPr lang="en-AU" i="1" dirty="0">
                <a:solidFill>
                  <a:schemeClr val="tx1"/>
                </a:solidFill>
                <a:effectLst/>
              </a:rPr>
              <a:t>“In 1967 we were counted, in 2017 we seek to be heard. We leave base camp and start our trek across this vast country. We invite you to walk with us in a movement of the Australian people for a better future.”</a:t>
            </a:r>
            <a:endParaRPr lang="en-AU" i="1" dirty="0">
              <a:solidFill>
                <a:schemeClr val="tx1"/>
              </a:solidFill>
            </a:endParaRPr>
          </a:p>
        </p:txBody>
      </p:sp>
      <p:pic>
        <p:nvPicPr>
          <p:cNvPr id="10242" name="Picture 2">
            <a:extLst>
              <a:ext uri="{FF2B5EF4-FFF2-40B4-BE49-F238E27FC236}">
                <a16:creationId xmlns:a16="http://schemas.microsoft.com/office/drawing/2014/main" id="{41EDB22F-6646-2C2D-9397-92BE1F4B4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93" t="-550" r="17100" b="550"/>
          <a:stretch/>
        </p:blipFill>
        <p:spPr bwMode="auto">
          <a:xfrm>
            <a:off x="6300871" y="0"/>
            <a:ext cx="5852251" cy="6705600"/>
          </a:xfrm>
          <a:prstGeom prst="rect">
            <a:avLst/>
          </a:prstGeom>
          <a:solidFill>
            <a:srgbClr val="FFFFFF"/>
          </a:solidFill>
        </p:spPr>
      </p:pic>
      <p:sp>
        <p:nvSpPr>
          <p:cNvPr id="6" name="TextBox 5">
            <a:extLst>
              <a:ext uri="{FF2B5EF4-FFF2-40B4-BE49-F238E27FC236}">
                <a16:creationId xmlns:a16="http://schemas.microsoft.com/office/drawing/2014/main" id="{B700AB79-690A-E7FB-7EA7-B31507B5A9E3}"/>
              </a:ext>
            </a:extLst>
          </p:cNvPr>
          <p:cNvSpPr txBox="1"/>
          <p:nvPr/>
        </p:nvSpPr>
        <p:spPr>
          <a:xfrm>
            <a:off x="0" y="6182380"/>
            <a:ext cx="6234880" cy="523220"/>
          </a:xfrm>
          <a:prstGeom prst="rect">
            <a:avLst/>
          </a:prstGeom>
          <a:noFill/>
        </p:spPr>
        <p:txBody>
          <a:bodyPr wrap="square">
            <a:spAutoFit/>
          </a:bodyPr>
          <a:lstStyle/>
          <a:p>
            <a:pPr algn="r"/>
            <a:r>
              <a:rPr lang="en-AU" sz="1400" b="0" i="1" dirty="0">
                <a:solidFill>
                  <a:srgbClr val="202122"/>
                </a:solidFill>
                <a:effectLst/>
                <a:latin typeface="Arial" panose="020B0604020202020204" pitchFamily="34" charset="0"/>
              </a:rPr>
              <a:t>Picture: Uluru Statement from the Heart, May 2017, Aboriginal Convention, Central Australia (Source: Wiki commons, </a:t>
            </a:r>
            <a:r>
              <a:rPr lang="en-AU" sz="1400" b="0" i="1" dirty="0" err="1">
                <a:solidFill>
                  <a:srgbClr val="202122"/>
                </a:solidFill>
                <a:effectLst/>
                <a:latin typeface="Arial" panose="020B0604020202020204" pitchFamily="34" charset="0"/>
              </a:rPr>
              <a:t>BrownHoneyAnt</a:t>
            </a:r>
            <a:r>
              <a:rPr lang="en-AU" sz="1400" i="1" dirty="0">
                <a:solidFill>
                  <a:srgbClr val="202122"/>
                </a:solidFill>
                <a:latin typeface="Arial" panose="020B0604020202020204" pitchFamily="34" charset="0"/>
              </a:rPr>
              <a:t>, own work</a:t>
            </a:r>
            <a:r>
              <a:rPr lang="en-AU" sz="1400" b="0" i="1" dirty="0">
                <a:solidFill>
                  <a:srgbClr val="202122"/>
                </a:solidFill>
                <a:effectLst/>
                <a:latin typeface="Arial" panose="020B0604020202020204" pitchFamily="34" charset="0"/>
              </a:rPr>
              <a:t>)</a:t>
            </a:r>
            <a:endParaRPr lang="en-AU" sz="1400" i="1" dirty="0"/>
          </a:p>
        </p:txBody>
      </p:sp>
      <p:sp>
        <p:nvSpPr>
          <p:cNvPr id="5" name="Slide Number Placeholder 4">
            <a:extLst>
              <a:ext uri="{FF2B5EF4-FFF2-40B4-BE49-F238E27FC236}">
                <a16:creationId xmlns:a16="http://schemas.microsoft.com/office/drawing/2014/main" id="{D218261A-3CBA-CC3F-3B8F-2B5A14496CF6}"/>
              </a:ext>
            </a:extLst>
          </p:cNvPr>
          <p:cNvSpPr>
            <a:spLocks noGrp="1"/>
          </p:cNvSpPr>
          <p:nvPr>
            <p:ph type="sldNum" sz="quarter" idx="12"/>
          </p:nvPr>
        </p:nvSpPr>
        <p:spPr>
          <a:xfrm>
            <a:off x="9226996" y="6182380"/>
            <a:ext cx="2735263" cy="323850"/>
          </a:xfrm>
        </p:spPr>
        <p:txBody>
          <a:bodyPr/>
          <a:lstStyle/>
          <a:p>
            <a:fld id="{0ACBC296-6F1C-40EB-A7B9-B66F495956D9}" type="slidenum">
              <a:rPr lang="en-AU" sz="1200" b="1" smtClean="0">
                <a:solidFill>
                  <a:schemeClr val="bg1"/>
                </a:solidFill>
              </a:rPr>
              <a:t>17</a:t>
            </a:fld>
            <a:endParaRPr lang="en-AU" b="1" dirty="0">
              <a:solidFill>
                <a:schemeClr val="bg1"/>
              </a:solidFill>
            </a:endParaRPr>
          </a:p>
        </p:txBody>
      </p:sp>
    </p:spTree>
    <p:extLst>
      <p:ext uri="{BB962C8B-B14F-4D97-AF65-F5344CB8AC3E}">
        <p14:creationId xmlns:p14="http://schemas.microsoft.com/office/powerpoint/2010/main" val="3476042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872496-E388-067A-3CB8-D0CCFD7CFA6C}"/>
              </a:ext>
            </a:extLst>
          </p:cNvPr>
          <p:cNvSpPr>
            <a:spLocks noGrp="1"/>
          </p:cNvSpPr>
          <p:nvPr>
            <p:ph type="title"/>
          </p:nvPr>
        </p:nvSpPr>
        <p:spPr>
          <a:xfrm>
            <a:off x="0" y="6411684"/>
            <a:ext cx="10944226" cy="339046"/>
          </a:xfrm>
        </p:spPr>
        <p:txBody>
          <a:bodyPr/>
          <a:lstStyle/>
          <a:p>
            <a:r>
              <a:rPr lang="en-AU" sz="1800" dirty="0"/>
              <a:t>The voice to parliament explained in under two minutes, Guardian Australia</a:t>
            </a:r>
          </a:p>
        </p:txBody>
      </p:sp>
      <p:pic>
        <p:nvPicPr>
          <p:cNvPr id="11" name="Online Media 10" title="The voice to parliament explained in under two minutes">
            <a:hlinkClick r:id="" action="ppaction://media"/>
            <a:extLst>
              <a:ext uri="{FF2B5EF4-FFF2-40B4-BE49-F238E27FC236}">
                <a16:creationId xmlns:a16="http://schemas.microsoft.com/office/drawing/2014/main" id="{B739EF8C-4020-6414-8C7E-A5147254A7DD}"/>
              </a:ext>
            </a:extLst>
          </p:cNvPr>
          <p:cNvPicPr>
            <a:picLocks noGrp="1" noRot="1" noChangeAspect="1"/>
          </p:cNvPicPr>
          <p:nvPr>
            <p:ph sz="half" idx="1"/>
            <a:videoFile r:link="rId1"/>
          </p:nvPr>
        </p:nvPicPr>
        <p:blipFill>
          <a:blip r:embed="rId4"/>
          <a:stretch>
            <a:fillRect/>
          </a:stretch>
        </p:blipFill>
        <p:spPr>
          <a:xfrm>
            <a:off x="545986" y="63726"/>
            <a:ext cx="11100027" cy="6270368"/>
          </a:xfrm>
          <a:prstGeom prst="rect">
            <a:avLst/>
          </a:prstGeom>
        </p:spPr>
      </p:pic>
      <p:sp>
        <p:nvSpPr>
          <p:cNvPr id="3" name="Slide Number Placeholder 2">
            <a:extLst>
              <a:ext uri="{FF2B5EF4-FFF2-40B4-BE49-F238E27FC236}">
                <a16:creationId xmlns:a16="http://schemas.microsoft.com/office/drawing/2014/main" id="{747A5C26-AD63-A89E-2B44-DC4993983B34}"/>
              </a:ext>
            </a:extLst>
          </p:cNvPr>
          <p:cNvSpPr>
            <a:spLocks noGrp="1"/>
          </p:cNvSpPr>
          <p:nvPr>
            <p:ph type="sldNum" sz="quarter" idx="12"/>
          </p:nvPr>
        </p:nvSpPr>
        <p:spPr/>
        <p:txBody>
          <a:bodyPr/>
          <a:lstStyle/>
          <a:p>
            <a:fld id="{0ACBC296-6F1C-40EB-A7B9-B66F495956D9}" type="slidenum">
              <a:rPr lang="en-AU" sz="1200" b="1" smtClean="0">
                <a:solidFill>
                  <a:schemeClr val="bg1"/>
                </a:solidFill>
              </a:rPr>
              <a:t>18</a:t>
            </a:fld>
            <a:endParaRPr lang="en-AU" b="1" dirty="0">
              <a:solidFill>
                <a:schemeClr val="bg1"/>
              </a:solidFill>
            </a:endParaRPr>
          </a:p>
        </p:txBody>
      </p:sp>
    </p:spTree>
    <p:extLst>
      <p:ext uri="{BB962C8B-B14F-4D97-AF65-F5344CB8AC3E}">
        <p14:creationId xmlns:p14="http://schemas.microsoft.com/office/powerpoint/2010/main" val="53828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152B-4610-4AE4-B149-10E4579A5A07}"/>
              </a:ext>
            </a:extLst>
          </p:cNvPr>
          <p:cNvSpPr>
            <a:spLocks noGrp="1"/>
          </p:cNvSpPr>
          <p:nvPr>
            <p:ph type="title"/>
          </p:nvPr>
        </p:nvSpPr>
        <p:spPr>
          <a:xfrm>
            <a:off x="420686" y="450955"/>
            <a:ext cx="10944226" cy="87338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latin typeface="Segoe UI" panose="020B0502040204020203" pitchFamily="34" charset="0"/>
                <a:cs typeface="Segoe UI" panose="020B0502040204020203" pitchFamily="34" charset="0"/>
              </a:rPr>
              <a:t>Key Findings from the 2023 Voice to Parliament Referendum</a:t>
            </a:r>
          </a:p>
        </p:txBody>
      </p:sp>
      <p:sp>
        <p:nvSpPr>
          <p:cNvPr id="6" name="Rectangle 2">
            <a:extLst>
              <a:ext uri="{FF2B5EF4-FFF2-40B4-BE49-F238E27FC236}">
                <a16:creationId xmlns:a16="http://schemas.microsoft.com/office/drawing/2014/main" id="{D5492488-2A48-F872-9FCA-5C87C6E64B7F}"/>
              </a:ext>
            </a:extLst>
          </p:cNvPr>
          <p:cNvSpPr>
            <a:spLocks noChangeArrowheads="1"/>
          </p:cNvSpPr>
          <p:nvPr/>
        </p:nvSpPr>
        <p:spPr bwMode="auto">
          <a:xfrm>
            <a:off x="342726" y="656311"/>
            <a:ext cx="11671474" cy="585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Referendum outcome:</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65113" marR="0" lvl="1" indent="-179388" algn="l" defTabSz="914400" rtl="0" eaLnBrk="0" fontAlgn="base" latinLnBrk="0" hangingPunct="0">
              <a:lnSpc>
                <a:spcPct val="150000"/>
              </a:lnSpc>
              <a:spcBef>
                <a:spcPct val="0"/>
              </a:spcBef>
              <a:spcAft>
                <a:spcPct val="0"/>
              </a:spcAft>
              <a:buClrTx/>
              <a:buSzTx/>
              <a:buFontTx/>
              <a:buChar char="•"/>
              <a:tabLst/>
            </a:pPr>
            <a:r>
              <a:rPr lang="en-US" altLang="en-US" dirty="0">
                <a:latin typeface="Arial" panose="020B0604020202020204" pitchFamily="34" charset="0"/>
                <a:cs typeface="Arial" panose="020B0604020202020204" pitchFamily="34" charset="0"/>
              </a:rPr>
              <a:t>o</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nly 39.9% of legal votes were in favor of the change</a:t>
            </a:r>
          </a:p>
          <a:p>
            <a:pPr marL="265113" marR="0" lvl="1" indent="-179388" algn="l" defTabSz="914400" rtl="0" eaLnBrk="0" fontAlgn="base" latinLnBrk="0" hangingPunct="0">
              <a:lnSpc>
                <a:spcPct val="150000"/>
              </a:lnSpc>
              <a:spcBef>
                <a:spcPct val="0"/>
              </a:spcBef>
              <a:spcAft>
                <a:spcPct val="0"/>
              </a:spcAft>
              <a:buClrTx/>
              <a:buSzTx/>
              <a:buFontTx/>
              <a:buChar char="•"/>
              <a:tabLst/>
            </a:pPr>
            <a:r>
              <a:rPr lang="en-US" altLang="en-US" dirty="0">
                <a:latin typeface="Arial" panose="020B0604020202020204" pitchFamily="34" charset="0"/>
                <a:cs typeface="Arial" panose="020B0604020202020204" pitchFamily="34" charset="0"/>
              </a:rPr>
              <a:t>n</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o majority support in any of the 6 Australian States, but a majority in the Australian Capital Territory.</a:t>
            </a:r>
          </a:p>
          <a:p>
            <a:pPr marL="0" marR="0" lvl="0" indent="0" algn="l" defTabSz="914400" rtl="0" eaLnBrk="0" fontAlgn="base" latinLnBrk="0" hangingPunct="0">
              <a:lnSpc>
                <a:spcPct val="15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General support:</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65113" marR="0" lvl="1" indent="-179388"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Australians generally support constitutional recognition of First Peoples</a:t>
            </a:r>
          </a:p>
          <a:p>
            <a:pPr marL="265113" marR="0" lvl="1" indent="-179388" algn="l" defTabSz="914400" rtl="0" eaLnBrk="0" fontAlgn="base" latinLnBrk="0" hangingPunct="0">
              <a:lnSpc>
                <a:spcPct val="150000"/>
              </a:lnSpc>
              <a:spcBef>
                <a:spcPct val="0"/>
              </a:spcBef>
              <a:spcAft>
                <a:spcPct val="0"/>
              </a:spcAft>
              <a:buClrTx/>
              <a:buSzTx/>
              <a:buFontTx/>
              <a:buChar char="•"/>
              <a:tabLst/>
            </a:pPr>
            <a:r>
              <a:rPr lang="en-US" altLang="en-US" dirty="0">
                <a:latin typeface="Arial" panose="020B0604020202020204" pitchFamily="34" charset="0"/>
                <a:cs typeface="Arial" panose="020B0604020202020204" pitchFamily="34" charset="0"/>
              </a:rPr>
              <a:t>i</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f the referendum was solely about recognition, the "yes" votes would outnumber "no" votes </a:t>
            </a:r>
          </a:p>
          <a:p>
            <a:pPr marL="265113" marR="0" lvl="1" indent="-179388"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around 80% of Australians support reconciliation and believe in the importance of Aboriginal and Torres Strait Islanders having a say in matters that affect them.</a:t>
            </a:r>
          </a:p>
          <a:p>
            <a:pPr marL="0" marR="0" lvl="0" indent="0" algn="l" defTabSz="914400" rtl="0" eaLnBrk="0" fontAlgn="base" latinLnBrk="0" hangingPunct="0">
              <a:lnSpc>
                <a:spcPct val="15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Insights:</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265113" marR="0" lvl="1" indent="-179388" algn="l" defTabSz="914400" rtl="0" eaLnBrk="0" fontAlgn="base" latinLnBrk="0" hangingPunct="0">
              <a:lnSpc>
                <a:spcPct val="15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 voters were more likely to be male, older, speak a language other than English at home, have low levels of education, live outside capital cities, and be from low-income households</a:t>
            </a:r>
          </a:p>
          <a:p>
            <a:pPr marL="265113" marR="0" lvl="1" indent="-179388" algn="l" defTabSz="914400" rtl="0" eaLnBrk="0" fontAlgn="base" latinLnBrk="0" hangingPunct="0">
              <a:lnSpc>
                <a:spcPct val="150000"/>
              </a:lnSpc>
              <a:spcBef>
                <a:spcPct val="0"/>
              </a:spcBef>
              <a:spcAft>
                <a:spcPct val="0"/>
              </a:spcAft>
              <a:buClrTx/>
              <a:buSzTx/>
              <a:buFontTx/>
              <a:buChar char="•"/>
              <a:tabLst/>
            </a:pPr>
            <a:r>
              <a:rPr lang="en-US" altLang="en-US" dirty="0">
                <a:latin typeface="Arial" panose="020B0604020202020204" pitchFamily="34" charset="0"/>
                <a:cs typeface="Arial" panose="020B0604020202020204" pitchFamily="34" charset="0"/>
              </a:rPr>
              <a:t>t</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rust in social media, disliking the Prime Minister, and views on land rights/native title influenced "no" votes</a:t>
            </a:r>
          </a:p>
          <a:p>
            <a:pPr marL="265113" marR="0" lvl="1" indent="-179388" algn="l" defTabSz="914400" rtl="0" eaLnBrk="0" fontAlgn="base" latinLnBrk="0" hangingPunct="0">
              <a:lnSpc>
                <a:spcPct val="150000"/>
              </a:lnSpc>
              <a:spcBef>
                <a:spcPct val="0"/>
              </a:spcBef>
              <a:spcAft>
                <a:spcPct val="0"/>
              </a:spcAft>
              <a:buClrTx/>
              <a:buSzTx/>
              <a:buFontTx/>
              <a:buChar char="•"/>
              <a:tabLst/>
            </a:pPr>
            <a:r>
              <a:rPr lang="en-US" altLang="en-US" dirty="0">
                <a:latin typeface="Arial" panose="020B0604020202020204" pitchFamily="34" charset="0"/>
                <a:cs typeface="Arial" panose="020B0604020202020204" pitchFamily="34" charset="0"/>
              </a:rPr>
              <a:t>“Yes” voters were more likely </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support reconciliation, trust the federal government, and believe in special cultural protection for Indigenous people.</a:t>
            </a:r>
          </a:p>
        </p:txBody>
      </p:sp>
      <p:sp>
        <p:nvSpPr>
          <p:cNvPr id="4" name="Slide Number Placeholder 3">
            <a:extLst>
              <a:ext uri="{FF2B5EF4-FFF2-40B4-BE49-F238E27FC236}">
                <a16:creationId xmlns:a16="http://schemas.microsoft.com/office/drawing/2014/main" id="{ED1D1268-9323-8FB9-B195-70E38A71E414}"/>
              </a:ext>
            </a:extLst>
          </p:cNvPr>
          <p:cNvSpPr>
            <a:spLocks noGrp="1"/>
          </p:cNvSpPr>
          <p:nvPr>
            <p:ph type="sldNum" sz="quarter" idx="12"/>
          </p:nvPr>
        </p:nvSpPr>
        <p:spPr/>
        <p:txBody>
          <a:bodyPr/>
          <a:lstStyle/>
          <a:p>
            <a:fld id="{0ACBC296-6F1C-40EB-A7B9-B66F495956D9}" type="slidenum">
              <a:rPr lang="en-AU" sz="1200" b="1" smtClean="0">
                <a:solidFill>
                  <a:schemeClr val="tx1"/>
                </a:solidFill>
              </a:rPr>
              <a:t>19</a:t>
            </a:fld>
            <a:endParaRPr lang="en-AU" b="1" dirty="0">
              <a:solidFill>
                <a:schemeClr val="tx1"/>
              </a:solidFill>
            </a:endParaRPr>
          </a:p>
        </p:txBody>
      </p:sp>
    </p:spTree>
    <p:extLst>
      <p:ext uri="{BB962C8B-B14F-4D97-AF65-F5344CB8AC3E}">
        <p14:creationId xmlns:p14="http://schemas.microsoft.com/office/powerpoint/2010/main" val="54842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1393371" y="2093119"/>
            <a:ext cx="9579430" cy="3856830"/>
          </a:xfrm>
        </p:spPr>
        <p:txBody>
          <a:bodyPr numCol="1"/>
          <a:lstStyle/>
          <a:p>
            <a:pPr indent="0">
              <a:buNone/>
            </a:pPr>
            <a:r>
              <a:rPr lang="en-AU" sz="3200" dirty="0">
                <a:solidFill>
                  <a:srgbClr val="000000"/>
                </a:solidFill>
                <a:effectLst/>
                <a:latin typeface="+mj-lt"/>
              </a:rPr>
              <a:t>Please be aware that this presentation contains material that may be culturally sensitive, including records and images of people who have passed away and information about land dispossession, and laws and policies affecting the community. </a:t>
            </a:r>
            <a:endParaRPr lang="en-AU" sz="2000" dirty="0">
              <a:latin typeface="+mj-lt"/>
            </a:endParaRPr>
          </a:p>
        </p:txBody>
      </p:sp>
      <p:sp>
        <p:nvSpPr>
          <p:cNvPr id="3" name="Slide Number Placeholder 2">
            <a:extLst>
              <a:ext uri="{FF2B5EF4-FFF2-40B4-BE49-F238E27FC236}">
                <a16:creationId xmlns:a16="http://schemas.microsoft.com/office/drawing/2014/main" id="{4E044E9D-6CA0-6BEF-8716-BC0FD8FDB390}"/>
              </a:ext>
            </a:extLst>
          </p:cNvPr>
          <p:cNvSpPr>
            <a:spLocks noGrp="1"/>
          </p:cNvSpPr>
          <p:nvPr>
            <p:ph type="sldNum" sz="quarter" idx="12"/>
          </p:nvPr>
        </p:nvSpPr>
        <p:spPr/>
        <p:txBody>
          <a:bodyPr/>
          <a:lstStyle/>
          <a:p>
            <a:fld id="{0ACBC296-6F1C-40EB-A7B9-B66F495956D9}" type="slidenum">
              <a:rPr lang="en-AU" sz="1200" b="1" smtClean="0">
                <a:solidFill>
                  <a:schemeClr val="tx1"/>
                </a:solidFill>
              </a:rPr>
              <a:t>2</a:t>
            </a:fld>
            <a:endParaRPr lang="en-AU" sz="1200" b="1" dirty="0">
              <a:solidFill>
                <a:schemeClr val="tx1"/>
              </a:solidFill>
            </a:endParaRPr>
          </a:p>
        </p:txBody>
      </p:sp>
    </p:spTree>
    <p:extLst>
      <p:ext uri="{BB962C8B-B14F-4D97-AF65-F5344CB8AC3E}">
        <p14:creationId xmlns:p14="http://schemas.microsoft.com/office/powerpoint/2010/main" val="293832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30D51-C8CB-4BDF-97F5-69B6D1471DEA}"/>
            </a:ext>
          </a:extLst>
        </p:cNvPr>
        <p:cNvGrpSpPr/>
        <p:nvPr/>
      </p:nvGrpSpPr>
      <p:grpSpPr>
        <a:xfrm>
          <a:off x="0" y="0"/>
          <a:ext cx="0" cy="0"/>
          <a:chOff x="0" y="0"/>
          <a:chExt cx="0" cy="0"/>
        </a:xfrm>
      </p:grpSpPr>
      <p:pic>
        <p:nvPicPr>
          <p:cNvPr id="7" name="Picture 6" descr="Colorful carved figures of humans">
            <a:extLst>
              <a:ext uri="{FF2B5EF4-FFF2-40B4-BE49-F238E27FC236}">
                <a16:creationId xmlns:a16="http://schemas.microsoft.com/office/drawing/2014/main" id="{75F59402-7FD0-6AD0-5484-E6153B200979}"/>
              </a:ext>
            </a:extLst>
          </p:cNvPr>
          <p:cNvPicPr>
            <a:picLocks noChangeAspect="1"/>
          </p:cNvPicPr>
          <p:nvPr/>
        </p:nvPicPr>
        <p:blipFill>
          <a:blip r:embed="rId3"/>
          <a:srcRect l="18918" r="18685"/>
          <a:stretch/>
        </p:blipFill>
        <p:spPr>
          <a:xfrm>
            <a:off x="6186112" y="10"/>
            <a:ext cx="6005888" cy="6857989"/>
          </a:xfrm>
          <a:prstGeom prst="rect">
            <a:avLst/>
          </a:prstGeom>
          <a:noFill/>
        </p:spPr>
      </p:pic>
      <p:sp>
        <p:nvSpPr>
          <p:cNvPr id="2" name="Title 1">
            <a:extLst>
              <a:ext uri="{FF2B5EF4-FFF2-40B4-BE49-F238E27FC236}">
                <a16:creationId xmlns:a16="http://schemas.microsoft.com/office/drawing/2014/main" id="{211EE6A7-78E3-130B-8E9D-4E1CD37870A8}"/>
              </a:ext>
            </a:extLst>
          </p:cNvPr>
          <p:cNvSpPr>
            <a:spLocks noGrp="1"/>
          </p:cNvSpPr>
          <p:nvPr>
            <p:ph type="title"/>
          </p:nvPr>
        </p:nvSpPr>
        <p:spPr>
          <a:xfrm>
            <a:off x="623888" y="576000"/>
            <a:ext cx="5382000" cy="873388"/>
          </a:xfrm>
        </p:spPr>
        <p:txBody>
          <a:bodyPr anchor="t">
            <a:normAutofit fontScale="90000"/>
          </a:bodyPr>
          <a:lstStyle/>
          <a:p>
            <a:r>
              <a:rPr lang="en-AU"/>
              <a:t>Reflection - </a:t>
            </a:r>
            <a:br>
              <a:rPr lang="en-AU"/>
            </a:br>
            <a:r>
              <a:rPr lang="en-AU"/>
              <a:t>Four </a:t>
            </a:r>
            <a:r>
              <a:rPr lang="en-AU" dirty="0"/>
              <a:t>key ideas of Australian democracy revisited</a:t>
            </a:r>
          </a:p>
        </p:txBody>
      </p:sp>
      <p:sp>
        <p:nvSpPr>
          <p:cNvPr id="3" name="Content Placeholder 2">
            <a:extLst>
              <a:ext uri="{FF2B5EF4-FFF2-40B4-BE49-F238E27FC236}">
                <a16:creationId xmlns:a16="http://schemas.microsoft.com/office/drawing/2014/main" id="{F196CBBB-B05C-7C79-D306-D9292DC5AAA2}"/>
              </a:ext>
            </a:extLst>
          </p:cNvPr>
          <p:cNvSpPr>
            <a:spLocks noGrp="1"/>
          </p:cNvSpPr>
          <p:nvPr>
            <p:ph sz="quarter" idx="13"/>
          </p:nvPr>
        </p:nvSpPr>
        <p:spPr>
          <a:xfrm>
            <a:off x="623888" y="1628775"/>
            <a:ext cx="5381625" cy="4321175"/>
          </a:xfrm>
        </p:spPr>
        <p:txBody>
          <a:bodyPr>
            <a:normAutofit lnSpcReduction="10000"/>
          </a:bodyPr>
          <a:lstStyle/>
          <a:p>
            <a:pPr marL="342900" indent="-342900">
              <a:buFont typeface="Arial" panose="020B0604020202020204" pitchFamily="34" charset="0"/>
              <a:buChar char="•"/>
            </a:pPr>
            <a:r>
              <a:rPr lang="en-AU" sz="2000" dirty="0">
                <a:solidFill>
                  <a:schemeClr val="tx1"/>
                </a:solidFill>
              </a:rPr>
              <a:t>Active and engaged citizens</a:t>
            </a:r>
          </a:p>
          <a:p>
            <a:pPr marL="342900" indent="-342900">
              <a:buFont typeface="Arial" panose="020B0604020202020204" pitchFamily="34" charset="0"/>
              <a:buChar char="•"/>
            </a:pPr>
            <a:r>
              <a:rPr lang="en-AU" sz="2000" dirty="0">
                <a:solidFill>
                  <a:schemeClr val="tx1"/>
                </a:solidFill>
              </a:rPr>
              <a:t>An inclusive and equitable society</a:t>
            </a:r>
          </a:p>
          <a:p>
            <a:pPr marL="342900" indent="-342900">
              <a:buFont typeface="Arial" panose="020B0604020202020204" pitchFamily="34" charset="0"/>
              <a:buChar char="•"/>
            </a:pPr>
            <a:r>
              <a:rPr lang="en-AU" sz="2000" dirty="0">
                <a:solidFill>
                  <a:schemeClr val="tx1"/>
                </a:solidFill>
              </a:rPr>
              <a:t>Free and franchised elections </a:t>
            </a:r>
          </a:p>
          <a:p>
            <a:pPr marL="342900" indent="-342900">
              <a:buFont typeface="Arial" panose="020B0604020202020204" pitchFamily="34" charset="0"/>
              <a:buChar char="•"/>
            </a:pPr>
            <a:r>
              <a:rPr lang="en-AU" sz="2000" dirty="0">
                <a:solidFill>
                  <a:schemeClr val="tx1"/>
                </a:solidFill>
              </a:rPr>
              <a:t>The rule of law for both citizens and the government</a:t>
            </a:r>
          </a:p>
          <a:p>
            <a:pPr marL="342900" indent="-342900">
              <a:buFont typeface="Arial" panose="020B0604020202020204" pitchFamily="34" charset="0"/>
              <a:buChar char="•"/>
            </a:pPr>
            <a:endParaRPr lang="en-AU" sz="2000" dirty="0">
              <a:solidFill>
                <a:schemeClr val="tx1"/>
              </a:solidFill>
            </a:endParaRPr>
          </a:p>
          <a:p>
            <a:pPr marL="342900" lvl="1" indent="-342900" eaLnBrk="0" fontAlgn="base" hangingPunct="0">
              <a:spcBef>
                <a:spcPct val="0"/>
              </a:spcBef>
              <a:spcAft>
                <a:spcPts val="600"/>
              </a:spcAft>
              <a:buFont typeface="Arial" panose="020B0604020202020204" pitchFamily="34" charset="0"/>
              <a:buChar char="•"/>
            </a:pPr>
            <a:r>
              <a:rPr lang="en-US" altLang="en-US" sz="1800" b="0" dirty="0"/>
              <a:t>How did the 1967 Referendum impact First Nations people?</a:t>
            </a:r>
          </a:p>
          <a:p>
            <a:pPr lvl="1" eaLnBrk="0" fontAlgn="base" hangingPunct="0">
              <a:spcBef>
                <a:spcPct val="0"/>
              </a:spcBef>
              <a:spcAft>
                <a:spcPts val="600"/>
              </a:spcAft>
            </a:pPr>
            <a:endParaRPr lang="en-US" altLang="en-US" sz="1800" b="0" dirty="0"/>
          </a:p>
          <a:p>
            <a:pPr marL="342900" lvl="1" indent="-342900" eaLnBrk="0" fontAlgn="base" hangingPunct="0">
              <a:spcBef>
                <a:spcPct val="0"/>
              </a:spcBef>
              <a:spcAft>
                <a:spcPts val="600"/>
              </a:spcAft>
              <a:buFont typeface="Arial" panose="020B0604020202020204" pitchFamily="34" charset="0"/>
              <a:buChar char="•"/>
            </a:pPr>
            <a:r>
              <a:rPr lang="en-US" altLang="en-US" sz="1800" b="0" dirty="0"/>
              <a:t>What do you think were the main reasons behind the outcome of the 2023 Voice to Parliament Referendum? </a:t>
            </a:r>
          </a:p>
          <a:p>
            <a:endParaRPr lang="en-AU" sz="2000" dirty="0">
              <a:solidFill>
                <a:schemeClr val="tx1"/>
              </a:solidFill>
            </a:endParaRPr>
          </a:p>
          <a:p>
            <a:endParaRPr lang="en-AU" dirty="0"/>
          </a:p>
        </p:txBody>
      </p:sp>
      <p:sp>
        <p:nvSpPr>
          <p:cNvPr id="5" name="Slide Number Placeholder 4">
            <a:extLst>
              <a:ext uri="{FF2B5EF4-FFF2-40B4-BE49-F238E27FC236}">
                <a16:creationId xmlns:a16="http://schemas.microsoft.com/office/drawing/2014/main" id="{2D617090-BC0B-2FE0-CDEF-5378941B6931}"/>
              </a:ext>
            </a:extLst>
          </p:cNvPr>
          <p:cNvSpPr>
            <a:spLocks noGrp="1"/>
          </p:cNvSpPr>
          <p:nvPr>
            <p:ph type="sldNum" sz="quarter" idx="12"/>
          </p:nvPr>
        </p:nvSpPr>
        <p:spPr/>
        <p:txBody>
          <a:bodyPr/>
          <a:lstStyle/>
          <a:p>
            <a:fld id="{0ACBC296-6F1C-40EB-A7B9-B66F495956D9}" type="slidenum">
              <a:rPr lang="en-AU" sz="1200" b="1" smtClean="0">
                <a:solidFill>
                  <a:schemeClr val="tx1"/>
                </a:solidFill>
              </a:rPr>
              <a:t>20</a:t>
            </a:fld>
            <a:endParaRPr lang="en-AU" b="1" dirty="0">
              <a:solidFill>
                <a:schemeClr val="tx1"/>
              </a:solidFill>
            </a:endParaRPr>
          </a:p>
        </p:txBody>
      </p:sp>
    </p:spTree>
    <p:extLst>
      <p:ext uri="{BB962C8B-B14F-4D97-AF65-F5344CB8AC3E}">
        <p14:creationId xmlns:p14="http://schemas.microsoft.com/office/powerpoint/2010/main" val="248957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874F1-482C-1FC0-E8A5-315366BEBC23}"/>
              </a:ext>
            </a:extLst>
          </p:cNvPr>
          <p:cNvSpPr>
            <a:spLocks noGrp="1"/>
          </p:cNvSpPr>
          <p:nvPr>
            <p:ph type="ctrTitle"/>
          </p:nvPr>
        </p:nvSpPr>
        <p:spPr/>
        <p:txBody>
          <a:bodyPr/>
          <a:lstStyle/>
          <a:p>
            <a:r>
              <a:rPr lang="en-AU" dirty="0"/>
              <a:t>Activity 3: Direct democracy now</a:t>
            </a:r>
          </a:p>
        </p:txBody>
      </p:sp>
      <p:sp>
        <p:nvSpPr>
          <p:cNvPr id="3" name="Slide Number Placeholder 2">
            <a:extLst>
              <a:ext uri="{FF2B5EF4-FFF2-40B4-BE49-F238E27FC236}">
                <a16:creationId xmlns:a16="http://schemas.microsoft.com/office/drawing/2014/main" id="{EFF77FAA-847E-07F4-2769-6A75F1F5CCE6}"/>
              </a:ext>
            </a:extLst>
          </p:cNvPr>
          <p:cNvSpPr>
            <a:spLocks noGrp="1"/>
          </p:cNvSpPr>
          <p:nvPr>
            <p:ph type="sldNum" sz="quarter" idx="11"/>
          </p:nvPr>
        </p:nvSpPr>
        <p:spPr/>
        <p:txBody>
          <a:bodyPr/>
          <a:lstStyle/>
          <a:p>
            <a:fld id="{E595C882-8582-454A-BF69-6BA96094E026}" type="slidenum">
              <a:rPr lang="en-AU" sz="1200" b="1" smtClean="0"/>
              <a:pPr/>
              <a:t>21</a:t>
            </a:fld>
            <a:endParaRPr lang="en-AU" b="1" dirty="0"/>
          </a:p>
        </p:txBody>
      </p:sp>
    </p:spTree>
    <p:extLst>
      <p:ext uri="{BB962C8B-B14F-4D97-AF65-F5344CB8AC3E}">
        <p14:creationId xmlns:p14="http://schemas.microsoft.com/office/powerpoint/2010/main" val="163704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C089-F847-CD8F-4B93-74F8363A5F1A}"/>
              </a:ext>
            </a:extLst>
          </p:cNvPr>
          <p:cNvSpPr>
            <a:spLocks noGrp="1"/>
          </p:cNvSpPr>
          <p:nvPr>
            <p:ph type="title"/>
          </p:nvPr>
        </p:nvSpPr>
        <p:spPr/>
        <p:txBody>
          <a:bodyPr/>
          <a:lstStyle/>
          <a:p>
            <a:r>
              <a:rPr lang="en-AU" dirty="0"/>
              <a:t>What is important to you?</a:t>
            </a:r>
          </a:p>
        </p:txBody>
      </p:sp>
      <p:sp>
        <p:nvSpPr>
          <p:cNvPr id="3" name="Content Placeholder 2">
            <a:extLst>
              <a:ext uri="{FF2B5EF4-FFF2-40B4-BE49-F238E27FC236}">
                <a16:creationId xmlns:a16="http://schemas.microsoft.com/office/drawing/2014/main" id="{EC3CB34F-BB6B-A716-6F22-21339D458CAC}"/>
              </a:ext>
            </a:extLst>
          </p:cNvPr>
          <p:cNvSpPr>
            <a:spLocks noGrp="1"/>
          </p:cNvSpPr>
          <p:nvPr>
            <p:ph sz="half" idx="1"/>
          </p:nvPr>
        </p:nvSpPr>
        <p:spPr>
          <a:xfrm>
            <a:off x="623886" y="1355237"/>
            <a:ext cx="10763127" cy="4321176"/>
          </a:xfrm>
        </p:spPr>
        <p:txBody>
          <a:bodyPr vert="horz" lIns="0" tIns="0" rIns="0" bIns="0" rtlCol="0" anchor="t">
            <a:noAutofit/>
          </a:bodyPr>
          <a:lstStyle/>
          <a:p>
            <a:pPr algn="l"/>
            <a:r>
              <a:rPr lang="en-AU" b="0" i="0" dirty="0">
                <a:solidFill>
                  <a:schemeClr val="tx1"/>
                </a:solidFill>
                <a:effectLst/>
              </a:rPr>
              <a:t>From a USA study, 62% of Gen Z say moral and ethical issues are the why they get engaged in politics. </a:t>
            </a:r>
          </a:p>
          <a:p>
            <a:pPr algn="l"/>
            <a:r>
              <a:rPr lang="en-AU" b="0" dirty="0">
                <a:solidFill>
                  <a:schemeClr val="tx1"/>
                </a:solidFill>
              </a:rPr>
              <a:t>Their top</a:t>
            </a:r>
            <a:r>
              <a:rPr lang="en-AU" b="0" i="0" dirty="0">
                <a:solidFill>
                  <a:schemeClr val="tx1"/>
                </a:solidFill>
                <a:effectLst/>
              </a:rPr>
              <a:t> concerns are:</a:t>
            </a:r>
          </a:p>
          <a:p>
            <a:pPr marL="359410" lvl="3" indent="-179705">
              <a:spcBef>
                <a:spcPts val="600"/>
              </a:spcBef>
              <a:spcAft>
                <a:spcPts val="450"/>
              </a:spcAft>
              <a:buFont typeface="+mj-lt"/>
              <a:buAutoNum type="arabicPeriod"/>
            </a:pPr>
            <a:r>
              <a:rPr lang="en-AU" sz="1800" dirty="0">
                <a:latin typeface="Arial"/>
                <a:cs typeface="Arial"/>
              </a:rPr>
              <a:t> </a:t>
            </a:r>
            <a:r>
              <a:rPr lang="en-AU" sz="1800" b="0" i="0" dirty="0">
                <a:effectLst/>
                <a:latin typeface="Arial"/>
                <a:cs typeface="Arial"/>
              </a:rPr>
              <a:t>Climate change and environmental protection</a:t>
            </a:r>
          </a:p>
          <a:p>
            <a:pPr marL="359410" lvl="3" indent="-179705">
              <a:spcBef>
                <a:spcPts val="600"/>
              </a:spcBef>
              <a:spcAft>
                <a:spcPts val="450"/>
              </a:spcAft>
              <a:buFont typeface="+mj-lt"/>
              <a:buAutoNum type="arabicPeriod"/>
            </a:pPr>
            <a:r>
              <a:rPr lang="en-AU" sz="1800" dirty="0">
                <a:latin typeface="Arial"/>
                <a:cs typeface="Arial"/>
              </a:rPr>
              <a:t> </a:t>
            </a:r>
            <a:r>
              <a:rPr lang="en-AU" sz="1800" b="0" i="0" dirty="0">
                <a:effectLst/>
                <a:latin typeface="Arial"/>
                <a:cs typeface="Arial"/>
              </a:rPr>
              <a:t>Racial equity and social justice</a:t>
            </a:r>
          </a:p>
          <a:p>
            <a:pPr marL="359410" lvl="3" indent="-179705">
              <a:spcBef>
                <a:spcPts val="600"/>
              </a:spcBef>
              <a:spcAft>
                <a:spcPts val="450"/>
              </a:spcAft>
              <a:buFont typeface="+mj-lt"/>
              <a:buAutoNum type="arabicPeriod"/>
            </a:pPr>
            <a:r>
              <a:rPr lang="en-AU" sz="1800" dirty="0">
                <a:latin typeface="Arial"/>
                <a:cs typeface="Arial"/>
              </a:rPr>
              <a:t> </a:t>
            </a:r>
            <a:r>
              <a:rPr lang="en-AU" sz="1800" b="0" i="0" dirty="0">
                <a:effectLst/>
                <a:latin typeface="Arial"/>
                <a:cs typeface="Arial"/>
              </a:rPr>
              <a:t>LGBTQ+ rights and gender equality</a:t>
            </a:r>
          </a:p>
          <a:p>
            <a:pPr marL="359410" lvl="3" indent="-179705">
              <a:spcBef>
                <a:spcPts val="600"/>
              </a:spcBef>
              <a:spcAft>
                <a:spcPts val="450"/>
              </a:spcAft>
              <a:buFont typeface="+mj-lt"/>
              <a:buAutoNum type="arabicPeriod"/>
            </a:pPr>
            <a:r>
              <a:rPr lang="en-AU" sz="1800" dirty="0">
                <a:latin typeface="Arial"/>
                <a:cs typeface="Arial"/>
              </a:rPr>
              <a:t> </a:t>
            </a:r>
            <a:r>
              <a:rPr lang="en-AU" sz="1800" b="0" i="0" dirty="0">
                <a:effectLst/>
                <a:latin typeface="Arial"/>
                <a:cs typeface="Arial"/>
              </a:rPr>
              <a:t>Economic inequality and wealth distribution</a:t>
            </a:r>
          </a:p>
          <a:p>
            <a:pPr marL="359410" lvl="3" indent="-179705">
              <a:spcBef>
                <a:spcPts val="600"/>
              </a:spcBef>
              <a:spcAft>
                <a:spcPts val="450"/>
              </a:spcAft>
              <a:buFont typeface="+mj-lt"/>
              <a:buAutoNum type="arabicPeriod"/>
            </a:pPr>
            <a:r>
              <a:rPr lang="en-AU" sz="1800" dirty="0">
                <a:latin typeface="Arial"/>
                <a:cs typeface="Arial"/>
              </a:rPr>
              <a:t> </a:t>
            </a:r>
            <a:r>
              <a:rPr lang="en-AU" sz="1800" b="0" i="0" dirty="0">
                <a:effectLst/>
                <a:latin typeface="Arial"/>
                <a:cs typeface="Arial"/>
              </a:rPr>
              <a:t>Gun violence prevention</a:t>
            </a:r>
          </a:p>
          <a:p>
            <a:pPr marL="359410" lvl="3" indent="-179705">
              <a:spcBef>
                <a:spcPts val="600"/>
              </a:spcBef>
              <a:spcAft>
                <a:spcPts val="450"/>
              </a:spcAft>
              <a:buFont typeface="+mj-lt"/>
              <a:buAutoNum type="arabicPeriod"/>
            </a:pPr>
            <a:r>
              <a:rPr lang="en-AU" sz="1800" dirty="0">
                <a:latin typeface="Arial"/>
                <a:cs typeface="Arial"/>
              </a:rPr>
              <a:t> </a:t>
            </a:r>
            <a:r>
              <a:rPr lang="en-AU" sz="1800" b="0" i="0" dirty="0">
                <a:effectLst/>
                <a:latin typeface="Arial"/>
                <a:cs typeface="Arial"/>
              </a:rPr>
              <a:t>Mental health awareness and support</a:t>
            </a:r>
          </a:p>
          <a:p>
            <a:pPr marL="359410" lvl="3" indent="-179705">
              <a:spcBef>
                <a:spcPts val="600"/>
              </a:spcBef>
              <a:spcAft>
                <a:spcPts val="450"/>
              </a:spcAft>
              <a:buFont typeface="+mj-lt"/>
              <a:buAutoNum type="arabicPeriod"/>
            </a:pPr>
            <a:r>
              <a:rPr lang="en-AU" sz="1800" dirty="0">
                <a:latin typeface="Arial"/>
                <a:cs typeface="Arial"/>
              </a:rPr>
              <a:t> </a:t>
            </a:r>
            <a:r>
              <a:rPr lang="en-AU" sz="1800" b="0" i="0" dirty="0">
                <a:effectLst/>
                <a:latin typeface="Arial"/>
                <a:cs typeface="Arial"/>
              </a:rPr>
              <a:t>Education reform and student debt</a:t>
            </a:r>
          </a:p>
          <a:p>
            <a:pPr marL="359410" lvl="3" indent="-179705">
              <a:spcBef>
                <a:spcPts val="600"/>
              </a:spcBef>
              <a:spcAft>
                <a:spcPts val="450"/>
              </a:spcAft>
              <a:buFont typeface="+mj-lt"/>
              <a:buAutoNum type="arabicPeriod"/>
            </a:pPr>
            <a:r>
              <a:rPr lang="en-AU" sz="1800" dirty="0">
                <a:latin typeface="Arial"/>
                <a:cs typeface="Arial"/>
              </a:rPr>
              <a:t> </a:t>
            </a:r>
            <a:r>
              <a:rPr lang="en-AU" sz="1800" b="0" i="0" dirty="0">
                <a:effectLst/>
                <a:latin typeface="Arial"/>
                <a:cs typeface="Arial"/>
              </a:rPr>
              <a:t>Healthcare accessibility and affordability</a:t>
            </a:r>
          </a:p>
          <a:p>
            <a:pPr marL="359410" lvl="3" indent="-179705">
              <a:spcBef>
                <a:spcPts val="600"/>
              </a:spcBef>
              <a:spcAft>
                <a:spcPts val="450"/>
              </a:spcAft>
              <a:buFont typeface="+mj-lt"/>
              <a:buAutoNum type="arabicPeriod"/>
            </a:pPr>
            <a:r>
              <a:rPr lang="en-AU" sz="1800" dirty="0">
                <a:latin typeface="Arial"/>
                <a:cs typeface="Arial"/>
              </a:rPr>
              <a:t> Immigration</a:t>
            </a:r>
            <a:r>
              <a:rPr lang="en-AU" sz="1800" b="0" i="0" dirty="0">
                <a:effectLst/>
                <a:latin typeface="Arial"/>
                <a:cs typeface="Arial"/>
              </a:rPr>
              <a:t> rights and reform</a:t>
            </a:r>
          </a:p>
          <a:p>
            <a:pPr marL="359410" lvl="3" indent="-179705">
              <a:spcBef>
                <a:spcPts val="600"/>
              </a:spcBef>
              <a:spcAft>
                <a:spcPts val="450"/>
              </a:spcAft>
              <a:buFont typeface="+mj-lt"/>
              <a:buAutoNum type="arabicPeriod"/>
            </a:pPr>
            <a:r>
              <a:rPr lang="en-AU" sz="1800" dirty="0">
                <a:latin typeface="Arial"/>
                <a:cs typeface="Arial"/>
              </a:rPr>
              <a:t> </a:t>
            </a:r>
            <a:r>
              <a:rPr lang="en-AU" sz="1800" b="0" i="0" dirty="0">
                <a:effectLst/>
                <a:latin typeface="Arial"/>
                <a:cs typeface="Arial"/>
              </a:rPr>
              <a:t>Digital privacy and data protection</a:t>
            </a:r>
          </a:p>
          <a:p>
            <a:endParaRPr lang="en-AU" b="0" dirty="0">
              <a:solidFill>
                <a:schemeClr val="tx1"/>
              </a:solidFill>
            </a:endParaRPr>
          </a:p>
        </p:txBody>
      </p:sp>
      <p:sp>
        <p:nvSpPr>
          <p:cNvPr id="5" name="TextBox 4">
            <a:extLst>
              <a:ext uri="{FF2B5EF4-FFF2-40B4-BE49-F238E27FC236}">
                <a16:creationId xmlns:a16="http://schemas.microsoft.com/office/drawing/2014/main" id="{75DC7648-8353-58DC-BC18-B0DD7658240F}"/>
              </a:ext>
            </a:extLst>
          </p:cNvPr>
          <p:cNvSpPr txBox="1"/>
          <p:nvPr/>
        </p:nvSpPr>
        <p:spPr>
          <a:xfrm>
            <a:off x="7229231" y="4665426"/>
            <a:ext cx="4470400" cy="830997"/>
          </a:xfrm>
          <a:prstGeom prst="rect">
            <a:avLst/>
          </a:prstGeom>
          <a:noFill/>
        </p:spPr>
        <p:txBody>
          <a:bodyPr wrap="square" rtlCol="0">
            <a:spAutoFit/>
          </a:bodyPr>
          <a:lstStyle/>
          <a:p>
            <a:r>
              <a:rPr lang="en-AU" sz="2400" b="1" dirty="0">
                <a:latin typeface="Arial" panose="020B0604020202020204" pitchFamily="34" charset="0"/>
                <a:cs typeface="Arial" panose="020B0604020202020204" pitchFamily="34" charset="0"/>
              </a:rPr>
              <a:t>Are these important to you? </a:t>
            </a:r>
          </a:p>
          <a:p>
            <a:r>
              <a:rPr lang="en-AU" sz="2400" b="1" dirty="0">
                <a:latin typeface="Arial" panose="020B0604020202020204" pitchFamily="34" charset="0"/>
                <a:cs typeface="Arial" panose="020B0604020202020204" pitchFamily="34" charset="0"/>
              </a:rPr>
              <a:t>What else would you add?</a:t>
            </a:r>
          </a:p>
        </p:txBody>
      </p:sp>
      <p:sp>
        <p:nvSpPr>
          <p:cNvPr id="6" name="Slide Number Placeholder 5">
            <a:extLst>
              <a:ext uri="{FF2B5EF4-FFF2-40B4-BE49-F238E27FC236}">
                <a16:creationId xmlns:a16="http://schemas.microsoft.com/office/drawing/2014/main" id="{DB2BB833-7EC4-C4BD-0718-881E9CF48AC2}"/>
              </a:ext>
            </a:extLst>
          </p:cNvPr>
          <p:cNvSpPr>
            <a:spLocks noGrp="1"/>
          </p:cNvSpPr>
          <p:nvPr>
            <p:ph type="sldNum" sz="quarter" idx="12"/>
          </p:nvPr>
        </p:nvSpPr>
        <p:spPr/>
        <p:txBody>
          <a:bodyPr/>
          <a:lstStyle/>
          <a:p>
            <a:fld id="{0ACBC296-6F1C-40EB-A7B9-B66F495956D9}" type="slidenum">
              <a:rPr lang="en-AU" sz="1200" b="1" smtClean="0">
                <a:solidFill>
                  <a:schemeClr val="tx1"/>
                </a:solidFill>
              </a:rPr>
              <a:t>22</a:t>
            </a:fld>
            <a:endParaRPr lang="en-AU" b="1" dirty="0">
              <a:solidFill>
                <a:schemeClr val="tx1"/>
              </a:solidFill>
            </a:endParaRPr>
          </a:p>
        </p:txBody>
      </p:sp>
    </p:spTree>
    <p:extLst>
      <p:ext uri="{BB962C8B-B14F-4D97-AF65-F5344CB8AC3E}">
        <p14:creationId xmlns:p14="http://schemas.microsoft.com/office/powerpoint/2010/main" val="390189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36B6-DFE7-D211-FC50-6FE34ACEE47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4B0517-A0FA-0821-0691-AF9167AFB2E4}"/>
              </a:ext>
            </a:extLst>
          </p:cNvPr>
          <p:cNvSpPr>
            <a:spLocks noGrp="1"/>
          </p:cNvSpPr>
          <p:nvPr>
            <p:ph type="title"/>
          </p:nvPr>
        </p:nvSpPr>
        <p:spPr>
          <a:xfrm>
            <a:off x="623886" y="576001"/>
            <a:ext cx="10944226" cy="873388"/>
          </a:xfrm>
        </p:spPr>
        <p:txBody>
          <a:bodyPr anchor="t">
            <a:normAutofit/>
          </a:bodyPr>
          <a:lstStyle/>
          <a:p>
            <a:r>
              <a:rPr lang="en-AU" dirty="0"/>
              <a:t>The power of young people: direct democracy</a:t>
            </a:r>
          </a:p>
        </p:txBody>
      </p:sp>
      <p:graphicFrame>
        <p:nvGraphicFramePr>
          <p:cNvPr id="8" name="Content Placeholder 5">
            <a:extLst>
              <a:ext uri="{FF2B5EF4-FFF2-40B4-BE49-F238E27FC236}">
                <a16:creationId xmlns:a16="http://schemas.microsoft.com/office/drawing/2014/main" id="{35385E2B-8C8F-8243-0F97-680393E87A41}"/>
              </a:ext>
            </a:extLst>
          </p:cNvPr>
          <p:cNvGraphicFramePr>
            <a:graphicFrameLocks noGrp="1"/>
          </p:cNvGraphicFramePr>
          <p:nvPr>
            <p:ph idx="1"/>
          </p:nvPr>
        </p:nvGraphicFramePr>
        <p:xfrm>
          <a:off x="623887" y="1628775"/>
          <a:ext cx="11363326" cy="4321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6CCFE5C-18AF-F1E0-9883-12BF2CC4E3BE}"/>
              </a:ext>
            </a:extLst>
          </p:cNvPr>
          <p:cNvSpPr>
            <a:spLocks noGrp="1"/>
          </p:cNvSpPr>
          <p:nvPr>
            <p:ph type="sldNum" sz="quarter" idx="12"/>
          </p:nvPr>
        </p:nvSpPr>
        <p:spPr/>
        <p:txBody>
          <a:bodyPr/>
          <a:lstStyle/>
          <a:p>
            <a:fld id="{0ACBC296-6F1C-40EB-A7B9-B66F495956D9}" type="slidenum">
              <a:rPr lang="en-AU" sz="1200" b="1" smtClean="0">
                <a:solidFill>
                  <a:schemeClr val="tx1"/>
                </a:solidFill>
              </a:rPr>
              <a:t>23</a:t>
            </a:fld>
            <a:endParaRPr lang="en-AU" b="1" dirty="0">
              <a:solidFill>
                <a:schemeClr val="tx1"/>
              </a:solidFill>
            </a:endParaRPr>
          </a:p>
        </p:txBody>
      </p:sp>
    </p:spTree>
    <p:extLst>
      <p:ext uri="{BB962C8B-B14F-4D97-AF65-F5344CB8AC3E}">
        <p14:creationId xmlns:p14="http://schemas.microsoft.com/office/powerpoint/2010/main" val="138790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F8B017-2AC8-26EC-FEFC-0BDDA8CC5BB5}"/>
              </a:ext>
            </a:extLst>
          </p:cNvPr>
          <p:cNvSpPr>
            <a:spLocks noGrp="1"/>
          </p:cNvSpPr>
          <p:nvPr>
            <p:ph type="title"/>
          </p:nvPr>
        </p:nvSpPr>
        <p:spPr>
          <a:xfrm>
            <a:off x="623886" y="576001"/>
            <a:ext cx="10944226" cy="873388"/>
          </a:xfrm>
        </p:spPr>
        <p:txBody>
          <a:bodyPr anchor="t">
            <a:normAutofit/>
          </a:bodyPr>
          <a:lstStyle/>
          <a:p>
            <a:r>
              <a:rPr lang="en-AU" dirty="0"/>
              <a:t>The power of young people</a:t>
            </a:r>
          </a:p>
        </p:txBody>
      </p:sp>
      <p:graphicFrame>
        <p:nvGraphicFramePr>
          <p:cNvPr id="10" name="Content Placeholder 5">
            <a:extLst>
              <a:ext uri="{FF2B5EF4-FFF2-40B4-BE49-F238E27FC236}">
                <a16:creationId xmlns:a16="http://schemas.microsoft.com/office/drawing/2014/main" id="{35D65192-0592-9822-0CA7-CD95D80006D4}"/>
              </a:ext>
            </a:extLst>
          </p:cNvPr>
          <p:cNvGraphicFramePr>
            <a:graphicFrameLocks noGrp="1"/>
          </p:cNvGraphicFramePr>
          <p:nvPr>
            <p:ph idx="1"/>
            <p:extLst>
              <p:ext uri="{D42A27DB-BD31-4B8C-83A1-F6EECF244321}">
                <p14:modId xmlns:p14="http://schemas.microsoft.com/office/powerpoint/2010/main" val="1385960046"/>
              </p:ext>
            </p:extLst>
          </p:nvPr>
        </p:nvGraphicFramePr>
        <p:xfrm>
          <a:off x="623887" y="1233996"/>
          <a:ext cx="10944225" cy="5273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767373E-1F6D-CCB1-5FBF-29F0562F20BC}"/>
              </a:ext>
            </a:extLst>
          </p:cNvPr>
          <p:cNvSpPr>
            <a:spLocks noGrp="1"/>
          </p:cNvSpPr>
          <p:nvPr>
            <p:ph type="sldNum" sz="quarter" idx="12"/>
          </p:nvPr>
        </p:nvSpPr>
        <p:spPr/>
        <p:txBody>
          <a:bodyPr/>
          <a:lstStyle/>
          <a:p>
            <a:fld id="{0ACBC296-6F1C-40EB-A7B9-B66F495956D9}" type="slidenum">
              <a:rPr lang="en-AU" sz="1200" b="1" smtClean="0">
                <a:solidFill>
                  <a:schemeClr val="tx1"/>
                </a:solidFill>
              </a:rPr>
              <a:t>24</a:t>
            </a:fld>
            <a:endParaRPr lang="en-AU" b="1" dirty="0">
              <a:solidFill>
                <a:schemeClr val="tx1"/>
              </a:solidFill>
            </a:endParaRPr>
          </a:p>
        </p:txBody>
      </p:sp>
    </p:spTree>
    <p:extLst>
      <p:ext uri="{BB962C8B-B14F-4D97-AF65-F5344CB8AC3E}">
        <p14:creationId xmlns:p14="http://schemas.microsoft.com/office/powerpoint/2010/main" val="2905277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1F0-0A70-5B99-0375-C924EC843EEC}"/>
              </a:ext>
            </a:extLst>
          </p:cNvPr>
          <p:cNvSpPr>
            <a:spLocks noGrp="1"/>
          </p:cNvSpPr>
          <p:nvPr>
            <p:ph type="title"/>
          </p:nvPr>
        </p:nvSpPr>
        <p:spPr/>
        <p:txBody>
          <a:bodyPr/>
          <a:lstStyle/>
          <a:p>
            <a:r>
              <a:rPr lang="en-US" dirty="0">
                <a:latin typeface="Arial"/>
                <a:cs typeface="Arial"/>
              </a:rPr>
              <a:t>Bringing it all together</a:t>
            </a:r>
            <a:endParaRPr lang="en-US" dirty="0"/>
          </a:p>
        </p:txBody>
      </p:sp>
      <p:sp>
        <p:nvSpPr>
          <p:cNvPr id="3" name="Content Placeholder 2">
            <a:extLst>
              <a:ext uri="{FF2B5EF4-FFF2-40B4-BE49-F238E27FC236}">
                <a16:creationId xmlns:a16="http://schemas.microsoft.com/office/drawing/2014/main" id="{A7B8B699-B2D3-B1F5-38F3-32BF9BE00015}"/>
              </a:ext>
            </a:extLst>
          </p:cNvPr>
          <p:cNvSpPr>
            <a:spLocks noGrp="1"/>
          </p:cNvSpPr>
          <p:nvPr>
            <p:ph sz="half" idx="1"/>
          </p:nvPr>
        </p:nvSpPr>
        <p:spPr/>
        <p:txBody>
          <a:bodyPr vert="horz" lIns="0" tIns="0" rIns="0" bIns="0" rtlCol="0" anchor="t">
            <a:noAutofit/>
          </a:bodyPr>
          <a:lstStyle/>
          <a:p>
            <a:r>
              <a:rPr lang="en-US" sz="2000" dirty="0">
                <a:latin typeface="Arial"/>
                <a:cs typeface="Arial"/>
              </a:rPr>
              <a:t>Think about the 4 key ideas of democracy:</a:t>
            </a:r>
            <a:endParaRPr lang="en-US" sz="2000" dirty="0"/>
          </a:p>
          <a:p>
            <a:pPr marL="285750" indent="-285750">
              <a:buChar char="•"/>
            </a:pPr>
            <a:r>
              <a:rPr lang="en-US" sz="2000" dirty="0">
                <a:latin typeface="Arial"/>
                <a:cs typeface="Arial"/>
              </a:rPr>
              <a:t>From what you have learned about the referendums and the issues that are important to you, do you think Australia is democratic?</a:t>
            </a:r>
            <a:endParaRPr lang="en-US" sz="2000" dirty="0"/>
          </a:p>
          <a:p>
            <a:pPr marL="285750" indent="-285750">
              <a:buChar char="•"/>
            </a:pPr>
            <a:r>
              <a:rPr lang="en-US" sz="2000" dirty="0">
                <a:latin typeface="Arial"/>
                <a:cs typeface="Arial"/>
              </a:rPr>
              <a:t>How could you get involved in action?</a:t>
            </a:r>
          </a:p>
          <a:p>
            <a:endParaRPr lang="en-US" dirty="0">
              <a:latin typeface="Arial"/>
              <a:cs typeface="Arial"/>
            </a:endParaRPr>
          </a:p>
        </p:txBody>
      </p:sp>
      <p:sp>
        <p:nvSpPr>
          <p:cNvPr id="4" name="Content Placeholder 3">
            <a:extLst>
              <a:ext uri="{FF2B5EF4-FFF2-40B4-BE49-F238E27FC236}">
                <a16:creationId xmlns:a16="http://schemas.microsoft.com/office/drawing/2014/main" id="{DA03089E-CE54-3AF1-9B77-B029E987DFE2}"/>
              </a:ext>
            </a:extLst>
          </p:cNvPr>
          <p:cNvSpPr>
            <a:spLocks noGrp="1"/>
          </p:cNvSpPr>
          <p:nvPr>
            <p:ph sz="half" idx="2"/>
          </p:nvPr>
        </p:nvSpPr>
        <p:spPr/>
        <p:txBody>
          <a:bodyPr vert="horz" lIns="0" tIns="0" rIns="0" bIns="0" rtlCol="0" anchor="t">
            <a:noAutofit/>
          </a:bodyPr>
          <a:lstStyle/>
          <a:p>
            <a:pPr marL="342900" indent="-342900">
              <a:buFont typeface="Arial,Sans-Serif"/>
              <a:buChar char="•"/>
            </a:pPr>
            <a:r>
              <a:rPr lang="en-AU" sz="2000" dirty="0">
                <a:solidFill>
                  <a:schemeClr val="tx1"/>
                </a:solidFill>
                <a:latin typeface="Arial"/>
                <a:cs typeface="Arial"/>
              </a:rPr>
              <a:t>Active and engaged citizens</a:t>
            </a:r>
            <a:endParaRPr lang="en-US" sz="2000" b="0" dirty="0">
              <a:solidFill>
                <a:schemeClr val="tx1"/>
              </a:solidFill>
              <a:latin typeface="Arial"/>
              <a:cs typeface="Arial"/>
            </a:endParaRPr>
          </a:p>
          <a:p>
            <a:pPr marL="342900" indent="-342900">
              <a:buFont typeface="Arial,Sans-Serif"/>
              <a:buChar char="•"/>
            </a:pPr>
            <a:r>
              <a:rPr lang="en-AU" sz="2000" dirty="0">
                <a:solidFill>
                  <a:schemeClr val="tx1"/>
                </a:solidFill>
                <a:latin typeface="Arial"/>
                <a:cs typeface="Arial"/>
              </a:rPr>
              <a:t>An inclusive and equitable society</a:t>
            </a:r>
            <a:endParaRPr lang="en-US" sz="2000" b="0" dirty="0">
              <a:solidFill>
                <a:schemeClr val="tx1"/>
              </a:solidFill>
              <a:latin typeface="Arial"/>
              <a:cs typeface="Arial"/>
            </a:endParaRPr>
          </a:p>
          <a:p>
            <a:pPr marL="342900" indent="-342900">
              <a:buFont typeface="Arial,Sans-Serif"/>
              <a:buChar char="•"/>
            </a:pPr>
            <a:r>
              <a:rPr lang="en-AU" sz="2000" dirty="0">
                <a:solidFill>
                  <a:schemeClr val="tx1"/>
                </a:solidFill>
                <a:latin typeface="Arial"/>
                <a:cs typeface="Arial"/>
              </a:rPr>
              <a:t>Free and franchised elections </a:t>
            </a:r>
            <a:endParaRPr lang="en-US" sz="2000" b="0" dirty="0">
              <a:solidFill>
                <a:schemeClr val="tx1"/>
              </a:solidFill>
              <a:latin typeface="Arial"/>
              <a:cs typeface="Arial"/>
            </a:endParaRPr>
          </a:p>
          <a:p>
            <a:pPr marL="342900" indent="-342900">
              <a:buFont typeface="Arial,Sans-Serif"/>
              <a:buChar char="•"/>
            </a:pPr>
            <a:r>
              <a:rPr lang="en-AU" sz="2000" dirty="0">
                <a:solidFill>
                  <a:schemeClr val="tx1"/>
                </a:solidFill>
                <a:latin typeface="Arial"/>
                <a:cs typeface="Arial"/>
              </a:rPr>
              <a:t>The rule of law for both citizens and the government</a:t>
            </a:r>
            <a:endParaRPr lang="en-US" dirty="0">
              <a:solidFill>
                <a:schemeClr val="tx1"/>
              </a:solidFill>
              <a:latin typeface="Arial"/>
              <a:cs typeface="Arial"/>
            </a:endParaRPr>
          </a:p>
        </p:txBody>
      </p:sp>
      <p:sp>
        <p:nvSpPr>
          <p:cNvPr id="6" name="Slide Number Placeholder 5">
            <a:extLst>
              <a:ext uri="{FF2B5EF4-FFF2-40B4-BE49-F238E27FC236}">
                <a16:creationId xmlns:a16="http://schemas.microsoft.com/office/drawing/2014/main" id="{DA497BE3-A49A-BAD7-6AF4-3F8F7F0E9019}"/>
              </a:ext>
            </a:extLst>
          </p:cNvPr>
          <p:cNvSpPr>
            <a:spLocks noGrp="1"/>
          </p:cNvSpPr>
          <p:nvPr>
            <p:ph type="sldNum" sz="quarter" idx="12"/>
          </p:nvPr>
        </p:nvSpPr>
        <p:spPr/>
        <p:txBody>
          <a:bodyPr/>
          <a:lstStyle/>
          <a:p>
            <a:fld id="{0ACBC296-6F1C-40EB-A7B9-B66F495956D9}" type="slidenum">
              <a:rPr lang="en-AU" sz="1200" b="1" smtClean="0">
                <a:solidFill>
                  <a:schemeClr val="tx1"/>
                </a:solidFill>
              </a:rPr>
              <a:t>25</a:t>
            </a:fld>
            <a:endParaRPr lang="en-AU" b="1" dirty="0">
              <a:solidFill>
                <a:schemeClr val="tx1"/>
              </a:solidFill>
            </a:endParaRPr>
          </a:p>
        </p:txBody>
      </p:sp>
    </p:spTree>
    <p:extLst>
      <p:ext uri="{BB962C8B-B14F-4D97-AF65-F5344CB8AC3E}">
        <p14:creationId xmlns:p14="http://schemas.microsoft.com/office/powerpoint/2010/main" val="842091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on a fence&#10;&#10;AI-generated content may be incorrect.">
            <a:extLst>
              <a:ext uri="{FF2B5EF4-FFF2-40B4-BE49-F238E27FC236}">
                <a16:creationId xmlns:a16="http://schemas.microsoft.com/office/drawing/2014/main" id="{22462793-4C4E-7C9C-CB77-F10D5168EA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12694"/>
            <a:ext cx="5989864" cy="4632161"/>
          </a:xfrm>
          <a:prstGeom prst="rect">
            <a:avLst/>
          </a:prstGeom>
        </p:spPr>
      </p:pic>
      <p:sp>
        <p:nvSpPr>
          <p:cNvPr id="2" name="Title 1">
            <a:extLst>
              <a:ext uri="{FF2B5EF4-FFF2-40B4-BE49-F238E27FC236}">
                <a16:creationId xmlns:a16="http://schemas.microsoft.com/office/drawing/2014/main" id="{56819272-4157-22F3-800C-9F3E2BBB83DB}"/>
              </a:ext>
            </a:extLst>
          </p:cNvPr>
          <p:cNvSpPr>
            <a:spLocks noGrp="1"/>
          </p:cNvSpPr>
          <p:nvPr>
            <p:ph type="title"/>
          </p:nvPr>
        </p:nvSpPr>
        <p:spPr>
          <a:xfrm>
            <a:off x="623888" y="576000"/>
            <a:ext cx="5382000" cy="873388"/>
          </a:xfrm>
        </p:spPr>
        <p:txBody>
          <a:bodyPr anchor="t">
            <a:normAutofit/>
          </a:bodyPr>
          <a:lstStyle/>
          <a:p>
            <a:r>
              <a:rPr lang="en-AU" dirty="0"/>
              <a:t>Reflection</a:t>
            </a:r>
          </a:p>
        </p:txBody>
      </p:sp>
      <p:sp>
        <p:nvSpPr>
          <p:cNvPr id="3" name="Content Placeholder 2">
            <a:extLst>
              <a:ext uri="{FF2B5EF4-FFF2-40B4-BE49-F238E27FC236}">
                <a16:creationId xmlns:a16="http://schemas.microsoft.com/office/drawing/2014/main" id="{C4E3AD21-3496-305C-CF46-DC9FBD6D99A8}"/>
              </a:ext>
            </a:extLst>
          </p:cNvPr>
          <p:cNvSpPr>
            <a:spLocks noGrp="1"/>
          </p:cNvSpPr>
          <p:nvPr>
            <p:ph sz="quarter" idx="13"/>
          </p:nvPr>
        </p:nvSpPr>
        <p:spPr>
          <a:xfrm>
            <a:off x="623889" y="1628775"/>
            <a:ext cx="5167312" cy="4321175"/>
          </a:xfrm>
        </p:spPr>
        <p:txBody>
          <a:bodyPr>
            <a:normAutofit/>
          </a:bodyPr>
          <a:lstStyle/>
          <a:p>
            <a:pPr marL="285750" marR="0" lvl="1" indent="-285750" defTabSz="914400" rtl="0" eaLnBrk="0" fontAlgn="base" latinLnBrk="0" hangingPunct="0">
              <a:spcBef>
                <a:spcPct val="0"/>
              </a:spcBef>
              <a:spcAft>
                <a:spcPts val="600"/>
              </a:spcAft>
              <a:buClrTx/>
              <a:buSzTx/>
              <a:buFont typeface="Arial" panose="020B0604020202020204" pitchFamily="34" charset="0"/>
              <a:buChar char="•"/>
              <a:tabLst/>
            </a:pPr>
            <a:endParaRPr kumimoji="0" lang="en-US" altLang="en-US" sz="1800" b="0" i="0" u="none" strike="noStrike" cap="none" normalizeH="0" baseline="0" dirty="0">
              <a:ln>
                <a:noFill/>
              </a:ln>
              <a:effectLst/>
            </a:endParaRPr>
          </a:p>
          <a:p>
            <a:pPr marR="0" lvl="1" defTabSz="914400" rtl="0" eaLnBrk="0" fontAlgn="base" latinLnBrk="0" hangingPunct="0">
              <a:spcBef>
                <a:spcPct val="0"/>
              </a:spcBef>
              <a:spcAft>
                <a:spcPts val="600"/>
              </a:spcAft>
              <a:buClrTx/>
              <a:buSzTx/>
              <a:tabLst/>
            </a:pPr>
            <a:r>
              <a:rPr kumimoji="0" lang="en-US" altLang="en-US" sz="2000" b="0" i="0" u="none" strike="noStrike" cap="none" normalizeH="0" baseline="0" dirty="0">
                <a:ln>
                  <a:noFill/>
                </a:ln>
                <a:effectLst/>
              </a:rPr>
              <a:t>How do young people now use direct democracy to address issues like racism and inclusivity? </a:t>
            </a:r>
          </a:p>
          <a:p>
            <a:pPr marR="0" lvl="1" defTabSz="914400" rtl="0" eaLnBrk="0" fontAlgn="base" latinLnBrk="0" hangingPunct="0">
              <a:spcBef>
                <a:spcPct val="0"/>
              </a:spcBef>
              <a:spcAft>
                <a:spcPts val="600"/>
              </a:spcAft>
              <a:buClrTx/>
              <a:buSzTx/>
              <a:tabLst/>
            </a:pPr>
            <a:r>
              <a:rPr kumimoji="0" lang="en-US" altLang="en-US" sz="2000" b="0" i="0" u="none" strike="noStrike" cap="none" normalizeH="0" baseline="0" dirty="0">
                <a:ln>
                  <a:noFill/>
                </a:ln>
                <a:effectLst/>
              </a:rPr>
              <a:t>How does this compare to the past?</a:t>
            </a:r>
          </a:p>
        </p:txBody>
      </p:sp>
      <p:sp>
        <p:nvSpPr>
          <p:cNvPr id="7" name="TextBox 6">
            <a:extLst>
              <a:ext uri="{FF2B5EF4-FFF2-40B4-BE49-F238E27FC236}">
                <a16:creationId xmlns:a16="http://schemas.microsoft.com/office/drawing/2014/main" id="{490C00B7-2843-6AA5-2937-9D20E8A2B4DD}"/>
              </a:ext>
            </a:extLst>
          </p:cNvPr>
          <p:cNvSpPr txBox="1"/>
          <p:nvPr/>
        </p:nvSpPr>
        <p:spPr>
          <a:xfrm>
            <a:off x="8906788" y="5398634"/>
            <a:ext cx="3179076" cy="246221"/>
          </a:xfrm>
          <a:prstGeom prst="rect">
            <a:avLst/>
          </a:prstGeom>
          <a:solidFill>
            <a:srgbClr val="000000"/>
          </a:solidFill>
        </p:spPr>
        <p:txBody>
          <a:bodyPr wrap="none" rtlCol="0">
            <a:spAutoFit/>
          </a:bodyPr>
          <a:lstStyle/>
          <a:p>
            <a:pPr algn="r">
              <a:spcAft>
                <a:spcPts val="600"/>
              </a:spcAft>
            </a:pPr>
            <a:r>
              <a:rPr lang="en-AU" sz="1000" dirty="0">
                <a:solidFill>
                  <a:srgbClr val="FFFFFF"/>
                </a:solidFill>
                <a:hlinkClick r:id="rId4"/>
              </a:rPr>
              <a:t>Photo</a:t>
            </a:r>
            <a:r>
              <a:rPr lang="en-AU" sz="1000" dirty="0">
                <a:solidFill>
                  <a:srgbClr val="FFFFFF"/>
                </a:solidFill>
              </a:rPr>
              <a:t> ‘This is what democracy looks like’, by Yossi Gurvitz</a:t>
            </a:r>
          </a:p>
        </p:txBody>
      </p:sp>
      <p:sp>
        <p:nvSpPr>
          <p:cNvPr id="6" name="Slide Number Placeholder 5">
            <a:extLst>
              <a:ext uri="{FF2B5EF4-FFF2-40B4-BE49-F238E27FC236}">
                <a16:creationId xmlns:a16="http://schemas.microsoft.com/office/drawing/2014/main" id="{B3DE53E7-E7F9-C3AF-E703-88BE30225193}"/>
              </a:ext>
            </a:extLst>
          </p:cNvPr>
          <p:cNvSpPr>
            <a:spLocks noGrp="1"/>
          </p:cNvSpPr>
          <p:nvPr>
            <p:ph type="sldNum" sz="quarter" idx="12"/>
          </p:nvPr>
        </p:nvSpPr>
        <p:spPr/>
        <p:txBody>
          <a:bodyPr/>
          <a:lstStyle/>
          <a:p>
            <a:fld id="{0ACBC296-6F1C-40EB-A7B9-B66F495956D9}" type="slidenum">
              <a:rPr lang="en-AU" sz="1200" b="1" smtClean="0">
                <a:solidFill>
                  <a:schemeClr val="tx1"/>
                </a:solidFill>
              </a:rPr>
              <a:t>26</a:t>
            </a:fld>
            <a:endParaRPr lang="en-AU" b="1" dirty="0">
              <a:solidFill>
                <a:schemeClr val="tx1"/>
              </a:solidFill>
            </a:endParaRPr>
          </a:p>
        </p:txBody>
      </p:sp>
    </p:spTree>
    <p:extLst>
      <p:ext uri="{BB962C8B-B14F-4D97-AF65-F5344CB8AC3E}">
        <p14:creationId xmlns:p14="http://schemas.microsoft.com/office/powerpoint/2010/main" val="3037111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Thank you</a:t>
            </a:r>
            <a:endParaRPr lang="en-AU" dirty="0"/>
          </a:p>
        </p:txBody>
      </p:sp>
    </p:spTree>
    <p:extLst>
      <p:ext uri="{BB962C8B-B14F-4D97-AF65-F5344CB8AC3E}">
        <p14:creationId xmlns:p14="http://schemas.microsoft.com/office/powerpoint/2010/main" val="219910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a:t>Acknowledgement</a:t>
            </a:r>
          </a:p>
        </p:txBody>
      </p:sp>
      <p:pic>
        <p:nvPicPr>
          <p:cNvPr id="1026" name="Picture 2">
            <a:extLst>
              <a:ext uri="{FF2B5EF4-FFF2-40B4-BE49-F238E27FC236}">
                <a16:creationId xmlns:a16="http://schemas.microsoft.com/office/drawing/2014/main" id="{070F4869-3F34-64BD-033F-080058D219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9329" y="1012695"/>
            <a:ext cx="7673340" cy="5139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7909ED-BB62-4584-3A37-C621915427F4}"/>
              </a:ext>
            </a:extLst>
          </p:cNvPr>
          <p:cNvSpPr txBox="1"/>
          <p:nvPr/>
        </p:nvSpPr>
        <p:spPr>
          <a:xfrm>
            <a:off x="2248444" y="6248400"/>
            <a:ext cx="7777300" cy="461665"/>
          </a:xfrm>
          <a:prstGeom prst="rect">
            <a:avLst/>
          </a:prstGeom>
          <a:noFill/>
        </p:spPr>
        <p:txBody>
          <a:bodyPr wrap="square" rtlCol="0">
            <a:spAutoFit/>
          </a:bodyPr>
          <a:lstStyle/>
          <a:p>
            <a:r>
              <a:rPr lang="en-AU" sz="1200" dirty="0">
                <a:latin typeface="Arial" panose="020B0604020202020204" pitchFamily="34" charset="0"/>
                <a:cs typeface="Arial" panose="020B0604020202020204" pitchFamily="34" charset="0"/>
              </a:rPr>
              <a:t>Street art of the Australian Indigenous flag and culture on Brunswick Street in Fortitude Valley, Brisbane in 2009. Accessed from: </a:t>
            </a:r>
            <a:r>
              <a:rPr lang="en-AU" sz="1200" dirty="0">
                <a:latin typeface="Arial" panose="020B0604020202020204" pitchFamily="34" charset="0"/>
                <a:cs typeface="Arial" panose="020B0604020202020204" pitchFamily="34" charset="0"/>
                <a:hlinkClick r:id="rId4"/>
              </a:rPr>
              <a:t>https://www.flickr.com/photos/mythoto/4227603729</a:t>
            </a:r>
            <a:r>
              <a:rPr lang="en-AU" sz="1200" dirty="0">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7B02D921-7DA3-64F2-8FC7-CCAB997B1CD3}"/>
              </a:ext>
            </a:extLst>
          </p:cNvPr>
          <p:cNvSpPr>
            <a:spLocks noGrp="1"/>
          </p:cNvSpPr>
          <p:nvPr>
            <p:ph type="sldNum" sz="quarter" idx="12"/>
          </p:nvPr>
        </p:nvSpPr>
        <p:spPr>
          <a:xfrm>
            <a:off x="8832849" y="6092825"/>
            <a:ext cx="2828338" cy="323850"/>
          </a:xfrm>
        </p:spPr>
        <p:txBody>
          <a:bodyPr/>
          <a:lstStyle/>
          <a:p>
            <a:fld id="{0ACBC296-6F1C-40EB-A7B9-B66F495956D9}" type="slidenum">
              <a:rPr lang="en-AU" sz="1200" b="1" smtClean="0">
                <a:solidFill>
                  <a:schemeClr val="tx1"/>
                </a:solidFill>
              </a:rPr>
              <a:t>3</a:t>
            </a:fld>
            <a:endParaRPr lang="en-AU" sz="1200" b="1" dirty="0">
              <a:solidFill>
                <a:schemeClr val="tx1"/>
              </a:solidFill>
            </a:endParaRPr>
          </a:p>
        </p:txBody>
      </p:sp>
    </p:spTree>
    <p:extLst>
      <p:ext uri="{BB962C8B-B14F-4D97-AF65-F5344CB8AC3E}">
        <p14:creationId xmlns:p14="http://schemas.microsoft.com/office/powerpoint/2010/main" val="417370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inting of a group of people&#10;&#10;AI-generated content may be incorrect.">
            <a:extLst>
              <a:ext uri="{FF2B5EF4-FFF2-40B4-BE49-F238E27FC236}">
                <a16:creationId xmlns:a16="http://schemas.microsoft.com/office/drawing/2014/main" id="{CCA416AB-09D9-F670-576E-42D0EA925B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783" r="17595"/>
          <a:stretch/>
        </p:blipFill>
        <p:spPr>
          <a:xfrm>
            <a:off x="6186112" y="11"/>
            <a:ext cx="6005888" cy="6857988"/>
          </a:xfrm>
          <a:prstGeom prst="rect">
            <a:avLst/>
          </a:prstGeom>
          <a:noFill/>
        </p:spPr>
      </p:pic>
      <p:sp>
        <p:nvSpPr>
          <p:cNvPr id="2" name="Title 1">
            <a:extLst>
              <a:ext uri="{FF2B5EF4-FFF2-40B4-BE49-F238E27FC236}">
                <a16:creationId xmlns:a16="http://schemas.microsoft.com/office/drawing/2014/main" id="{315FB5D8-ED18-8494-1296-066289FEF150}"/>
              </a:ext>
            </a:extLst>
          </p:cNvPr>
          <p:cNvSpPr>
            <a:spLocks noGrp="1"/>
          </p:cNvSpPr>
          <p:nvPr>
            <p:ph type="title"/>
          </p:nvPr>
        </p:nvSpPr>
        <p:spPr>
          <a:xfrm>
            <a:off x="488720" y="372800"/>
            <a:ext cx="5382000" cy="873388"/>
          </a:xfrm>
        </p:spPr>
        <p:txBody>
          <a:bodyPr anchor="t">
            <a:normAutofit/>
          </a:bodyPr>
          <a:lstStyle/>
          <a:p>
            <a:r>
              <a:rPr lang="en-AU" dirty="0"/>
              <a:t>Democracy</a:t>
            </a:r>
          </a:p>
        </p:txBody>
      </p:sp>
      <p:sp>
        <p:nvSpPr>
          <p:cNvPr id="3" name="Content Placeholder 2">
            <a:extLst>
              <a:ext uri="{FF2B5EF4-FFF2-40B4-BE49-F238E27FC236}">
                <a16:creationId xmlns:a16="http://schemas.microsoft.com/office/drawing/2014/main" id="{76EBAC96-7E1C-5480-36FF-889B9EF89E2A}"/>
              </a:ext>
            </a:extLst>
          </p:cNvPr>
          <p:cNvSpPr>
            <a:spLocks noGrp="1"/>
          </p:cNvSpPr>
          <p:nvPr>
            <p:ph sz="quarter" idx="13"/>
          </p:nvPr>
        </p:nvSpPr>
        <p:spPr>
          <a:xfrm>
            <a:off x="443664" y="800100"/>
            <a:ext cx="5472112" cy="5685100"/>
          </a:xfrm>
        </p:spPr>
        <p:txBody>
          <a:bodyPr>
            <a:normAutofit fontScale="92500" lnSpcReduction="20000"/>
          </a:bodyPr>
          <a:lstStyle/>
          <a:p>
            <a:pPr>
              <a:lnSpc>
                <a:spcPct val="145000"/>
              </a:lnSpc>
              <a:spcBef>
                <a:spcPts val="0"/>
              </a:spcBef>
              <a:spcAft>
                <a:spcPts val="0"/>
              </a:spcAft>
            </a:pPr>
            <a:r>
              <a:rPr lang="en-AU" sz="1900" dirty="0"/>
              <a:t>Democracy comes from the ancient Greek words:</a:t>
            </a:r>
          </a:p>
          <a:p>
            <a:pPr marL="285750" indent="-285750">
              <a:lnSpc>
                <a:spcPct val="145000"/>
              </a:lnSpc>
              <a:spcBef>
                <a:spcPts val="0"/>
              </a:spcBef>
              <a:spcAft>
                <a:spcPts val="0"/>
              </a:spcAft>
              <a:buFont typeface="Arial" panose="020B0604020202020204" pitchFamily="34" charset="0"/>
              <a:buChar char="•"/>
            </a:pPr>
            <a:r>
              <a:rPr lang="en-AU" sz="1900" b="0" dirty="0">
                <a:solidFill>
                  <a:schemeClr val="tx1"/>
                </a:solidFill>
              </a:rPr>
              <a:t>‘demos’ (the people)</a:t>
            </a:r>
          </a:p>
          <a:p>
            <a:pPr marL="285750" indent="-285750">
              <a:lnSpc>
                <a:spcPct val="145000"/>
              </a:lnSpc>
              <a:spcBef>
                <a:spcPts val="0"/>
              </a:spcBef>
              <a:spcAft>
                <a:spcPts val="0"/>
              </a:spcAft>
              <a:buFont typeface="Arial" panose="020B0604020202020204" pitchFamily="34" charset="0"/>
              <a:buChar char="•"/>
            </a:pPr>
            <a:r>
              <a:rPr lang="en-AU" sz="1900" b="0" dirty="0">
                <a:solidFill>
                  <a:schemeClr val="tx1"/>
                </a:solidFill>
              </a:rPr>
              <a:t>‘</a:t>
            </a:r>
            <a:r>
              <a:rPr lang="en-AU" sz="1900" b="0" dirty="0" err="1">
                <a:solidFill>
                  <a:schemeClr val="tx1"/>
                </a:solidFill>
              </a:rPr>
              <a:t>kratos</a:t>
            </a:r>
            <a:r>
              <a:rPr lang="en-AU" sz="1900" b="0" dirty="0">
                <a:solidFill>
                  <a:schemeClr val="tx1"/>
                </a:solidFill>
              </a:rPr>
              <a:t>’ (to rule). </a:t>
            </a:r>
          </a:p>
          <a:p>
            <a:pPr>
              <a:lnSpc>
                <a:spcPct val="145000"/>
              </a:lnSpc>
              <a:spcBef>
                <a:spcPts val="0"/>
              </a:spcBef>
              <a:spcAft>
                <a:spcPts val="0"/>
              </a:spcAft>
            </a:pPr>
            <a:r>
              <a:rPr lang="en-AU" sz="1900" dirty="0">
                <a:solidFill>
                  <a:schemeClr val="tx1"/>
                </a:solidFill>
              </a:rPr>
              <a:t>Rule by the people</a:t>
            </a:r>
          </a:p>
          <a:p>
            <a:pPr>
              <a:lnSpc>
                <a:spcPct val="145000"/>
              </a:lnSpc>
              <a:spcBef>
                <a:spcPts val="0"/>
              </a:spcBef>
              <a:spcAft>
                <a:spcPts val="0"/>
              </a:spcAft>
            </a:pPr>
            <a:endParaRPr lang="en-AU" sz="1900" b="0" dirty="0">
              <a:solidFill>
                <a:schemeClr val="tx1"/>
              </a:solidFill>
            </a:endParaRPr>
          </a:p>
          <a:p>
            <a:pPr>
              <a:lnSpc>
                <a:spcPct val="145000"/>
              </a:lnSpc>
              <a:spcBef>
                <a:spcPts val="0"/>
              </a:spcBef>
              <a:spcAft>
                <a:spcPts val="0"/>
              </a:spcAft>
            </a:pPr>
            <a:r>
              <a:rPr lang="en-AU" sz="1900" dirty="0"/>
              <a:t>Democracy is defined as:</a:t>
            </a:r>
          </a:p>
          <a:p>
            <a:pPr>
              <a:lnSpc>
                <a:spcPct val="145000"/>
              </a:lnSpc>
              <a:spcBef>
                <a:spcPts val="0"/>
              </a:spcBef>
              <a:spcAft>
                <a:spcPts val="0"/>
              </a:spcAft>
            </a:pPr>
            <a:r>
              <a:rPr lang="en-AU" sz="1900" b="0" dirty="0">
                <a:solidFill>
                  <a:schemeClr val="tx1"/>
                </a:solidFill>
              </a:rPr>
              <a:t>A system of government based on the people of an entity, that is, ‘</a:t>
            </a:r>
            <a:r>
              <a:rPr lang="en-AU" sz="1900" dirty="0">
                <a:solidFill>
                  <a:schemeClr val="tx1"/>
                </a:solidFill>
              </a:rPr>
              <a:t>government by the people</a:t>
            </a:r>
            <a:r>
              <a:rPr lang="en-AU" sz="1900" b="0" dirty="0">
                <a:solidFill>
                  <a:schemeClr val="tx1"/>
                </a:solidFill>
              </a:rPr>
              <a:t>’; a form of government where the supreme power is vested in the people and exercised directly by them or by their </a:t>
            </a:r>
            <a:r>
              <a:rPr lang="en-AU" sz="1900" dirty="0">
                <a:solidFill>
                  <a:schemeClr val="tx1"/>
                </a:solidFill>
              </a:rPr>
              <a:t>elected representatives </a:t>
            </a:r>
            <a:r>
              <a:rPr lang="en-AU" sz="1900" b="0" dirty="0">
                <a:solidFill>
                  <a:schemeClr val="tx1"/>
                </a:solidFill>
              </a:rPr>
              <a:t>under a free and fair electoral system.</a:t>
            </a:r>
          </a:p>
          <a:p>
            <a:pPr>
              <a:lnSpc>
                <a:spcPct val="145000"/>
              </a:lnSpc>
              <a:spcBef>
                <a:spcPts val="0"/>
              </a:spcBef>
              <a:spcAft>
                <a:spcPts val="0"/>
              </a:spcAft>
            </a:pPr>
            <a:endParaRPr lang="en-AU" sz="1900" dirty="0">
              <a:solidFill>
                <a:schemeClr val="tx1"/>
              </a:solidFill>
            </a:endParaRPr>
          </a:p>
          <a:p>
            <a:pPr>
              <a:lnSpc>
                <a:spcPct val="145000"/>
              </a:lnSpc>
              <a:spcBef>
                <a:spcPts val="0"/>
              </a:spcBef>
              <a:spcAft>
                <a:spcPts val="0"/>
              </a:spcAft>
            </a:pPr>
            <a:r>
              <a:rPr lang="en-AU" sz="1900" dirty="0"/>
              <a:t>What is a representative democracy?</a:t>
            </a:r>
          </a:p>
          <a:p>
            <a:pPr>
              <a:lnSpc>
                <a:spcPct val="145000"/>
              </a:lnSpc>
              <a:spcBef>
                <a:spcPts val="0"/>
              </a:spcBef>
              <a:spcAft>
                <a:spcPts val="0"/>
              </a:spcAft>
            </a:pPr>
            <a:r>
              <a:rPr lang="en-AU" sz="1900" dirty="0">
                <a:solidFill>
                  <a:schemeClr val="tx1"/>
                </a:solidFill>
              </a:rPr>
              <a:t>Where citizens choose representatives to make decisions on their behalf.</a:t>
            </a:r>
          </a:p>
        </p:txBody>
      </p:sp>
      <p:sp>
        <p:nvSpPr>
          <p:cNvPr id="10" name="TextBox 9">
            <a:extLst>
              <a:ext uri="{FF2B5EF4-FFF2-40B4-BE49-F238E27FC236}">
                <a16:creationId xmlns:a16="http://schemas.microsoft.com/office/drawing/2014/main" id="{9DE10E87-3A67-09BF-83EC-CCCC41EE6DD4}"/>
              </a:ext>
            </a:extLst>
          </p:cNvPr>
          <p:cNvSpPr txBox="1"/>
          <p:nvPr/>
        </p:nvSpPr>
        <p:spPr>
          <a:xfrm>
            <a:off x="9865667" y="6657944"/>
            <a:ext cx="2326333" cy="200055"/>
          </a:xfrm>
          <a:prstGeom prst="rect">
            <a:avLst/>
          </a:prstGeom>
          <a:solidFill>
            <a:srgbClr val="000000"/>
          </a:solidFill>
        </p:spPr>
        <p:txBody>
          <a:bodyPr wrap="square" rtlCol="0">
            <a:spAutoFit/>
          </a:bodyPr>
          <a:lstStyle/>
          <a:p>
            <a:pPr algn="r">
              <a:spcAft>
                <a:spcPts val="600"/>
              </a:spcAft>
            </a:pPr>
            <a:r>
              <a:rPr lang="en-AU" sz="700">
                <a:solidFill>
                  <a:srgbClr val="FFFFFF"/>
                </a:solidFill>
                <a:hlinkClick r:id="rId4" tooltip="https://en.wikipedia.org/wiki/Athenian_democracy">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AU" sz="700">
              <a:solidFill>
                <a:srgbClr val="FFFFFF"/>
              </a:solidFill>
            </a:endParaRPr>
          </a:p>
        </p:txBody>
      </p:sp>
      <p:sp>
        <p:nvSpPr>
          <p:cNvPr id="5" name="Slide Number Placeholder 4">
            <a:extLst>
              <a:ext uri="{FF2B5EF4-FFF2-40B4-BE49-F238E27FC236}">
                <a16:creationId xmlns:a16="http://schemas.microsoft.com/office/drawing/2014/main" id="{3E6FEC8F-F1B8-0CEE-36A3-89042CEC1ED0}"/>
              </a:ext>
            </a:extLst>
          </p:cNvPr>
          <p:cNvSpPr>
            <a:spLocks noGrp="1"/>
          </p:cNvSpPr>
          <p:nvPr>
            <p:ph type="sldNum" sz="quarter" idx="12"/>
          </p:nvPr>
        </p:nvSpPr>
        <p:spPr>
          <a:xfrm>
            <a:off x="9137649" y="6130955"/>
            <a:ext cx="2735263" cy="323850"/>
          </a:xfrm>
        </p:spPr>
        <p:txBody>
          <a:bodyPr/>
          <a:lstStyle/>
          <a:p>
            <a:fld id="{0ACBC296-6F1C-40EB-A7B9-B66F495956D9}" type="slidenum">
              <a:rPr lang="en-AU" sz="1200" b="1" smtClean="0">
                <a:solidFill>
                  <a:schemeClr val="bg1"/>
                </a:solidFill>
              </a:rPr>
              <a:t>4</a:t>
            </a:fld>
            <a:endParaRPr lang="en-AU" sz="1200" b="1" dirty="0">
              <a:solidFill>
                <a:schemeClr val="bg1"/>
              </a:solidFill>
            </a:endParaRPr>
          </a:p>
        </p:txBody>
      </p:sp>
    </p:spTree>
    <p:extLst>
      <p:ext uri="{BB962C8B-B14F-4D97-AF65-F5344CB8AC3E}">
        <p14:creationId xmlns:p14="http://schemas.microsoft.com/office/powerpoint/2010/main" val="56465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lorful carved figures of humans">
            <a:extLst>
              <a:ext uri="{FF2B5EF4-FFF2-40B4-BE49-F238E27FC236}">
                <a16:creationId xmlns:a16="http://schemas.microsoft.com/office/drawing/2014/main" id="{E27BAFD8-0BAC-C02E-ACB3-04208F1C7989}"/>
              </a:ext>
            </a:extLst>
          </p:cNvPr>
          <p:cNvPicPr>
            <a:picLocks noChangeAspect="1"/>
          </p:cNvPicPr>
          <p:nvPr/>
        </p:nvPicPr>
        <p:blipFill>
          <a:blip r:embed="rId3"/>
          <a:srcRect l="18918" r="18685"/>
          <a:stretch/>
        </p:blipFill>
        <p:spPr>
          <a:xfrm>
            <a:off x="6186112" y="10"/>
            <a:ext cx="6005888" cy="6857989"/>
          </a:xfrm>
          <a:prstGeom prst="rect">
            <a:avLst/>
          </a:prstGeom>
          <a:noFill/>
        </p:spPr>
      </p:pic>
      <p:sp>
        <p:nvSpPr>
          <p:cNvPr id="2" name="Title 1">
            <a:extLst>
              <a:ext uri="{FF2B5EF4-FFF2-40B4-BE49-F238E27FC236}">
                <a16:creationId xmlns:a16="http://schemas.microsoft.com/office/drawing/2014/main" id="{617D7949-A5D3-6A2A-2459-0FA81DD87CC5}"/>
              </a:ext>
            </a:extLst>
          </p:cNvPr>
          <p:cNvSpPr>
            <a:spLocks noGrp="1"/>
          </p:cNvSpPr>
          <p:nvPr>
            <p:ph type="title"/>
          </p:nvPr>
        </p:nvSpPr>
        <p:spPr>
          <a:xfrm>
            <a:off x="623888" y="576000"/>
            <a:ext cx="5382000" cy="873388"/>
          </a:xfrm>
        </p:spPr>
        <p:txBody>
          <a:bodyPr anchor="t">
            <a:normAutofit/>
          </a:bodyPr>
          <a:lstStyle/>
          <a:p>
            <a:r>
              <a:rPr lang="en-AU" dirty="0"/>
              <a:t>Four key ideas of Australian democracy</a:t>
            </a:r>
          </a:p>
        </p:txBody>
      </p:sp>
      <p:sp>
        <p:nvSpPr>
          <p:cNvPr id="3" name="Content Placeholder 2">
            <a:extLst>
              <a:ext uri="{FF2B5EF4-FFF2-40B4-BE49-F238E27FC236}">
                <a16:creationId xmlns:a16="http://schemas.microsoft.com/office/drawing/2014/main" id="{22DC502E-4077-F420-DD16-4059CDBF1C2B}"/>
              </a:ext>
            </a:extLst>
          </p:cNvPr>
          <p:cNvSpPr>
            <a:spLocks noGrp="1"/>
          </p:cNvSpPr>
          <p:nvPr>
            <p:ph sz="quarter" idx="13"/>
          </p:nvPr>
        </p:nvSpPr>
        <p:spPr>
          <a:xfrm>
            <a:off x="623888" y="1628775"/>
            <a:ext cx="5381625" cy="4321175"/>
          </a:xfrm>
        </p:spPr>
        <p:txBody>
          <a:bodyPr>
            <a:normAutofit/>
          </a:bodyPr>
          <a:lstStyle/>
          <a:p>
            <a:pPr marL="342900" indent="-342900">
              <a:buFont typeface="Arial" panose="020B0604020202020204" pitchFamily="34" charset="0"/>
              <a:buChar char="•"/>
            </a:pPr>
            <a:r>
              <a:rPr lang="en-AU" sz="2000" dirty="0">
                <a:solidFill>
                  <a:schemeClr val="tx1"/>
                </a:solidFill>
              </a:rPr>
              <a:t>Active and engaged citizens</a:t>
            </a:r>
          </a:p>
          <a:p>
            <a:pPr marL="342900" indent="-342900">
              <a:buFont typeface="Arial" panose="020B0604020202020204" pitchFamily="34" charset="0"/>
              <a:buChar char="•"/>
            </a:pPr>
            <a:r>
              <a:rPr lang="en-AU" sz="2000" dirty="0">
                <a:solidFill>
                  <a:schemeClr val="tx1"/>
                </a:solidFill>
              </a:rPr>
              <a:t>An inclusive and equitable society</a:t>
            </a:r>
          </a:p>
          <a:p>
            <a:pPr marL="342900" indent="-342900">
              <a:buFont typeface="Arial" panose="020B0604020202020204" pitchFamily="34" charset="0"/>
              <a:buChar char="•"/>
            </a:pPr>
            <a:r>
              <a:rPr lang="en-AU" sz="2000" dirty="0">
                <a:solidFill>
                  <a:schemeClr val="tx1"/>
                </a:solidFill>
              </a:rPr>
              <a:t>Free and franchised elections </a:t>
            </a:r>
          </a:p>
          <a:p>
            <a:pPr marL="342900" indent="-342900">
              <a:buFont typeface="Arial" panose="020B0604020202020204" pitchFamily="34" charset="0"/>
              <a:buChar char="•"/>
            </a:pPr>
            <a:r>
              <a:rPr lang="en-AU" sz="2000" dirty="0">
                <a:solidFill>
                  <a:schemeClr val="tx1"/>
                </a:solidFill>
              </a:rPr>
              <a:t>The rule of law for both citizens and the government</a:t>
            </a:r>
          </a:p>
          <a:p>
            <a:pPr marL="342900" indent="-342900">
              <a:buFont typeface="Arial" panose="020B0604020202020204" pitchFamily="34" charset="0"/>
              <a:buChar char="•"/>
            </a:pPr>
            <a:endParaRPr lang="en-AU" dirty="0"/>
          </a:p>
          <a:p>
            <a:endParaRPr lang="en-AU" dirty="0"/>
          </a:p>
          <a:p>
            <a:endParaRPr lang="en-AU" dirty="0"/>
          </a:p>
          <a:p>
            <a:r>
              <a:rPr lang="en-AU" sz="2000" i="0" dirty="0">
                <a:solidFill>
                  <a:srgbClr val="A40A66"/>
                </a:solidFill>
                <a:effectLst/>
              </a:rPr>
              <a:t>Discussion activity on the 4 key ideas</a:t>
            </a:r>
            <a:endParaRPr lang="en-AU" dirty="0"/>
          </a:p>
        </p:txBody>
      </p:sp>
      <p:sp>
        <p:nvSpPr>
          <p:cNvPr id="5" name="Slide Number Placeholder 4">
            <a:extLst>
              <a:ext uri="{FF2B5EF4-FFF2-40B4-BE49-F238E27FC236}">
                <a16:creationId xmlns:a16="http://schemas.microsoft.com/office/drawing/2014/main" id="{208C0CF2-EEE9-7412-2BA1-391E2BB19501}"/>
              </a:ext>
            </a:extLst>
          </p:cNvPr>
          <p:cNvSpPr>
            <a:spLocks noGrp="1"/>
          </p:cNvSpPr>
          <p:nvPr>
            <p:ph type="sldNum" sz="quarter" idx="12"/>
          </p:nvPr>
        </p:nvSpPr>
        <p:spPr/>
        <p:txBody>
          <a:bodyPr/>
          <a:lstStyle/>
          <a:p>
            <a:fld id="{0ACBC296-6F1C-40EB-A7B9-B66F495956D9}" type="slidenum">
              <a:rPr lang="en-AU" sz="1200" b="1" smtClean="0">
                <a:solidFill>
                  <a:schemeClr val="tx1"/>
                </a:solidFill>
              </a:rPr>
              <a:t>5</a:t>
            </a:fld>
            <a:endParaRPr lang="en-AU" sz="1200" b="1" dirty="0">
              <a:solidFill>
                <a:schemeClr val="tx1"/>
              </a:solidFill>
            </a:endParaRPr>
          </a:p>
        </p:txBody>
      </p:sp>
    </p:spTree>
    <p:extLst>
      <p:ext uri="{BB962C8B-B14F-4D97-AF65-F5344CB8AC3E}">
        <p14:creationId xmlns:p14="http://schemas.microsoft.com/office/powerpoint/2010/main" val="283664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hand putting a piece of paper into a ballot box&#10;&#10;AI-generated content may be incorrect.">
            <a:extLst>
              <a:ext uri="{FF2B5EF4-FFF2-40B4-BE49-F238E27FC236}">
                <a16:creationId xmlns:a16="http://schemas.microsoft.com/office/drawing/2014/main" id="{55514B43-7713-4CDA-492C-F419BDB3FD5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710" r="12710"/>
          <a:stretch>
            <a:fillRect/>
          </a:stretch>
        </p:blipFill>
        <p:spPr/>
      </p:pic>
      <p:sp>
        <p:nvSpPr>
          <p:cNvPr id="3" name="Title 2">
            <a:extLst>
              <a:ext uri="{FF2B5EF4-FFF2-40B4-BE49-F238E27FC236}">
                <a16:creationId xmlns:a16="http://schemas.microsoft.com/office/drawing/2014/main" id="{FDDCE30F-745B-C14E-7315-1C82BABBA770}"/>
              </a:ext>
            </a:extLst>
          </p:cNvPr>
          <p:cNvSpPr>
            <a:spLocks noGrp="1"/>
          </p:cNvSpPr>
          <p:nvPr>
            <p:ph type="title"/>
          </p:nvPr>
        </p:nvSpPr>
        <p:spPr/>
        <p:txBody>
          <a:bodyPr/>
          <a:lstStyle/>
          <a:p>
            <a:r>
              <a:rPr lang="en-AU" sz="3200" dirty="0">
                <a:latin typeface="Arial"/>
                <a:cs typeface="Arial"/>
              </a:rPr>
              <a:t>What are benefits of democracy?</a:t>
            </a:r>
          </a:p>
        </p:txBody>
      </p:sp>
      <p:sp>
        <p:nvSpPr>
          <p:cNvPr id="4" name="Content Placeholder 3">
            <a:extLst>
              <a:ext uri="{FF2B5EF4-FFF2-40B4-BE49-F238E27FC236}">
                <a16:creationId xmlns:a16="http://schemas.microsoft.com/office/drawing/2014/main" id="{BDD58C2A-7A9B-1A4F-1A08-29DED00AA6A8}"/>
              </a:ext>
            </a:extLst>
          </p:cNvPr>
          <p:cNvSpPr>
            <a:spLocks noGrp="1"/>
          </p:cNvSpPr>
          <p:nvPr>
            <p:ph sz="quarter" idx="13"/>
          </p:nvPr>
        </p:nvSpPr>
        <p:spPr>
          <a:xfrm>
            <a:off x="623888" y="1816359"/>
            <a:ext cx="5381625" cy="4133591"/>
          </a:xfrm>
        </p:spPr>
        <p:txBody>
          <a:bodyPr/>
          <a:lstStyle/>
          <a:p>
            <a:pPr marL="285750" indent="-285750" algn="l">
              <a:buFont typeface="Arial" panose="020B0604020202020204" pitchFamily="34" charset="0"/>
              <a:buChar char="•"/>
            </a:pPr>
            <a:r>
              <a:rPr lang="en-AU" b="0" i="0" dirty="0">
                <a:solidFill>
                  <a:srgbClr val="0C0C0C"/>
                </a:solidFill>
                <a:effectLst/>
              </a:rPr>
              <a:t>There are ways to resolve different views and conflicts peacefully</a:t>
            </a:r>
          </a:p>
          <a:p>
            <a:pPr marL="285750" indent="-285750" algn="l">
              <a:buFont typeface="Arial" panose="020B0604020202020204" pitchFamily="34" charset="0"/>
              <a:buChar char="•"/>
            </a:pPr>
            <a:r>
              <a:rPr lang="en-AU" b="0" i="0" dirty="0">
                <a:solidFill>
                  <a:srgbClr val="0C0C0C"/>
                </a:solidFill>
                <a:effectLst/>
              </a:rPr>
              <a:t>Respect for human dignity</a:t>
            </a:r>
          </a:p>
          <a:p>
            <a:pPr marL="285750" indent="-285750" algn="l">
              <a:buFont typeface="Arial" panose="020B0604020202020204" pitchFamily="34" charset="0"/>
              <a:buChar char="•"/>
            </a:pPr>
            <a:r>
              <a:rPr lang="en-AU" b="0" i="0" dirty="0">
                <a:solidFill>
                  <a:srgbClr val="0C0C0C"/>
                </a:solidFill>
                <a:effectLst/>
              </a:rPr>
              <a:t>People have freedom to act, speak and think freely (as long as it does not stop others doing the same)</a:t>
            </a:r>
          </a:p>
          <a:p>
            <a:pPr marL="285750" indent="-285750" algn="l">
              <a:buFont typeface="Arial" panose="020B0604020202020204" pitchFamily="34" charset="0"/>
              <a:buChar char="•"/>
            </a:pPr>
            <a:r>
              <a:rPr lang="en-AU" b="0" i="0" dirty="0">
                <a:solidFill>
                  <a:srgbClr val="0C0C0C"/>
                </a:solidFill>
                <a:effectLst/>
              </a:rPr>
              <a:t>Equality before the law</a:t>
            </a:r>
          </a:p>
          <a:p>
            <a:pPr marL="285750" indent="-285750" algn="l">
              <a:buFont typeface="Arial" panose="020B0604020202020204" pitchFamily="34" charset="0"/>
              <a:buChar char="•"/>
            </a:pPr>
            <a:r>
              <a:rPr lang="en-AU" b="0" i="0" dirty="0">
                <a:solidFill>
                  <a:srgbClr val="0C0C0C"/>
                </a:solidFill>
                <a:effectLst/>
              </a:rPr>
              <a:t>Safe and secure community</a:t>
            </a:r>
          </a:p>
          <a:p>
            <a:pPr marL="285750" indent="-285750" algn="l">
              <a:buFont typeface="Arial" panose="020B0604020202020204" pitchFamily="34" charset="0"/>
              <a:buChar char="•"/>
            </a:pPr>
            <a:r>
              <a:rPr lang="en-AU" b="0" i="0" dirty="0">
                <a:solidFill>
                  <a:srgbClr val="0C0C0C"/>
                </a:solidFill>
                <a:effectLst/>
              </a:rPr>
              <a:t>Government that is transparent, responsive and accountable to the people</a:t>
            </a:r>
          </a:p>
          <a:p>
            <a:pPr marL="285750" indent="-285750" algn="l">
              <a:buFont typeface="Arial" panose="020B0604020202020204" pitchFamily="34" charset="0"/>
              <a:buChar char="•"/>
            </a:pPr>
            <a:r>
              <a:rPr lang="en-AU" b="0" i="0" dirty="0">
                <a:solidFill>
                  <a:srgbClr val="0C0C0C"/>
                </a:solidFill>
                <a:effectLst/>
              </a:rPr>
              <a:t>Ability to hold elected representatives accountable</a:t>
            </a:r>
            <a:endParaRPr lang="en-AU" b="0" dirty="0">
              <a:solidFill>
                <a:srgbClr val="0C0C0C"/>
              </a:solidFill>
            </a:endParaRPr>
          </a:p>
        </p:txBody>
      </p:sp>
      <p:sp>
        <p:nvSpPr>
          <p:cNvPr id="7" name="TextBox 6">
            <a:extLst>
              <a:ext uri="{FF2B5EF4-FFF2-40B4-BE49-F238E27FC236}">
                <a16:creationId xmlns:a16="http://schemas.microsoft.com/office/drawing/2014/main" id="{5FF5B784-D95F-9ECC-839E-C9D82416FD84}"/>
              </a:ext>
            </a:extLst>
          </p:cNvPr>
          <p:cNvSpPr txBox="1"/>
          <p:nvPr/>
        </p:nvSpPr>
        <p:spPr>
          <a:xfrm>
            <a:off x="6186112" y="6627167"/>
            <a:ext cx="6005888" cy="230832"/>
          </a:xfrm>
          <a:prstGeom prst="rect">
            <a:avLst/>
          </a:prstGeom>
          <a:noFill/>
        </p:spPr>
        <p:txBody>
          <a:bodyPr wrap="square" rtlCol="0">
            <a:spAutoFit/>
          </a:bodyPr>
          <a:lstStyle/>
          <a:p>
            <a:r>
              <a:rPr lang="en-AU" sz="900" dirty="0">
                <a:solidFill>
                  <a:schemeClr val="bg1"/>
                </a:solidFill>
                <a:hlinkClick r:id="rId5" tooltip="https://courses.lumenlearning.com/wmopen-introtosociology/chapter/types-of-government/">
                  <a:extLst>
                    <a:ext uri="{A12FA001-AC4F-418D-AE19-62706E023703}">
                      <ahyp:hlinkClr xmlns:ahyp="http://schemas.microsoft.com/office/drawing/2018/hyperlinkcolor" val="tx"/>
                    </a:ext>
                  </a:extLst>
                </a:hlinkClick>
              </a:rPr>
              <a:t>This Photo</a:t>
            </a:r>
            <a:r>
              <a:rPr lang="en-AU" sz="900" dirty="0">
                <a:solidFill>
                  <a:schemeClr val="bg1"/>
                </a:solidFill>
              </a:rPr>
              <a:t> by Mohamed Hassan is licensed under </a:t>
            </a:r>
            <a:r>
              <a:rPr lang="en-AU" sz="900" dirty="0">
                <a:solidFill>
                  <a:schemeClr val="bg1"/>
                </a:solidFill>
                <a:hlinkClick r:id="rId6" tooltip="https://creativecommons.org/licenses/by/3.0/">
                  <a:extLst>
                    <a:ext uri="{A12FA001-AC4F-418D-AE19-62706E023703}">
                      <ahyp:hlinkClr xmlns:ahyp="http://schemas.microsoft.com/office/drawing/2018/hyperlinkcolor" val="tx"/>
                    </a:ext>
                  </a:extLst>
                </a:hlinkClick>
              </a:rPr>
              <a:t>Public Domain</a:t>
            </a:r>
            <a:endParaRPr lang="en-AU" sz="900" dirty="0">
              <a:solidFill>
                <a:schemeClr val="bg1"/>
              </a:solidFill>
            </a:endParaRPr>
          </a:p>
        </p:txBody>
      </p:sp>
      <p:sp>
        <p:nvSpPr>
          <p:cNvPr id="5" name="Slide Number Placeholder 4">
            <a:extLst>
              <a:ext uri="{FF2B5EF4-FFF2-40B4-BE49-F238E27FC236}">
                <a16:creationId xmlns:a16="http://schemas.microsoft.com/office/drawing/2014/main" id="{2324467C-4901-6FDD-602D-1AD9046870D2}"/>
              </a:ext>
            </a:extLst>
          </p:cNvPr>
          <p:cNvSpPr>
            <a:spLocks noGrp="1"/>
          </p:cNvSpPr>
          <p:nvPr>
            <p:ph type="sldNum" sz="quarter" idx="12"/>
          </p:nvPr>
        </p:nvSpPr>
        <p:spPr/>
        <p:txBody>
          <a:bodyPr/>
          <a:lstStyle/>
          <a:p>
            <a:fld id="{0ACBC296-6F1C-40EB-A7B9-B66F495956D9}" type="slidenum">
              <a:rPr lang="en-AU" sz="1200" b="1" smtClean="0">
                <a:solidFill>
                  <a:schemeClr val="tx1"/>
                </a:solidFill>
              </a:rPr>
              <a:t>6</a:t>
            </a:fld>
            <a:endParaRPr lang="en-AU" sz="1200" b="1" dirty="0">
              <a:solidFill>
                <a:schemeClr val="tx1"/>
              </a:solidFill>
            </a:endParaRPr>
          </a:p>
        </p:txBody>
      </p:sp>
    </p:spTree>
    <p:extLst>
      <p:ext uri="{BB962C8B-B14F-4D97-AF65-F5344CB8AC3E}">
        <p14:creationId xmlns:p14="http://schemas.microsoft.com/office/powerpoint/2010/main" val="35840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87199-4486-E66E-F377-C469526E0ACB}"/>
              </a:ext>
            </a:extLst>
          </p:cNvPr>
          <p:cNvSpPr>
            <a:spLocks noGrp="1"/>
          </p:cNvSpPr>
          <p:nvPr>
            <p:ph type="ctrTitle"/>
          </p:nvPr>
        </p:nvSpPr>
        <p:spPr/>
        <p:txBody>
          <a:bodyPr/>
          <a:lstStyle/>
          <a:p>
            <a:r>
              <a:rPr lang="en-AU" dirty="0"/>
              <a:t>Activity 2: The 1967 Referendum and ongoing rights</a:t>
            </a:r>
          </a:p>
        </p:txBody>
      </p:sp>
      <p:sp>
        <p:nvSpPr>
          <p:cNvPr id="3" name="Slide Number Placeholder 2">
            <a:extLst>
              <a:ext uri="{FF2B5EF4-FFF2-40B4-BE49-F238E27FC236}">
                <a16:creationId xmlns:a16="http://schemas.microsoft.com/office/drawing/2014/main" id="{2F5E8752-699C-B554-1166-C5C37D6F86E9}"/>
              </a:ext>
            </a:extLst>
          </p:cNvPr>
          <p:cNvSpPr>
            <a:spLocks noGrp="1"/>
          </p:cNvSpPr>
          <p:nvPr>
            <p:ph type="sldNum" sz="quarter" idx="11"/>
          </p:nvPr>
        </p:nvSpPr>
        <p:spPr>
          <a:xfrm>
            <a:off x="8904287" y="6084887"/>
            <a:ext cx="2614613" cy="331788"/>
          </a:xfrm>
        </p:spPr>
        <p:txBody>
          <a:bodyPr/>
          <a:lstStyle/>
          <a:p>
            <a:fld id="{E595C882-8582-454A-BF69-6BA96094E026}" type="slidenum">
              <a:rPr lang="en-AU" sz="1200" b="1" smtClean="0"/>
              <a:pPr/>
              <a:t>7</a:t>
            </a:fld>
            <a:endParaRPr lang="en-AU" sz="1200" b="1" dirty="0"/>
          </a:p>
        </p:txBody>
      </p:sp>
    </p:spTree>
    <p:extLst>
      <p:ext uri="{BB962C8B-B14F-4D97-AF65-F5344CB8AC3E}">
        <p14:creationId xmlns:p14="http://schemas.microsoft.com/office/powerpoint/2010/main" val="308098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Talking about the 1967 Referendum - Behind the News">
            <a:hlinkClick r:id="" action="ppaction://media"/>
            <a:extLst>
              <a:ext uri="{FF2B5EF4-FFF2-40B4-BE49-F238E27FC236}">
                <a16:creationId xmlns:a16="http://schemas.microsoft.com/office/drawing/2014/main" id="{77768F84-1C35-D6FF-07EB-5612E23697DE}"/>
              </a:ext>
            </a:extLst>
          </p:cNvPr>
          <p:cNvPicPr>
            <a:picLocks noGrp="1" noRot="1" noChangeAspect="1"/>
          </p:cNvPicPr>
          <p:nvPr>
            <p:ph idx="1"/>
            <a:videoFile r:link="rId1"/>
          </p:nvPr>
        </p:nvPicPr>
        <p:blipFill>
          <a:blip r:embed="rId4"/>
          <a:stretch>
            <a:fillRect/>
          </a:stretch>
        </p:blipFill>
        <p:spPr>
          <a:xfrm>
            <a:off x="412945" y="161696"/>
            <a:ext cx="11366109" cy="6137504"/>
          </a:xfrm>
          <a:prstGeom prst="rect">
            <a:avLst/>
          </a:prstGeom>
        </p:spPr>
      </p:pic>
      <p:sp>
        <p:nvSpPr>
          <p:cNvPr id="2" name="Title 1">
            <a:extLst>
              <a:ext uri="{FF2B5EF4-FFF2-40B4-BE49-F238E27FC236}">
                <a16:creationId xmlns:a16="http://schemas.microsoft.com/office/drawing/2014/main" id="{A0436051-0CBD-3064-8695-C5BEE3D83B99}"/>
              </a:ext>
            </a:extLst>
          </p:cNvPr>
          <p:cNvSpPr>
            <a:spLocks noGrp="1"/>
          </p:cNvSpPr>
          <p:nvPr>
            <p:ph type="title"/>
          </p:nvPr>
        </p:nvSpPr>
        <p:spPr>
          <a:xfrm>
            <a:off x="32658" y="6422572"/>
            <a:ext cx="10944226" cy="273732"/>
          </a:xfrm>
        </p:spPr>
        <p:txBody>
          <a:bodyPr/>
          <a:lstStyle/>
          <a:p>
            <a:r>
              <a:rPr lang="en-AU" sz="1800" dirty="0"/>
              <a:t>Talking about the 1967 Referendum – Behind the News</a:t>
            </a:r>
          </a:p>
        </p:txBody>
      </p:sp>
      <p:sp>
        <p:nvSpPr>
          <p:cNvPr id="4" name="Slide Number Placeholder 3">
            <a:extLst>
              <a:ext uri="{FF2B5EF4-FFF2-40B4-BE49-F238E27FC236}">
                <a16:creationId xmlns:a16="http://schemas.microsoft.com/office/drawing/2014/main" id="{2D8821AD-2D21-579D-BB37-039170D3777F}"/>
              </a:ext>
            </a:extLst>
          </p:cNvPr>
          <p:cNvSpPr>
            <a:spLocks noGrp="1"/>
          </p:cNvSpPr>
          <p:nvPr>
            <p:ph type="sldNum" sz="quarter" idx="12"/>
          </p:nvPr>
        </p:nvSpPr>
        <p:spPr>
          <a:xfrm>
            <a:off x="8769349" y="5876925"/>
            <a:ext cx="2735263" cy="323850"/>
          </a:xfrm>
        </p:spPr>
        <p:txBody>
          <a:bodyPr/>
          <a:lstStyle/>
          <a:p>
            <a:fld id="{0ACBC296-6F1C-40EB-A7B9-B66F495956D9}" type="slidenum">
              <a:rPr lang="en-AU" sz="1200" b="1" smtClean="0">
                <a:solidFill>
                  <a:schemeClr val="bg1"/>
                </a:solidFill>
              </a:rPr>
              <a:t>8</a:t>
            </a:fld>
            <a:endParaRPr lang="en-AU" sz="1200" b="1" dirty="0">
              <a:solidFill>
                <a:schemeClr val="bg1"/>
              </a:solidFill>
            </a:endParaRPr>
          </a:p>
        </p:txBody>
      </p:sp>
    </p:spTree>
    <p:extLst>
      <p:ext uri="{BB962C8B-B14F-4D97-AF65-F5344CB8AC3E}">
        <p14:creationId xmlns:p14="http://schemas.microsoft.com/office/powerpoint/2010/main" val="91613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6FC3-959A-4D9E-8BCE-DE2D3367798A}"/>
              </a:ext>
            </a:extLst>
          </p:cNvPr>
          <p:cNvSpPr>
            <a:spLocks noGrp="1"/>
          </p:cNvSpPr>
          <p:nvPr>
            <p:ph type="title"/>
          </p:nvPr>
        </p:nvSpPr>
        <p:spPr>
          <a:xfrm>
            <a:off x="623888" y="576000"/>
            <a:ext cx="5382000" cy="873388"/>
          </a:xfrm>
        </p:spPr>
        <p:txBody>
          <a:bodyPr anchor="t">
            <a:normAutofit/>
          </a:bodyPr>
          <a:lstStyle/>
          <a:p>
            <a:r>
              <a:rPr lang="en-AU" sz="2000" i="0">
                <a:effectLst/>
              </a:rPr>
              <a:t>Promoting societal and political change through referendums</a:t>
            </a:r>
            <a:br>
              <a:rPr lang="en-AU" sz="2000"/>
            </a:br>
            <a:endParaRPr lang="en-AU" sz="2000"/>
          </a:p>
        </p:txBody>
      </p:sp>
      <p:sp>
        <p:nvSpPr>
          <p:cNvPr id="3" name="Content Placeholder 2">
            <a:extLst>
              <a:ext uri="{FF2B5EF4-FFF2-40B4-BE49-F238E27FC236}">
                <a16:creationId xmlns:a16="http://schemas.microsoft.com/office/drawing/2014/main" id="{08A62E6C-814C-3535-C60E-F03FAA4ED8F9}"/>
              </a:ext>
            </a:extLst>
          </p:cNvPr>
          <p:cNvSpPr>
            <a:spLocks noGrp="1"/>
          </p:cNvSpPr>
          <p:nvPr>
            <p:ph sz="quarter" idx="13"/>
          </p:nvPr>
        </p:nvSpPr>
        <p:spPr>
          <a:xfrm>
            <a:off x="623888" y="3004457"/>
            <a:ext cx="5381625" cy="2945493"/>
          </a:xfrm>
        </p:spPr>
        <p:txBody>
          <a:bodyPr>
            <a:normAutofit/>
          </a:bodyPr>
          <a:lstStyle/>
          <a:p>
            <a:r>
              <a:rPr lang="en-AU" sz="2000" dirty="0">
                <a:solidFill>
                  <a:schemeClr val="tx1"/>
                </a:solidFill>
              </a:rPr>
              <a:t>What do you remember or already know?</a:t>
            </a:r>
          </a:p>
        </p:txBody>
      </p:sp>
      <p:pic>
        <p:nvPicPr>
          <p:cNvPr id="20" name="Content Placeholder 19">
            <a:extLst>
              <a:ext uri="{FF2B5EF4-FFF2-40B4-BE49-F238E27FC236}">
                <a16:creationId xmlns:a16="http://schemas.microsoft.com/office/drawing/2014/main" id="{C91D152C-489D-0130-55CA-6A3B004D54B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p:blipFill>
        <p:spPr>
          <a:xfrm>
            <a:off x="7051646" y="1"/>
            <a:ext cx="4274820" cy="6705600"/>
          </a:xfrm>
          <a:noFill/>
        </p:spPr>
      </p:pic>
      <p:sp>
        <p:nvSpPr>
          <p:cNvPr id="5" name="Slide Number Placeholder 4">
            <a:extLst>
              <a:ext uri="{FF2B5EF4-FFF2-40B4-BE49-F238E27FC236}">
                <a16:creationId xmlns:a16="http://schemas.microsoft.com/office/drawing/2014/main" id="{307E0508-EB6D-3760-AFF2-BF6BD922BBA9}"/>
              </a:ext>
            </a:extLst>
          </p:cNvPr>
          <p:cNvSpPr>
            <a:spLocks noGrp="1"/>
          </p:cNvSpPr>
          <p:nvPr>
            <p:ph type="sldNum" sz="quarter" idx="12"/>
          </p:nvPr>
        </p:nvSpPr>
        <p:spPr/>
        <p:txBody>
          <a:bodyPr/>
          <a:lstStyle/>
          <a:p>
            <a:fld id="{0ACBC296-6F1C-40EB-A7B9-B66F495956D9}" type="slidenum">
              <a:rPr lang="en-AU" sz="1200" b="1" smtClean="0">
                <a:solidFill>
                  <a:schemeClr val="tx1"/>
                </a:solidFill>
              </a:rPr>
              <a:t>9</a:t>
            </a:fld>
            <a:endParaRPr lang="en-AU" sz="1200" b="1" dirty="0">
              <a:solidFill>
                <a:schemeClr val="tx1"/>
              </a:solidFill>
            </a:endParaRPr>
          </a:p>
        </p:txBody>
      </p:sp>
    </p:spTree>
    <p:extLst>
      <p:ext uri="{BB962C8B-B14F-4D97-AF65-F5344CB8AC3E}">
        <p14:creationId xmlns:p14="http://schemas.microsoft.com/office/powerpoint/2010/main" val="1520420163"/>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02B07902E8AD4D9DDE9D1598362187" ma:contentTypeVersion="14" ma:contentTypeDescription="Create a new document." ma:contentTypeScope="" ma:versionID="60962ed15c15a33be73295f51ae5bec0">
  <xsd:schema xmlns:xsd="http://www.w3.org/2001/XMLSchema" xmlns:xs="http://www.w3.org/2001/XMLSchema" xmlns:p="http://schemas.microsoft.com/office/2006/metadata/properties" xmlns:ns2="f8cb9c08-55b4-4446-a04f-6cc6fd9b91ff" xmlns:ns3="69139e8c-00d8-44dd-b482-6fc6efee8b96" targetNamespace="http://schemas.microsoft.com/office/2006/metadata/properties" ma:root="true" ma:fieldsID="b7930964ca4074216dc8e484277a0a3c" ns2:_="" ns3:_="">
    <xsd:import namespace="f8cb9c08-55b4-4446-a04f-6cc6fd9b91ff"/>
    <xsd:import namespace="69139e8c-00d8-44dd-b482-6fc6efee8b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b9c08-55b4-4446-a04f-6cc6fd9b9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39e8c-00d8-44dd-b482-6fc6efee8b9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77f2cf-baa7-4e60-b45d-f6a3e5ec27c6}" ma:internalName="TaxCatchAll" ma:showField="CatchAllData" ma:web="69139e8c-00d8-44dd-b482-6fc6efee8b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cb9c08-55b4-4446-a04f-6cc6fd9b91ff">
      <Terms xmlns="http://schemas.microsoft.com/office/infopath/2007/PartnerControls"/>
    </lcf76f155ced4ddcb4097134ff3c332f>
    <TaxCatchAll xmlns="69139e8c-00d8-44dd-b482-6fc6efee8b96" xsi:nil="true"/>
  </documentManagement>
</p:properties>
</file>

<file path=customXml/itemProps1.xml><?xml version="1.0" encoding="utf-8"?>
<ds:datastoreItem xmlns:ds="http://schemas.openxmlformats.org/officeDocument/2006/customXml" ds:itemID="{DEDD207D-1BE6-4CBE-BDDE-681288B4C12E}">
  <ds:schemaRefs>
    <ds:schemaRef ds:uri="http://schemas.microsoft.com/sharepoint/v3/contenttype/forms"/>
  </ds:schemaRefs>
</ds:datastoreItem>
</file>

<file path=customXml/itemProps2.xml><?xml version="1.0" encoding="utf-8"?>
<ds:datastoreItem xmlns:ds="http://schemas.openxmlformats.org/officeDocument/2006/customXml" ds:itemID="{FEC027AF-20FE-475C-A951-141318197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b9c08-55b4-4446-a04f-6cc6fd9b91ff"/>
    <ds:schemaRef ds:uri="69139e8c-00d8-44dd-b482-6fc6efee8b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1BC95E-7055-4764-810D-5591982D3856}">
  <ds:schemaRefs>
    <ds:schemaRef ds:uri="http://schemas.microsoft.com/office/infopath/2007/PartnerControls"/>
    <ds:schemaRef ds:uri="69139e8c-00d8-44dd-b482-6fc6efee8b96"/>
    <ds:schemaRef ds:uri="http://schemas.openxmlformats.org/package/2006/metadata/core-properties"/>
    <ds:schemaRef ds:uri="http://schemas.microsoft.com/office/2006/metadata/properties"/>
    <ds:schemaRef ds:uri="http://purl.org/dc/elements/1.1/"/>
    <ds:schemaRef ds:uri="http://purl.org/dc/dcmitype/"/>
    <ds:schemaRef ds:uri="f8cb9c08-55b4-4446-a04f-6cc6fd9b91ff"/>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10277</TotalTime>
  <Words>4103</Words>
  <Application>Microsoft Office PowerPoint</Application>
  <PresentationFormat>Widescreen</PresentationFormat>
  <Paragraphs>341</Paragraphs>
  <Slides>27</Slides>
  <Notes>25</Notes>
  <HiddenSlides>0</HiddenSlides>
  <MMClips>4</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Arial</vt:lpstr>
      <vt:lpstr>Arial,Sans-Serif</vt:lpstr>
      <vt:lpstr>Calibri</vt:lpstr>
      <vt:lpstr>Courier New</vt:lpstr>
      <vt:lpstr>Roboto</vt:lpstr>
      <vt:lpstr>Segoe UI</vt:lpstr>
      <vt:lpstr>Symbol</vt:lpstr>
      <vt:lpstr>1 Covers / Sections</vt:lpstr>
      <vt:lpstr>2 Contents</vt:lpstr>
      <vt:lpstr>3 Content (Base)</vt:lpstr>
      <vt:lpstr>4 Content (Corners)</vt:lpstr>
      <vt:lpstr>1.2 Nationality and Citizenship</vt:lpstr>
      <vt:lpstr>PowerPoint Presentation</vt:lpstr>
      <vt:lpstr>Acknowledgement</vt:lpstr>
      <vt:lpstr>Democracy</vt:lpstr>
      <vt:lpstr>Four key ideas of Australian democracy</vt:lpstr>
      <vt:lpstr>What are benefits of democracy?</vt:lpstr>
      <vt:lpstr>Activity 2: The 1967 Referendum and ongoing rights</vt:lpstr>
      <vt:lpstr>Talking about the 1967 Referendum – Behind the News</vt:lpstr>
      <vt:lpstr>Promoting societal and political change through referendums </vt:lpstr>
      <vt:lpstr>Referendums</vt:lpstr>
      <vt:lpstr>1967 Referendum - Behind the News</vt:lpstr>
      <vt:lpstr>Impact of the 1967 referendum</vt:lpstr>
      <vt:lpstr>PowerPoint Presentation</vt:lpstr>
      <vt:lpstr>Protests: The Aboriginal Tent Embassy</vt:lpstr>
      <vt:lpstr>The Aboriginal Tent Embassy</vt:lpstr>
      <vt:lpstr>PowerPoint Presentation</vt:lpstr>
      <vt:lpstr>Uluru Statement from the Heart</vt:lpstr>
      <vt:lpstr>The voice to parliament explained in under two minutes, Guardian Australia</vt:lpstr>
      <vt:lpstr>Key Findings from the 2023 Voice to Parliament Referendum</vt:lpstr>
      <vt:lpstr>Reflection -  Four key ideas of Australian democracy revisited</vt:lpstr>
      <vt:lpstr>Activity 3: Direct democracy now</vt:lpstr>
      <vt:lpstr>What is important to you?</vt:lpstr>
      <vt:lpstr>The power of young people: direct democracy</vt:lpstr>
      <vt:lpstr>The power of young people</vt:lpstr>
      <vt:lpstr>Bringing it all together</vt:lpstr>
      <vt:lpstr>Reflection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WEBB Michelle [Quality Teaching]</cp:lastModifiedBy>
  <cp:revision>115</cp:revision>
  <cp:lastPrinted>2025-12-15T02:23:40Z</cp:lastPrinted>
  <dcterms:created xsi:type="dcterms:W3CDTF">2021-03-11T03:31:31Z</dcterms:created>
  <dcterms:modified xsi:type="dcterms:W3CDTF">2025-12-16T02:59:23Z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0x010100D702B07902E8AD4D9DDE9D1598362187</vt:lpwstr>
  </property>
  <property fmtid="{D5CDD505-2E9C-101B-9397-08002B2CF9AE}" pid="3" name="MediaServiceImageTags">
    <vt:lpwstr/>
  </property>
  <property fmtid="{D5CDD505-2E9C-101B-9397-08002B2CF9AE}" pid="4" name="MSIP_Label_1ab51697-d8d5-4b00-af1f-cc3ba473113c_Enabled">
    <vt:lpwstr>true</vt:lpwstr>
  </property>
  <property fmtid="{D5CDD505-2E9C-101B-9397-08002B2CF9AE}" pid="5" name="MSIP_Label_1ab51697-d8d5-4b00-af1f-cc3ba473113c_SetDate">
    <vt:lpwstr>2025-10-01T00:32:29Z</vt:lpwstr>
  </property>
  <property fmtid="{D5CDD505-2E9C-101B-9397-08002B2CF9AE}" pid="6" name="MSIP_Label_1ab51697-d8d5-4b00-af1f-cc3ba473113c_Method">
    <vt:lpwstr>Standard</vt:lpwstr>
  </property>
  <property fmtid="{D5CDD505-2E9C-101B-9397-08002B2CF9AE}" pid="7" name="MSIP_Label_1ab51697-d8d5-4b00-af1f-cc3ba473113c_Name">
    <vt:lpwstr>OFFICIAL</vt:lpwstr>
  </property>
  <property fmtid="{D5CDD505-2E9C-101B-9397-08002B2CF9AE}" pid="8" name="MSIP_Label_1ab51697-d8d5-4b00-af1f-cc3ba473113c_SiteId">
    <vt:lpwstr>e08016f9-d1fd-4cbb-83b0-b76eb4361627</vt:lpwstr>
  </property>
  <property fmtid="{D5CDD505-2E9C-101B-9397-08002B2CF9AE}" pid="9" name="MSIP_Label_1ab51697-d8d5-4b00-af1f-cc3ba473113c_ActionId">
    <vt:lpwstr>37923054-b3cd-4151-a6f7-d1bfb52edfb6</vt:lpwstr>
  </property>
  <property fmtid="{D5CDD505-2E9C-101B-9397-08002B2CF9AE}" pid="10" name="MSIP_Label_1ab51697-d8d5-4b00-af1f-cc3ba473113c_ContentBits">
    <vt:lpwstr>1</vt:lpwstr>
  </property>
  <property fmtid="{D5CDD505-2E9C-101B-9397-08002B2CF9AE}" pid="11" name="MSIP_Label_1ab51697-d8d5-4b00-af1f-cc3ba473113c_Tag">
    <vt:lpwstr>10, 3, 0, 1</vt:lpwstr>
  </property>
  <property fmtid="{D5CDD505-2E9C-101B-9397-08002B2CF9AE}" pid="12" name="ClassificationContentMarkingHeaderLocations">
    <vt:lpwstr>1 Covers / Sections:7\2 Contents:7\3 Content (Base):8\4 Content (Corners):7</vt:lpwstr>
  </property>
  <property fmtid="{D5CDD505-2E9C-101B-9397-08002B2CF9AE}" pid="13" name="ClassificationContentMarkingHeaderText">
    <vt:lpwstr>OFFICIAL</vt:lpwstr>
  </property>
</Properties>
</file>