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 id="2147483679" r:id="rId4"/>
  </p:sldMasterIdLst>
  <p:notesMasterIdLst>
    <p:notesMasterId r:id="rId17"/>
  </p:notesMasterIdLst>
  <p:sldIdLst>
    <p:sldId id="264" r:id="rId5"/>
    <p:sldId id="273" r:id="rId6"/>
    <p:sldId id="269" r:id="rId7"/>
    <p:sldId id="268" r:id="rId8"/>
    <p:sldId id="281" r:id="rId9"/>
    <p:sldId id="280" r:id="rId10"/>
    <p:sldId id="274" r:id="rId11"/>
    <p:sldId id="271" r:id="rId12"/>
    <p:sldId id="272" r:id="rId13"/>
    <p:sldId id="279" r:id="rId14"/>
    <p:sldId id="257" r:id="rId15"/>
    <p:sldId id="278"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333"/>
    <a:srgbClr val="FFB7B7"/>
    <a:srgbClr val="00ADB1"/>
    <a:srgbClr val="0085AC"/>
    <a:srgbClr val="3F2B56"/>
    <a:srgbClr val="E94F36"/>
    <a:srgbClr val="EE7202"/>
    <a:srgbClr val="A40A66"/>
    <a:srgbClr val="FDC432"/>
    <a:srgbClr val="592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794A7-86A2-4000-8D2B-6FAF5BF54EB9}" v="5" dt="2025-09-25T17:09:00.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1" autoAdjust="0"/>
    <p:restoredTop sz="42446" autoAdjust="0"/>
  </p:normalViewPr>
  <p:slideViewPr>
    <p:cSldViewPr snapToGrid="0">
      <p:cViewPr varScale="1">
        <p:scale>
          <a:sx n="52" d="100"/>
          <a:sy n="52" d="100"/>
        </p:scale>
        <p:origin x="316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20FAD1D-6C85-481C-B3B4-2265CFDF3669}" type="datetimeFigureOut">
              <a:rPr lang="en-AU" smtClean="0"/>
              <a:t>26/11/2025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reetwise.rsc.wa.gov.au/rules/erideabl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a.gov.au/organisation/road-safety-commission/erideabl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reetwise.rsc.wa.gov.au/rules/erideab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Learning intentions:</a:t>
            </a:r>
          </a:p>
          <a:p>
            <a:r>
              <a:rPr lang="en-AU" sz="1200" kern="1200" dirty="0">
                <a:solidFill>
                  <a:schemeClr val="tx1"/>
                </a:solidFill>
                <a:effectLst/>
                <a:latin typeface="+mn-lt"/>
                <a:ea typeface="+mn-ea"/>
                <a:cs typeface="+mn-cs"/>
              </a:rPr>
              <a:t>Students will:</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review the laws relating to the use of eRideable devices.</a:t>
            </a: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b="1" kern="1200" dirty="0">
                <a:solidFill>
                  <a:schemeClr val="tx1"/>
                </a:solidFill>
                <a:effectLst/>
                <a:latin typeface="+mn-lt"/>
                <a:ea typeface="+mn-ea"/>
                <a:cs typeface="+mn-cs"/>
              </a:rPr>
              <a:t>Success criteria</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Students can:</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explain key Western Australian laws related to the use of eRideables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discuss the benefits and risks of eRideable use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apply the Safe Systems Approach to suggest improvements that enhance eRideable safety.</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a:t>
            </a:fld>
            <a:endParaRPr lang="en-AU"/>
          </a:p>
        </p:txBody>
      </p:sp>
    </p:spTree>
    <p:extLst>
      <p:ext uri="{BB962C8B-B14F-4D97-AF65-F5344CB8AC3E}">
        <p14:creationId xmlns:p14="http://schemas.microsoft.com/office/powerpoint/2010/main" val="391656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F86FC-7E54-C4CC-E866-907B7F862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CCFE0-B24E-BAB8-8D41-B8FE76CB3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A28AD-08F2-ECE0-861F-CB00D3957F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Review and assess</a:t>
            </a:r>
            <a:r>
              <a:rPr lang="en-AU" sz="1200" kern="1200" dirty="0">
                <a:solidFill>
                  <a:schemeClr val="tx1"/>
                </a:solidFill>
                <a:effectLst/>
                <a:latin typeface="+mn-lt"/>
                <a:ea typeface="+mn-ea"/>
                <a:cs typeface="+mn-cs"/>
              </a:rPr>
              <a:t> What do you know about eRideables reflection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Display the myths and facts from the introduction activity.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Ask the students to review their responses from the beginning of the lesson and move any cards that need correcting to the right column.</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People of any age can ride an eRideable. – </a:t>
            </a:r>
            <a:r>
              <a:rPr lang="en-AU" sz="1200" i="1" kern="1200" dirty="0">
                <a:solidFill>
                  <a:schemeClr val="tx1"/>
                </a:solidFill>
                <a:effectLst/>
                <a:latin typeface="+mn-lt"/>
                <a:ea typeface="+mn-ea"/>
                <a:cs typeface="+mn-cs"/>
              </a:rPr>
              <a:t>Must be </a:t>
            </a:r>
            <a:r>
              <a:rPr lang="en-AU" sz="1200" kern="1200" dirty="0">
                <a:solidFill>
                  <a:schemeClr val="tx1"/>
                </a:solidFill>
                <a:effectLst/>
                <a:latin typeface="+mn-lt"/>
                <a:ea typeface="+mn-ea"/>
                <a:cs typeface="+mn-cs"/>
              </a:rPr>
              <a:t>o</a:t>
            </a:r>
            <a:r>
              <a:rPr lang="en-AU" sz="1200" i="1" kern="1200" dirty="0">
                <a:solidFill>
                  <a:schemeClr val="tx1"/>
                </a:solidFill>
                <a:effectLst/>
                <a:latin typeface="+mn-lt"/>
                <a:ea typeface="+mn-ea"/>
                <a:cs typeface="+mn-cs"/>
              </a:rPr>
              <a:t>ver 16</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eRiders don’t need a helmet if they are just riding on the footpath. – </a:t>
            </a:r>
            <a:r>
              <a:rPr lang="en-AU" sz="1200" i="1" kern="1200" dirty="0">
                <a:solidFill>
                  <a:schemeClr val="tx1"/>
                </a:solidFill>
                <a:effectLst/>
                <a:latin typeface="+mn-lt"/>
                <a:ea typeface="+mn-ea"/>
                <a:cs typeface="+mn-cs"/>
              </a:rPr>
              <a:t>eRiders must always wear a helmet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An eRideable can be ridden on any road. – </a:t>
            </a:r>
            <a:r>
              <a:rPr lang="en-AU" sz="1200" b="0" i="1" kern="1200" dirty="0">
                <a:solidFill>
                  <a:schemeClr val="tx1"/>
                </a:solidFill>
                <a:effectLst/>
                <a:latin typeface="+mn-lt"/>
                <a:ea typeface="+mn-ea"/>
                <a:cs typeface="+mn-cs"/>
              </a:rPr>
              <a:t>No travel is allowed on roads with a dividing line, a speed limit exceeding 50km/h, more than one marked lane</a:t>
            </a:r>
            <a:endParaRPr lang="en-AU"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Riding with a friend on the same eScooter is allowed, as long as the person in control of the eRideable is over 16 years of age. – </a:t>
            </a:r>
            <a:r>
              <a:rPr lang="en-AU" i="1" dirty="0"/>
              <a:t>There can only ever be on person on an eRideable – no passengers allowed.</a:t>
            </a:r>
            <a:endParaRPr lang="en-AU"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An </a:t>
            </a:r>
            <a:r>
              <a:rPr lang="en-AU" sz="1200" kern="1200" dirty="0" err="1">
                <a:solidFill>
                  <a:schemeClr val="tx1"/>
                </a:solidFill>
                <a:effectLst/>
                <a:latin typeface="+mn-lt"/>
                <a:ea typeface="+mn-ea"/>
                <a:cs typeface="+mn-cs"/>
              </a:rPr>
              <a:t>eRider</a:t>
            </a:r>
            <a:r>
              <a:rPr lang="en-AU" sz="1200" kern="1200" dirty="0">
                <a:solidFill>
                  <a:schemeClr val="tx1"/>
                </a:solidFill>
                <a:effectLst/>
                <a:latin typeface="+mn-lt"/>
                <a:ea typeface="+mn-ea"/>
                <a:cs typeface="+mn-cs"/>
              </a:rPr>
              <a:t> can use their phone while riding as long as they are careful. – </a:t>
            </a:r>
            <a:r>
              <a:rPr lang="en-AU" sz="1200" i="1" kern="1200" dirty="0">
                <a:solidFill>
                  <a:schemeClr val="tx1"/>
                </a:solidFill>
                <a:effectLst/>
                <a:latin typeface="+mn-lt"/>
                <a:ea typeface="+mn-ea"/>
                <a:cs typeface="+mn-cs"/>
              </a:rPr>
              <a:t>Because WA classifies eRideables as vehicles, other rules that apply to all vehicle drivers and riders (such as drink driving rules, mobile phone use) also apply to eRideable users.</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FACTS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child under 16 years of age riding an eRideable can be fined. – </a:t>
            </a:r>
            <a:r>
              <a:rPr lang="en-AU" sz="1200" i="1" kern="1200" dirty="0">
                <a:solidFill>
                  <a:schemeClr val="tx1"/>
                </a:solidFill>
                <a:effectLst/>
                <a:latin typeface="+mn-lt"/>
                <a:ea typeface="+mn-ea"/>
                <a:cs typeface="+mn-cs"/>
              </a:rPr>
              <a:t>For more information on penalties: </a:t>
            </a:r>
            <a:r>
              <a:rPr lang="en-AU" sz="1200" u="sng" kern="1200" dirty="0">
                <a:solidFill>
                  <a:schemeClr val="tx1"/>
                </a:solidFill>
                <a:effectLst/>
                <a:latin typeface="+mn-lt"/>
                <a:ea typeface="+mn-ea"/>
                <a:cs typeface="+mn-cs"/>
                <a:hlinkClick r:id="rId3"/>
              </a:rPr>
              <a:t>https://streetwise.rsc.wa.gov.au/rules/erideables/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err="1">
                <a:solidFill>
                  <a:schemeClr val="tx1"/>
                </a:solidFill>
                <a:effectLst/>
                <a:latin typeface="+mn-lt"/>
                <a:ea typeface="+mn-ea"/>
                <a:cs typeface="+mn-cs"/>
              </a:rPr>
              <a:t>eRiders</a:t>
            </a:r>
            <a:r>
              <a:rPr lang="en-AU" sz="1200" kern="1200" dirty="0">
                <a:solidFill>
                  <a:schemeClr val="tx1"/>
                </a:solidFill>
                <a:effectLst/>
                <a:latin typeface="+mn-lt"/>
                <a:ea typeface="+mn-ea"/>
                <a:cs typeface="+mn-cs"/>
              </a:rPr>
              <a:t> must have lights and reflectors when riding at night. – </a:t>
            </a:r>
            <a:r>
              <a:rPr lang="en-AU" sz="1200" b="0" i="1" kern="1200" dirty="0" err="1">
                <a:solidFill>
                  <a:schemeClr val="tx1"/>
                </a:solidFill>
                <a:effectLst/>
                <a:latin typeface="+mn-lt"/>
                <a:ea typeface="+mn-ea"/>
                <a:cs typeface="+mn-cs"/>
              </a:rPr>
              <a:t>eRiders</a:t>
            </a:r>
            <a:r>
              <a:rPr lang="en-AU" sz="1200" b="0" i="1" kern="1200" dirty="0">
                <a:solidFill>
                  <a:schemeClr val="tx1"/>
                </a:solidFill>
                <a:effectLst/>
                <a:latin typeface="+mn-lt"/>
                <a:ea typeface="+mn-ea"/>
                <a:cs typeface="+mn-cs"/>
              </a:rPr>
              <a:t> must have lights and reflectors when riding at night</a:t>
            </a:r>
            <a:endParaRPr lang="en-AU"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eRiders can ride on all paths and footpaths unless marked with ‘no wheeled devices’ or a ‘no bicycle’ sign or marking.</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eRiders must give way to pedestrians.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In Western Australia, eRideables must be limited to a maximum speed of 25 km/h on shared paths and 10km/h on footpaths.</a:t>
            </a:r>
          </a:p>
          <a:p>
            <a:endParaRPr lang="en-AU" dirty="0"/>
          </a:p>
        </p:txBody>
      </p:sp>
      <p:sp>
        <p:nvSpPr>
          <p:cNvPr id="4" name="Slide Number Placeholder 3">
            <a:extLst>
              <a:ext uri="{FF2B5EF4-FFF2-40B4-BE49-F238E27FC236}">
                <a16:creationId xmlns:a16="http://schemas.microsoft.com/office/drawing/2014/main" id="{3AEEBAFC-D8AB-F631-132F-6BF867FAD461}"/>
              </a:ext>
            </a:extLst>
          </p:cNvPr>
          <p:cNvSpPr>
            <a:spLocks noGrp="1"/>
          </p:cNvSpPr>
          <p:nvPr>
            <p:ph type="sldNum" sz="quarter" idx="5"/>
          </p:nvPr>
        </p:nvSpPr>
        <p:spPr/>
        <p:txBody>
          <a:bodyPr/>
          <a:lstStyle/>
          <a:p>
            <a:fld id="{99B883AC-FE3C-4431-9252-48CE78076032}" type="slidenum">
              <a:rPr lang="en-AU" smtClean="0"/>
              <a:t>10</a:t>
            </a:fld>
            <a:endParaRPr lang="en-AU"/>
          </a:p>
        </p:txBody>
      </p:sp>
    </p:spTree>
    <p:extLst>
      <p:ext uri="{BB962C8B-B14F-4D97-AF65-F5344CB8AC3E}">
        <p14:creationId xmlns:p14="http://schemas.microsoft.com/office/powerpoint/2010/main" val="8298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11</a:t>
            </a:fld>
            <a:endParaRPr lang="en-AU"/>
          </a:p>
        </p:txBody>
      </p:sp>
    </p:spTree>
    <p:extLst>
      <p:ext uri="{BB962C8B-B14F-4D97-AF65-F5344CB8AC3E}">
        <p14:creationId xmlns:p14="http://schemas.microsoft.com/office/powerpoint/2010/main" val="324716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12</a:t>
            </a:fld>
            <a:endParaRPr lang="en-AU"/>
          </a:p>
        </p:txBody>
      </p:sp>
    </p:spTree>
    <p:extLst>
      <p:ext uri="{BB962C8B-B14F-4D97-AF65-F5344CB8AC3E}">
        <p14:creationId xmlns:p14="http://schemas.microsoft.com/office/powerpoint/2010/main" val="225435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Introduction: </a:t>
            </a:r>
            <a:r>
              <a:rPr lang="en-AU" sz="1200" kern="1200" dirty="0">
                <a:solidFill>
                  <a:schemeClr val="tx1"/>
                </a:solidFill>
                <a:effectLst/>
                <a:latin typeface="+mn-lt"/>
                <a:ea typeface="+mn-ea"/>
                <a:cs typeface="+mn-cs"/>
              </a:rPr>
              <a:t>What do you know about eRideables? </a:t>
            </a:r>
          </a:p>
          <a:p>
            <a:endParaRPr lang="en-AU" sz="1200" b="0" kern="1200" dirty="0">
              <a:solidFill>
                <a:schemeClr val="tx1"/>
              </a:solidFill>
              <a:effectLst/>
              <a:latin typeface="+mn-lt"/>
              <a:ea typeface="+mn-ea"/>
              <a:cs typeface="+mn-cs"/>
            </a:endParaRPr>
          </a:p>
          <a:p>
            <a:r>
              <a:rPr lang="en-AU" sz="1200" b="0" u="sng" kern="1200" dirty="0">
                <a:solidFill>
                  <a:schemeClr val="tx1"/>
                </a:solidFill>
                <a:effectLst/>
                <a:latin typeface="+mn-lt"/>
                <a:ea typeface="+mn-ea"/>
                <a:cs typeface="+mn-cs"/>
              </a:rPr>
              <a:t>eRideable definitions</a:t>
            </a:r>
          </a:p>
          <a:p>
            <a:r>
              <a:rPr lang="en-AU" sz="1200" kern="1200" dirty="0">
                <a:solidFill>
                  <a:schemeClr val="tx1"/>
                </a:solidFill>
                <a:effectLst/>
                <a:latin typeface="+mn-lt"/>
                <a:ea typeface="+mn-ea"/>
                <a:cs typeface="+mn-cs"/>
              </a:rPr>
              <a:t>An eRideable is an electric rideable device that: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has at least one wheel</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is designed to be used by only one person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has a speed limit of 25 km/h on level ground</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weighs 25 kg or less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is no more than 125 cm long, 70 cm wide and 135 cm high.</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Using eRideables that do not meet these rules on WA roads and paths is prohibited.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Examples of eRideables include: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eScooters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eSkateboards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hoverboards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eSkates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eUnicycles.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Electric bikes (</a:t>
            </a:r>
            <a:r>
              <a:rPr lang="en-AU" sz="1200" kern="1200" dirty="0" err="1">
                <a:solidFill>
                  <a:schemeClr val="tx1"/>
                </a:solidFill>
                <a:effectLst/>
                <a:latin typeface="+mn-lt"/>
                <a:ea typeface="+mn-ea"/>
                <a:cs typeface="+mn-cs"/>
              </a:rPr>
              <a:t>eBikes</a:t>
            </a:r>
            <a:r>
              <a:rPr lang="en-AU" sz="1200" kern="1200" dirty="0">
                <a:solidFill>
                  <a:schemeClr val="tx1"/>
                </a:solidFill>
                <a:effectLst/>
                <a:latin typeface="+mn-lt"/>
                <a:ea typeface="+mn-ea"/>
                <a:cs typeface="+mn-cs"/>
              </a:rPr>
              <a:t>) are not considered eRideable devices. Under WA law, riders must be at least 16 years of age to operate an </a:t>
            </a:r>
            <a:r>
              <a:rPr lang="en-AU" sz="1200" kern="1200" dirty="0" err="1">
                <a:solidFill>
                  <a:schemeClr val="tx1"/>
                </a:solidFill>
                <a:effectLst/>
                <a:latin typeface="+mn-lt"/>
                <a:ea typeface="+mn-ea"/>
                <a:cs typeface="+mn-cs"/>
              </a:rPr>
              <a:t>eBike</a:t>
            </a:r>
            <a:r>
              <a:rPr lang="en-AU" sz="1200" kern="1200" dirty="0">
                <a:solidFill>
                  <a:schemeClr val="tx1"/>
                </a:solidFill>
                <a:effectLst/>
                <a:latin typeface="+mn-lt"/>
                <a:ea typeface="+mn-ea"/>
                <a:cs typeface="+mn-cs"/>
              </a:rPr>
              <a:t> if its motor is engaged.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Reference: Road Safety Commission. (2025). </a:t>
            </a:r>
            <a:r>
              <a:rPr lang="en-AU" sz="1200" i="1" kern="1200" dirty="0">
                <a:solidFill>
                  <a:schemeClr val="tx1"/>
                </a:solidFill>
                <a:effectLst/>
                <a:latin typeface="+mn-lt"/>
                <a:ea typeface="+mn-ea"/>
                <a:cs typeface="+mn-cs"/>
              </a:rPr>
              <a:t>eRideables. </a:t>
            </a:r>
            <a:r>
              <a:rPr lang="en-AU" sz="1200" i="0" kern="1200" dirty="0">
                <a:solidFill>
                  <a:schemeClr val="tx1"/>
                </a:solidFill>
                <a:effectLst/>
                <a:latin typeface="+mn-lt"/>
                <a:ea typeface="+mn-ea"/>
                <a:cs typeface="+mn-cs"/>
              </a:rPr>
              <a:t>Government of Western Australia </a:t>
            </a:r>
            <a:r>
              <a:rPr lang="en-AU" sz="1200" kern="1200" dirty="0">
                <a:solidFill>
                  <a:schemeClr val="tx1"/>
                </a:solidFill>
                <a:effectLst/>
                <a:latin typeface="+mn-lt"/>
                <a:ea typeface="+mn-ea"/>
                <a:cs typeface="+mn-cs"/>
              </a:rPr>
              <a:t>Retrieved at: </a:t>
            </a:r>
            <a:r>
              <a:rPr lang="en-AU" sz="1200" u="sng" kern="1200" dirty="0">
                <a:solidFill>
                  <a:schemeClr val="tx1"/>
                </a:solidFill>
                <a:effectLst/>
                <a:latin typeface="+mn-lt"/>
                <a:ea typeface="+mn-ea"/>
                <a:cs typeface="+mn-cs"/>
                <a:hlinkClick r:id="rId3"/>
              </a:rPr>
              <a:t>https://www.wa.gov.au/organisation/road-safety-commission/erideables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a:t>
            </a:fld>
            <a:endParaRPr lang="en-AU"/>
          </a:p>
        </p:txBody>
      </p:sp>
    </p:spTree>
    <p:extLst>
      <p:ext uri="{BB962C8B-B14F-4D97-AF65-F5344CB8AC3E}">
        <p14:creationId xmlns:p14="http://schemas.microsoft.com/office/powerpoint/2010/main" val="98147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Introduction </a:t>
            </a:r>
          </a:p>
          <a:p>
            <a:r>
              <a:rPr lang="en-AU" sz="1200" kern="1200" dirty="0">
                <a:solidFill>
                  <a:schemeClr val="tx1"/>
                </a:solidFill>
                <a:effectLst/>
                <a:latin typeface="+mn-lt"/>
                <a:ea typeface="+mn-ea"/>
                <a:cs typeface="+mn-cs"/>
              </a:rPr>
              <a:t>To gain an understanding of what students already know about eRideable laws: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Divide the class into small groups.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Provide each group with resource sheet – Scenario cards.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Students work together to organise them under Myth or Fact headings.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Students will leave these on their desk for the lesson – as they go through the lesson, they can confirm their answers and move them to the correct headings.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People of any age can ride an eRideable.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eRiders don’t need a helmet if they are just riding on the footpath.</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An eRideable can be ridden on any road.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Riding with a friend on the same eScooter is allowed, as long as the person in control of the eRideable is over 16 years of age.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An </a:t>
            </a:r>
            <a:r>
              <a:rPr lang="en-AU" sz="1200" kern="1200" dirty="0" err="1">
                <a:solidFill>
                  <a:schemeClr val="tx1"/>
                </a:solidFill>
                <a:effectLst/>
                <a:latin typeface="+mn-lt"/>
                <a:ea typeface="+mn-ea"/>
                <a:cs typeface="+mn-cs"/>
              </a:rPr>
              <a:t>eRider</a:t>
            </a:r>
            <a:r>
              <a:rPr lang="en-AU" sz="1200" kern="1200" dirty="0">
                <a:solidFill>
                  <a:schemeClr val="tx1"/>
                </a:solidFill>
                <a:effectLst/>
                <a:latin typeface="+mn-lt"/>
                <a:ea typeface="+mn-ea"/>
                <a:cs typeface="+mn-cs"/>
              </a:rPr>
              <a:t> can use their phone while riding as long as they are careful.</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FACTS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 child under 16 years of age riding an eRideable can be fined.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eRiders must have lights and reflectors when riding at night.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eRiders can ride on all paths and footpaths unless marked with ‘no wheeled devices’ or a ‘no bicycle’ sign or marking.</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eRiders must give way to pedestrians.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In Western Australia, eRideables must be limited to a maximum speed of 25 km/h on shared paths and 10km/h on footpaths.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3</a:t>
            </a:fld>
            <a:endParaRPr lang="en-AU"/>
          </a:p>
        </p:txBody>
      </p:sp>
    </p:spTree>
    <p:extLst>
      <p:ext uri="{BB962C8B-B14F-4D97-AF65-F5344CB8AC3E}">
        <p14:creationId xmlns:p14="http://schemas.microsoft.com/office/powerpoint/2010/main" val="160589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Activity 1:</a:t>
            </a:r>
            <a:r>
              <a:rPr lang="en-AU" sz="1200" kern="1200" dirty="0">
                <a:solidFill>
                  <a:schemeClr val="tx1"/>
                </a:solidFill>
                <a:effectLst/>
                <a:latin typeface="+mn-lt"/>
                <a:ea typeface="+mn-ea"/>
                <a:cs typeface="+mn-cs"/>
              </a:rPr>
              <a:t> eRideable laws Positive, Negative, Interesting </a:t>
            </a:r>
          </a:p>
          <a:p>
            <a:endParaRPr lang="en-AU" dirty="0"/>
          </a:p>
          <a:p>
            <a:r>
              <a:rPr lang="en-AU" dirty="0"/>
              <a:t>Think, pair, share: </a:t>
            </a:r>
          </a:p>
          <a:p>
            <a:endParaRPr lang="en-AU" dirty="0"/>
          </a:p>
          <a:p>
            <a:r>
              <a:rPr lang="en-AU" dirty="0"/>
              <a:t>1. Why do we (in general) have laws.</a:t>
            </a:r>
          </a:p>
          <a:p>
            <a:r>
              <a:rPr lang="en-AU" i="1" dirty="0"/>
              <a:t>Answers could include:</a:t>
            </a:r>
          </a:p>
          <a:p>
            <a:pPr marL="171450" indent="-171450">
              <a:buFont typeface="Arial" panose="020B0604020202020204" pitchFamily="34" charset="0"/>
              <a:buChar char="•"/>
            </a:pPr>
            <a:r>
              <a:rPr lang="en-AU" i="1" dirty="0"/>
              <a:t>To keep people safe</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To ensure justice and fairness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200" dirty="0">
                <a:solidFill>
                  <a:schemeClr val="tx1"/>
                </a:solidFill>
                <a:effectLst/>
                <a:latin typeface="+mn-lt"/>
                <a:ea typeface="+mn-ea"/>
                <a:cs typeface="+mn-cs"/>
              </a:rPr>
              <a:t>To maintain order and stability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200" dirty="0">
                <a:solidFill>
                  <a:schemeClr val="tx1"/>
                </a:solidFill>
                <a:effectLst/>
                <a:latin typeface="+mn-lt"/>
                <a:ea typeface="+mn-ea"/>
                <a:cs typeface="+mn-cs"/>
              </a:rPr>
              <a:t>To regulate behaviour.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kern="1200" dirty="0">
              <a:solidFill>
                <a:schemeClr val="tx1"/>
              </a:solidFill>
              <a:effectLst/>
              <a:latin typeface="+mn-lt"/>
              <a:ea typeface="+mn-ea"/>
              <a:cs typeface="+mn-cs"/>
            </a:endParaRP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a:t>
            </a:fld>
            <a:endParaRPr lang="en-AU"/>
          </a:p>
        </p:txBody>
      </p:sp>
    </p:spTree>
    <p:extLst>
      <p:ext uri="{BB962C8B-B14F-4D97-AF65-F5344CB8AC3E}">
        <p14:creationId xmlns:p14="http://schemas.microsoft.com/office/powerpoint/2010/main" val="153065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Activity 1:</a:t>
            </a:r>
            <a:r>
              <a:rPr lang="en-AU" sz="1200" kern="1200" dirty="0">
                <a:solidFill>
                  <a:schemeClr val="tx1"/>
                </a:solidFill>
                <a:effectLst/>
                <a:latin typeface="+mn-lt"/>
                <a:ea typeface="+mn-ea"/>
                <a:cs typeface="+mn-cs"/>
              </a:rPr>
              <a:t> eRideable laws PNI (Positive, Negative, Interesting)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students: What Western Australian laws are you aware of that people using an eRideable such as an eScooter must abide by?</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5</a:t>
            </a:fld>
            <a:endParaRPr lang="en-AU"/>
          </a:p>
        </p:txBody>
      </p:sp>
    </p:spTree>
    <p:extLst>
      <p:ext uri="{BB962C8B-B14F-4D97-AF65-F5344CB8AC3E}">
        <p14:creationId xmlns:p14="http://schemas.microsoft.com/office/powerpoint/2010/main" val="182340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Activity 1:</a:t>
            </a:r>
            <a:r>
              <a:rPr lang="en-AU" sz="1200" kern="1200" dirty="0">
                <a:solidFill>
                  <a:schemeClr val="tx1"/>
                </a:solidFill>
                <a:effectLst/>
                <a:latin typeface="+mn-lt"/>
                <a:ea typeface="+mn-ea"/>
                <a:cs typeface="+mn-cs"/>
              </a:rPr>
              <a:t> eRideable laws PNI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Go through the 8 questions relating to eRideable laws from the ‘Let’s roll together, safely’ campaign.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on each of the circles and discuss the law as a class: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Helmet? Rider must be wearing a helmet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Age? Minimum age to use an eRideable is 16.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Alerts? </a:t>
            </a:r>
            <a:r>
              <a:rPr lang="en-AU" sz="1200" b="0" i="0" kern="1200" dirty="0">
                <a:solidFill>
                  <a:schemeClr val="tx1"/>
                </a:solidFill>
                <a:effectLst/>
                <a:latin typeface="+mn-lt"/>
                <a:ea typeface="+mn-ea"/>
                <a:cs typeface="+mn-cs"/>
              </a:rPr>
              <a:t>Use a bell or verbal warning before approaching or overtaking pedestrians or other path users.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b="0" i="0" kern="1200" dirty="0">
                <a:solidFill>
                  <a:schemeClr val="tx1"/>
                </a:solidFill>
                <a:effectLst/>
                <a:latin typeface="+mn-lt"/>
                <a:ea typeface="+mn-ea"/>
                <a:cs typeface="+mn-cs"/>
              </a:rPr>
              <a:t>Visibility features? Use lights and reflectors when riding at night.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b="0" i="0" kern="1200" dirty="0">
                <a:solidFill>
                  <a:schemeClr val="tx1"/>
                </a:solidFill>
                <a:effectLst/>
                <a:latin typeface="+mn-lt"/>
                <a:ea typeface="+mn-ea"/>
                <a:cs typeface="+mn-cs"/>
              </a:rPr>
              <a:t>Number of people? </a:t>
            </a:r>
            <a:r>
              <a:rPr lang="en-AU" dirty="0"/>
              <a:t>There can only ever be on person on an eRideable – no passengers allowed.</a:t>
            </a:r>
            <a:endParaRPr lang="en-AU"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Speed – footpath? On footpaths the maximum speed is 10km/hr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Speed – shared path? On shared paths the maximum speed is 25km/hr. It is never legal to go over 25km/hr on an eRideable. Question: How can you identify a shared path versus a footpath?</a:t>
            </a:r>
            <a:r>
              <a:rPr lang="en-AU" i="1" dirty="0"/>
              <a:t> Shared paths are clearly signed, they are generally wider, have a dividing line and </a:t>
            </a:r>
            <a:r>
              <a:rPr lang="en-AU" sz="1200" b="0" i="1" kern="1200" dirty="0">
                <a:solidFill>
                  <a:schemeClr val="tx1"/>
                </a:solidFill>
                <a:effectLst/>
                <a:latin typeface="+mn-lt"/>
                <a:ea typeface="+mn-ea"/>
                <a:cs typeface="+mn-cs"/>
              </a:rPr>
              <a:t>red or reddish-brown colour</a:t>
            </a:r>
            <a:endParaRPr lang="en-AU"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Riding on roads? </a:t>
            </a:r>
            <a:r>
              <a:rPr lang="en-AU" sz="1200" b="0" i="0" kern="1200" dirty="0">
                <a:solidFill>
                  <a:schemeClr val="tx1"/>
                </a:solidFill>
                <a:effectLst/>
                <a:latin typeface="+mn-lt"/>
                <a:ea typeface="+mn-ea"/>
                <a:cs typeface="+mn-cs"/>
              </a:rPr>
              <a:t>No travel is allowed on roads with:</a:t>
            </a:r>
          </a:p>
          <a:p>
            <a:pPr marL="628650" lvl="1" indent="-171450" fontAlgn="base">
              <a:buFont typeface="Courier New" panose="02070309020205020404" pitchFamily="49" charset="0"/>
              <a:buChar char="o"/>
            </a:pPr>
            <a:r>
              <a:rPr lang="en-AU" sz="1200" b="0" i="0" kern="1200" dirty="0">
                <a:solidFill>
                  <a:schemeClr val="tx1"/>
                </a:solidFill>
                <a:effectLst/>
                <a:latin typeface="+mn-lt"/>
                <a:ea typeface="+mn-ea"/>
                <a:cs typeface="+mn-cs"/>
              </a:rPr>
              <a:t>a dividing line</a:t>
            </a:r>
          </a:p>
          <a:p>
            <a:pPr marL="628650" lvl="1" indent="-171450" fontAlgn="base">
              <a:buFont typeface="Courier New" panose="02070309020205020404" pitchFamily="49" charset="0"/>
              <a:buChar char="o"/>
            </a:pPr>
            <a:r>
              <a:rPr lang="en-AU" sz="1200" b="0" i="0" kern="1200" dirty="0">
                <a:solidFill>
                  <a:schemeClr val="tx1"/>
                </a:solidFill>
                <a:effectLst/>
                <a:latin typeface="+mn-lt"/>
                <a:ea typeface="+mn-ea"/>
                <a:cs typeface="+mn-cs"/>
              </a:rPr>
              <a:t>a speed limit exceeding 50km/h</a:t>
            </a:r>
          </a:p>
          <a:p>
            <a:pPr marL="628650" lvl="1" indent="-171450" fontAlgn="base">
              <a:buFont typeface="Courier New" panose="02070309020205020404" pitchFamily="49" charset="0"/>
              <a:buChar char="o"/>
            </a:pPr>
            <a:r>
              <a:rPr lang="en-AU" sz="1200" b="0" i="0" kern="1200" dirty="0">
                <a:solidFill>
                  <a:schemeClr val="tx1"/>
                </a:solidFill>
                <a:effectLst/>
                <a:latin typeface="+mn-lt"/>
                <a:ea typeface="+mn-ea"/>
                <a:cs typeface="+mn-cs"/>
              </a:rPr>
              <a:t>more than one marked lane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Other laws: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You must not touch or use a mobile phone when on an eRideable.</a:t>
            </a:r>
          </a:p>
          <a:p>
            <a:pPr marL="171450" indent="-171450">
              <a:buFont typeface="Arial" panose="020B0604020202020204" pitchFamily="34" charset="0"/>
              <a:buChar char="•"/>
            </a:pPr>
            <a:r>
              <a:rPr lang="en-AU" sz="1200" b="0" i="0" kern="1200" dirty="0" err="1">
                <a:solidFill>
                  <a:schemeClr val="tx1"/>
                </a:solidFill>
                <a:effectLst/>
                <a:latin typeface="+mn-lt"/>
                <a:ea typeface="+mn-ea"/>
                <a:cs typeface="+mn-cs"/>
              </a:rPr>
              <a:t>eRiders</a:t>
            </a:r>
            <a:r>
              <a:rPr lang="en-AU" sz="1200" b="0" i="0" kern="1200" dirty="0">
                <a:solidFill>
                  <a:schemeClr val="tx1"/>
                </a:solidFill>
                <a:effectLst/>
                <a:latin typeface="+mn-lt"/>
                <a:ea typeface="+mn-ea"/>
                <a:cs typeface="+mn-cs"/>
              </a:rPr>
              <a:t> are subject to the same drink and drug driving laws as motor vehicle drivers.</a:t>
            </a:r>
          </a:p>
          <a:p>
            <a:pPr marL="171450" indent="-171450">
              <a:buFont typeface="Arial" panose="020B0604020202020204" pitchFamily="34" charset="0"/>
              <a:buChar cha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Optional video – </a:t>
            </a:r>
            <a:r>
              <a:rPr lang="en-AU" b="0" dirty="0"/>
              <a:t>eRideable laws: </a:t>
            </a:r>
            <a:r>
              <a:rPr lang="en-AU" dirty="0"/>
              <a:t>Watch video: </a:t>
            </a:r>
            <a:r>
              <a:rPr lang="en-AU" sz="1200" b="1" i="0" kern="1200" dirty="0">
                <a:solidFill>
                  <a:schemeClr val="tx1"/>
                </a:solidFill>
                <a:effectLst/>
                <a:latin typeface="+mn-lt"/>
                <a:ea typeface="+mn-ea"/>
                <a:cs typeface="+mn-cs"/>
              </a:rPr>
              <a:t>eRideables - Get Streetwise, Road Safety Commission. Available at:</a:t>
            </a:r>
            <a:r>
              <a:rPr lang="en-AU" sz="1200" b="1" i="0" u="none"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https://streetwise.rsc.wa.gov.au/rules/erideables/</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Ask students: What school rules must students follow relating to </a:t>
            </a:r>
            <a:r>
              <a:rPr lang="en-AU" sz="1200" kern="1200" dirty="0" err="1">
                <a:solidFill>
                  <a:schemeClr val="tx1"/>
                </a:solidFill>
                <a:effectLst/>
                <a:latin typeface="+mn-lt"/>
                <a:ea typeface="+mn-ea"/>
                <a:cs typeface="+mn-cs"/>
              </a:rPr>
              <a:t>eRideables</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6</a:t>
            </a:fld>
            <a:endParaRPr lang="en-AU"/>
          </a:p>
        </p:txBody>
      </p:sp>
    </p:spTree>
    <p:extLst>
      <p:ext uri="{BB962C8B-B14F-4D97-AF65-F5344CB8AC3E}">
        <p14:creationId xmlns:p14="http://schemas.microsoft.com/office/powerpoint/2010/main" val="106939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Activity 1:</a:t>
            </a:r>
            <a:r>
              <a:rPr lang="en-AU" sz="1200" kern="1200" dirty="0">
                <a:solidFill>
                  <a:schemeClr val="tx1"/>
                </a:solidFill>
                <a:effectLst/>
                <a:latin typeface="+mn-lt"/>
                <a:ea typeface="+mn-ea"/>
                <a:cs typeface="+mn-cs"/>
              </a:rPr>
              <a:t> eRideable laws PNI </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Split the class into pairs or small groups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Provide each group with a copy of the resource sheet – PNI chart.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Students unpack the current eRideable laws by brainstorming the positive, negative and interesting implications, recording their ideas in the PNI chart. Students can visit the Road Safety Commission website to learn more about the eRideable laws.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Once completed, each group chooses one point from each section of the PNI to share with the class.</a:t>
            </a:r>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7</a:t>
            </a:fld>
            <a:endParaRPr lang="en-AU"/>
          </a:p>
        </p:txBody>
      </p:sp>
    </p:spTree>
    <p:extLst>
      <p:ext uri="{BB962C8B-B14F-4D97-AF65-F5344CB8AC3E}">
        <p14:creationId xmlns:p14="http://schemas.microsoft.com/office/powerpoint/2010/main" val="31992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Activity 2: </a:t>
            </a:r>
            <a:r>
              <a:rPr lang="en-AU" sz="1200" kern="1200" dirty="0">
                <a:solidFill>
                  <a:schemeClr val="tx1"/>
                </a:solidFill>
                <a:effectLst/>
                <a:latin typeface="+mn-lt"/>
                <a:ea typeface="+mn-ea"/>
                <a:cs typeface="+mn-cs"/>
              </a:rPr>
              <a:t>Community awareness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Awareness ranking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Ask the class: Do you think everyone in the community is aware of WA’s eRideable laws?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pairs or small groups, students determine a rating from 1 – 10 that best describes how aware they think their local community is about eRideable laws.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Groups share their rating with the class justifying why they chose that rating.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Discuss the following questions: </a:t>
            </a:r>
          </a:p>
          <a:p>
            <a:pPr marL="685800" lvl="1" indent="-228600">
              <a:buFont typeface="Arial" panose="020B0604020202020204" pitchFamily="34" charset="0"/>
              <a:buAutoNum type="arabicPeriod"/>
            </a:pPr>
            <a:r>
              <a:rPr lang="en-AU" sz="1200" kern="1200" dirty="0">
                <a:solidFill>
                  <a:schemeClr val="tx1"/>
                </a:solidFill>
                <a:effectLst/>
                <a:latin typeface="+mn-lt"/>
                <a:ea typeface="+mn-ea"/>
                <a:cs typeface="+mn-cs"/>
              </a:rPr>
              <a:t>How might this awareness rating differ across different age groups or types of communities?</a:t>
            </a:r>
          </a:p>
          <a:p>
            <a:pPr marL="685800" lvl="1" indent="-228600">
              <a:buFont typeface="Arial" panose="020B0604020202020204" pitchFamily="34" charset="0"/>
              <a:buAutoNum type="arabicPeriod"/>
            </a:pPr>
            <a:r>
              <a:rPr lang="en-AU" sz="1200" kern="1200" dirty="0">
                <a:solidFill>
                  <a:schemeClr val="tx1"/>
                </a:solidFill>
                <a:effectLst/>
                <a:latin typeface="+mn-lt"/>
                <a:ea typeface="+mn-ea"/>
                <a:cs typeface="+mn-cs"/>
              </a:rPr>
              <a:t>What could be done to increase awareness of the laws and safety recommendations?</a:t>
            </a:r>
          </a:p>
        </p:txBody>
      </p:sp>
      <p:sp>
        <p:nvSpPr>
          <p:cNvPr id="4" name="Slide Number Placeholder 3"/>
          <p:cNvSpPr>
            <a:spLocks noGrp="1"/>
          </p:cNvSpPr>
          <p:nvPr>
            <p:ph type="sldNum" sz="quarter" idx="5"/>
          </p:nvPr>
        </p:nvSpPr>
        <p:spPr/>
        <p:txBody>
          <a:bodyPr/>
          <a:lstStyle/>
          <a:p>
            <a:fld id="{99B883AC-FE3C-4431-9252-48CE78076032}" type="slidenum">
              <a:rPr lang="en-AU" smtClean="0"/>
              <a:t>8</a:t>
            </a:fld>
            <a:endParaRPr lang="en-AU"/>
          </a:p>
        </p:txBody>
      </p:sp>
    </p:spTree>
    <p:extLst>
      <p:ext uri="{BB962C8B-B14F-4D97-AF65-F5344CB8AC3E}">
        <p14:creationId xmlns:p14="http://schemas.microsoft.com/office/powerpoint/2010/main" val="149512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Form small groups and allocate each a campaign asset or community awareness resource to analyse. The Road Safety Commission have a range of campaign assets including social media tiles and banners, flyers, posters and videos to choose from - https://www.wa.gov.au/government/document-collections/erideable-resources.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After reviewing the campaign, groups discuss the strategies that were used to deliver the road safety message and summarise: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message of the campaign/initiative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target audience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strategies used to deliver the message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recommendations to improve appeal and impact for young people.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 Once completed, groups share their thoughts and findings with the class.</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9</a:t>
            </a:fld>
            <a:endParaRPr lang="en-AU"/>
          </a:p>
        </p:txBody>
      </p:sp>
    </p:spTree>
    <p:extLst>
      <p:ext uri="{BB962C8B-B14F-4D97-AF65-F5344CB8AC3E}">
        <p14:creationId xmlns:p14="http://schemas.microsoft.com/office/powerpoint/2010/main" val="447323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624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defRPr>
            </a:lvl1pPr>
          </a:lstStyle>
          <a:p>
            <a:r>
              <a:rPr lang="en-AU" dirty="0"/>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dirty="0"/>
              <a:t>Edit Master text styles</a:t>
            </a:r>
          </a:p>
          <a:p>
            <a:pPr lvl="1"/>
            <a:r>
              <a:rPr lang="en-US" dirty="0"/>
              <a:t>Second level</a:t>
            </a:r>
            <a:endParaRPr lang="en-AU" dirty="0"/>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Tree>
    <p:extLst>
      <p:ext uri="{BB962C8B-B14F-4D97-AF65-F5344CB8AC3E}">
        <p14:creationId xmlns:p14="http://schemas.microsoft.com/office/powerpoint/2010/main" val="77299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06103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0085AC"/>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0085AC"/>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lvl1pPr>
            <a:lvl2pPr marL="0" indent="0" algn="r">
              <a:lnSpc>
                <a:spcPct val="100000"/>
              </a:lnSpc>
              <a:spcBef>
                <a:spcPts val="0"/>
              </a:spcBef>
              <a:spcAft>
                <a:spcPts val="0"/>
              </a:spcAft>
              <a:buFont typeface="Arial" panose="020B0604020202020204" pitchFamily="34" charset="0"/>
              <a:buNone/>
              <a:defRPr sz="800" b="1"/>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0085AC"/>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622801" y="540000"/>
            <a:ext cx="3636462" cy="2387600"/>
          </a:xfrm>
        </p:spPr>
        <p:txBody>
          <a:bodyPr anchor="t">
            <a:noAutofit/>
          </a:bodyPr>
          <a:lstStyle>
            <a:lvl1pPr algn="l">
              <a:lnSpc>
                <a:spcPct val="93000"/>
              </a:lnSpc>
              <a:defRPr sz="4200"/>
            </a:lvl1pPr>
          </a:lstStyle>
          <a:p>
            <a:r>
              <a:rPr lang="en-US" dirty="0"/>
              <a:t>Click to edit Master title style</a:t>
            </a:r>
            <a:endParaRPr lang="en-AU" dirty="0"/>
          </a:p>
        </p:txBody>
      </p:sp>
      <p:sp>
        <p:nvSpPr>
          <p:cNvPr id="26" name="Footer Placeholder 25"/>
          <p:cNvSpPr>
            <a:spLocks noGrp="1"/>
          </p:cNvSpPr>
          <p:nvPr>
            <p:ph type="ftr" sz="quarter" idx="12"/>
          </p:nvPr>
        </p:nvSpPr>
        <p:spPr>
          <a:xfrm>
            <a:off x="622801" y="6092825"/>
            <a:ext cx="8281486" cy="323850"/>
          </a:xfrm>
        </p:spPr>
        <p:txBody>
          <a:bodyPr/>
          <a:lstStyle/>
          <a:p>
            <a:endParaRPr lang="en-AU" dirty="0"/>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ct val="93000"/>
              </a:lnSpc>
              <a:defRPr sz="4200">
                <a:solidFill>
                  <a:srgbClr val="0085AC"/>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ct val="83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dirty="0"/>
              <a:t>Edit Master text styles</a:t>
            </a:r>
            <a:endParaRPr lang="en-AU" dirty="0"/>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0085AC"/>
                </a:solidFill>
              </a:defRPr>
            </a:lvl1pPr>
            <a:lvl2pPr>
              <a:defRPr>
                <a:solidFill>
                  <a:srgbClr val="0085AC"/>
                </a:solidFill>
              </a:defRPr>
            </a:lvl2pPr>
            <a:lvl3pPr>
              <a:defRPr>
                <a:solidFill>
                  <a:srgbClr val="0085AC"/>
                </a:solidFill>
              </a:defRPr>
            </a:lvl3pPr>
            <a:lvl4pPr>
              <a:defRPr>
                <a:solidFill>
                  <a:srgbClr val="0085AC"/>
                </a:solidFill>
              </a:defRPr>
            </a:lvl4pPr>
            <a:lvl5pPr>
              <a:defRPr>
                <a:solidFill>
                  <a:srgbClr val="0085A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2B5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bg1"/>
                </a:solidFill>
                <a:latin typeface="Arial" panose="020B0604020202020204" pitchFamily="34" charset="0"/>
                <a:cs typeface="Arial" panose="020B0604020202020204" pitchFamily="34" charset="0"/>
              </a:defRPr>
            </a:lvl1pPr>
          </a:lstStyle>
          <a:p>
            <a:endParaRPr lang="en-AU" dirty="0"/>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bg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
        <p:nvSpPr>
          <p:cNvPr id="7" name="TextBox 6">
            <a:extLst>
              <a:ext uri="{FF2B5EF4-FFF2-40B4-BE49-F238E27FC236}">
                <a16:creationId xmlns:a16="http://schemas.microsoft.com/office/drawing/2014/main" id="{C5F987D1-B074-1D22-D49A-2BC6A13F89EC}"/>
              </a:ext>
            </a:extLst>
          </p:cNvPr>
          <p:cNvSpPr txBox="1"/>
          <p:nvPr>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ftr="0" dt="0"/>
  <p:txStyles>
    <p:titleStyle>
      <a:lvl1pPr algn="l" defTabSz="914400" rtl="0" eaLnBrk="1" latinLnBrk="0" hangingPunct="1">
        <a:lnSpc>
          <a:spcPct val="93000"/>
        </a:lnSpc>
        <a:spcBef>
          <a:spcPct val="0"/>
        </a:spcBef>
        <a:buNone/>
        <a:defRPr sz="42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bg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chemeClr val="bg1"/>
        </a:buClr>
        <a:buFont typeface="Arial" panose="020B0604020202020204" pitchFamily="34" charset="0"/>
        <a:buChar char="•"/>
        <a:tabLst>
          <a:tab pos="0" algn="l"/>
          <a:tab pos="180000" algn="l"/>
          <a:tab pos="360000" algn="l"/>
          <a:tab pos="540000" algn="l"/>
          <a:tab pos="720000" algn="l"/>
          <a:tab pos="900000" algn="l"/>
        </a:tabLst>
        <a:defRPr sz="1200" kern="1200">
          <a:solidFill>
            <a:schemeClr val="bg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8" name="TextBox 7">
            <a:extLst>
              <a:ext uri="{FF2B5EF4-FFF2-40B4-BE49-F238E27FC236}">
                <a16:creationId xmlns:a16="http://schemas.microsoft.com/office/drawing/2014/main" id="{9D21EEE7-6209-CE22-1497-BEF3731CECCF}"/>
              </a:ext>
            </a:extLst>
          </p:cNvPr>
          <p:cNvSpPr txBox="1"/>
          <p:nvPr>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0085AC"/>
        </a:buClr>
        <a:buFont typeface="+mj-lt"/>
        <a:buAutoNum type="arabicPeriod"/>
        <a:tabLst>
          <a:tab pos="0" algn="l"/>
          <a:tab pos="180000" algn="l"/>
          <a:tab pos="360000" algn="l"/>
          <a:tab pos="540000" algn="l"/>
          <a:tab pos="720000" algn="l"/>
          <a:tab pos="900000" algn="l"/>
        </a:tabLst>
        <a:defRPr sz="1200" b="0" kern="1200">
          <a:solidFill>
            <a:srgbClr val="0085AC"/>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0085AC"/>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8" name="TextBox 7">
            <a:extLst>
              <a:ext uri="{FF2B5EF4-FFF2-40B4-BE49-F238E27FC236}">
                <a16:creationId xmlns:a16="http://schemas.microsoft.com/office/drawing/2014/main" id="{BD6FE3B9-B5B4-7EDA-1733-2A64D7807836}"/>
              </a:ext>
            </a:extLst>
          </p:cNvPr>
          <p:cNvSpPr txBox="1"/>
          <p:nvPr>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Lst>
  <p:hf hdr="0" ftr="0" dt="0"/>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55939CCB-2F8C-82DA-761E-7343E15AE5A0}"/>
              </a:ext>
            </a:extLst>
          </p:cNvPr>
          <p:cNvSpPr txBox="1"/>
          <p:nvPr>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hf hdr="0" ftr="0" dt="0"/>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gov.au/media/2729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wa.gov.au/media/5059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eRideables</a:t>
            </a:r>
          </a:p>
        </p:txBody>
      </p:sp>
      <p:sp>
        <p:nvSpPr>
          <p:cNvPr id="5" name="Subtitle 4"/>
          <p:cNvSpPr>
            <a:spLocks noGrp="1"/>
          </p:cNvSpPr>
          <p:nvPr>
            <p:ph type="subTitle" idx="1"/>
          </p:nvPr>
        </p:nvSpPr>
        <p:spPr/>
        <p:txBody>
          <a:bodyPr/>
          <a:lstStyle/>
          <a:p>
            <a:r>
              <a:rPr lang="en-AU" dirty="0"/>
              <a:t>Knowing the law and staying safe</a:t>
            </a:r>
          </a:p>
          <a:p>
            <a:endParaRPr lang="en-AU" dirty="0"/>
          </a:p>
          <a:p>
            <a:r>
              <a:rPr lang="en-AU" b="0" dirty="0"/>
              <a:t>Year 7 - 9</a:t>
            </a:r>
          </a:p>
        </p:txBody>
      </p:sp>
      <p:sp>
        <p:nvSpPr>
          <p:cNvPr id="6" name="Text Placeholder 5"/>
          <p:cNvSpPr>
            <a:spLocks noGrp="1"/>
          </p:cNvSpPr>
          <p:nvPr>
            <p:ph type="body" sz="quarter" idx="10"/>
          </p:nvPr>
        </p:nvSpPr>
        <p:spPr/>
        <p:txBody>
          <a:bodyPr/>
          <a:lstStyle/>
          <a:p>
            <a:r>
              <a:rPr lang="en-AU" dirty="0"/>
              <a:t>D25/0693313</a:t>
            </a:r>
            <a:br>
              <a:rPr lang="en-AU" dirty="0"/>
            </a:br>
            <a:r>
              <a:rPr lang="en-AU" dirty="0"/>
              <a:t>September 2025</a:t>
            </a:r>
          </a:p>
        </p:txBody>
      </p:sp>
    </p:spTree>
    <p:extLst>
      <p:ext uri="{BB962C8B-B14F-4D97-AF65-F5344CB8AC3E}">
        <p14:creationId xmlns:p14="http://schemas.microsoft.com/office/powerpoint/2010/main" val="413523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D7F02-763E-262A-C003-84881F9E874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C455A7F-D0E5-4DF8-52EB-798838F00686}"/>
              </a:ext>
            </a:extLst>
          </p:cNvPr>
          <p:cNvSpPr>
            <a:spLocks noGrp="1"/>
          </p:cNvSpPr>
          <p:nvPr>
            <p:ph type="body" idx="1"/>
          </p:nvPr>
        </p:nvSpPr>
        <p:spPr>
          <a:xfrm>
            <a:off x="623888" y="596348"/>
            <a:ext cx="5382000" cy="854452"/>
          </a:xfrm>
          <a:ln w="28575">
            <a:solidFill>
              <a:srgbClr val="FF0000"/>
            </a:solidFill>
          </a:ln>
        </p:spPr>
        <p:txBody>
          <a:bodyPr/>
          <a:lstStyle/>
          <a:p>
            <a:pPr algn="ctr"/>
            <a:endParaRPr lang="en-AU" sz="300" dirty="0">
              <a:solidFill>
                <a:schemeClr val="tx1"/>
              </a:solidFill>
            </a:endParaRPr>
          </a:p>
          <a:p>
            <a:pPr algn="ctr"/>
            <a:r>
              <a:rPr lang="en-AU" dirty="0">
                <a:solidFill>
                  <a:schemeClr val="tx1"/>
                </a:solidFill>
              </a:rPr>
              <a:t>Myth	</a:t>
            </a:r>
          </a:p>
        </p:txBody>
      </p:sp>
      <p:sp>
        <p:nvSpPr>
          <p:cNvPr id="5" name="Text Placeholder 4">
            <a:extLst>
              <a:ext uri="{FF2B5EF4-FFF2-40B4-BE49-F238E27FC236}">
                <a16:creationId xmlns:a16="http://schemas.microsoft.com/office/drawing/2014/main" id="{E430393E-1F54-60B5-C51A-4F51CED1E20F}"/>
              </a:ext>
            </a:extLst>
          </p:cNvPr>
          <p:cNvSpPr>
            <a:spLocks noGrp="1"/>
          </p:cNvSpPr>
          <p:nvPr>
            <p:ph type="body" sz="quarter" idx="3"/>
          </p:nvPr>
        </p:nvSpPr>
        <p:spPr>
          <a:xfrm>
            <a:off x="6186113" y="596348"/>
            <a:ext cx="5382000" cy="854452"/>
          </a:xfrm>
          <a:ln w="28575">
            <a:solidFill>
              <a:srgbClr val="00B050"/>
            </a:solidFill>
          </a:ln>
        </p:spPr>
        <p:txBody>
          <a:bodyPr/>
          <a:lstStyle/>
          <a:p>
            <a:pPr algn="ctr"/>
            <a:endParaRPr lang="en-AU" sz="300" dirty="0">
              <a:solidFill>
                <a:schemeClr val="tx1"/>
              </a:solidFill>
            </a:endParaRPr>
          </a:p>
          <a:p>
            <a:pPr algn="ctr"/>
            <a:r>
              <a:rPr lang="en-AU" dirty="0">
                <a:solidFill>
                  <a:schemeClr val="tx1"/>
                </a:solidFill>
              </a:rPr>
              <a:t>Fact </a:t>
            </a:r>
          </a:p>
        </p:txBody>
      </p:sp>
      <p:sp>
        <p:nvSpPr>
          <p:cNvPr id="7" name="TextBox 6">
            <a:extLst>
              <a:ext uri="{FF2B5EF4-FFF2-40B4-BE49-F238E27FC236}">
                <a16:creationId xmlns:a16="http://schemas.microsoft.com/office/drawing/2014/main" id="{C73464BF-0604-5032-6034-3968E99285C7}"/>
              </a:ext>
            </a:extLst>
          </p:cNvPr>
          <p:cNvSpPr txBox="1"/>
          <p:nvPr/>
        </p:nvSpPr>
        <p:spPr>
          <a:xfrm>
            <a:off x="1610149" y="1540160"/>
            <a:ext cx="3456000" cy="646331"/>
          </a:xfrm>
          <a:prstGeom prst="rect">
            <a:avLst/>
          </a:prstGeom>
          <a:noFill/>
          <a:ln w="28575">
            <a:solidFill>
              <a:srgbClr val="FF0000"/>
            </a:solidFill>
          </a:ln>
        </p:spPr>
        <p:txBody>
          <a:bodyPr wrap="square" rtlCol="0">
            <a:spAutoFit/>
          </a:bodyPr>
          <a:lstStyle/>
          <a:p>
            <a:r>
              <a:rPr lang="en-AU" dirty="0"/>
              <a:t>People of any age can ride an eRideable.</a:t>
            </a:r>
          </a:p>
        </p:txBody>
      </p:sp>
      <p:sp>
        <p:nvSpPr>
          <p:cNvPr id="8" name="TextBox 7">
            <a:extLst>
              <a:ext uri="{FF2B5EF4-FFF2-40B4-BE49-F238E27FC236}">
                <a16:creationId xmlns:a16="http://schemas.microsoft.com/office/drawing/2014/main" id="{F09AF813-ECE6-CE8C-1CA1-9C96765AF2AB}"/>
              </a:ext>
            </a:extLst>
          </p:cNvPr>
          <p:cNvSpPr txBox="1"/>
          <p:nvPr/>
        </p:nvSpPr>
        <p:spPr>
          <a:xfrm>
            <a:off x="1610149" y="4784320"/>
            <a:ext cx="3454032" cy="923330"/>
          </a:xfrm>
          <a:prstGeom prst="rect">
            <a:avLst/>
          </a:prstGeom>
          <a:noFill/>
          <a:ln w="28575">
            <a:solidFill>
              <a:srgbClr val="FF0000"/>
            </a:solidFill>
          </a:ln>
        </p:spPr>
        <p:txBody>
          <a:bodyPr wrap="square" rtlCol="0">
            <a:spAutoFit/>
          </a:bodyPr>
          <a:lstStyle/>
          <a:p>
            <a:r>
              <a:rPr lang="en-AU" dirty="0"/>
              <a:t>eRiders don’t need a helmet </a:t>
            </a:r>
          </a:p>
          <a:p>
            <a:r>
              <a:rPr lang="en-AU" dirty="0"/>
              <a:t>if they are just riding on the footpath.</a:t>
            </a:r>
          </a:p>
        </p:txBody>
      </p:sp>
      <p:sp>
        <p:nvSpPr>
          <p:cNvPr id="9" name="TextBox 8">
            <a:extLst>
              <a:ext uri="{FF2B5EF4-FFF2-40B4-BE49-F238E27FC236}">
                <a16:creationId xmlns:a16="http://schemas.microsoft.com/office/drawing/2014/main" id="{C2A9CC22-78BF-3DDA-7287-0C6BE5330276}"/>
              </a:ext>
            </a:extLst>
          </p:cNvPr>
          <p:cNvSpPr txBox="1"/>
          <p:nvPr/>
        </p:nvSpPr>
        <p:spPr>
          <a:xfrm>
            <a:off x="1610149" y="5902694"/>
            <a:ext cx="3454032" cy="646331"/>
          </a:xfrm>
          <a:prstGeom prst="rect">
            <a:avLst/>
          </a:prstGeom>
          <a:noFill/>
          <a:ln w="28575">
            <a:solidFill>
              <a:srgbClr val="FF0000"/>
            </a:solidFill>
          </a:ln>
        </p:spPr>
        <p:txBody>
          <a:bodyPr wrap="square" rtlCol="0">
            <a:spAutoFit/>
          </a:bodyPr>
          <a:lstStyle/>
          <a:p>
            <a:r>
              <a:rPr lang="en-AU" dirty="0"/>
              <a:t>An eRideable can be ridden </a:t>
            </a:r>
          </a:p>
          <a:p>
            <a:r>
              <a:rPr lang="en-AU" dirty="0"/>
              <a:t>on any road. </a:t>
            </a:r>
          </a:p>
        </p:txBody>
      </p:sp>
      <p:sp>
        <p:nvSpPr>
          <p:cNvPr id="10" name="TextBox 9">
            <a:extLst>
              <a:ext uri="{FF2B5EF4-FFF2-40B4-BE49-F238E27FC236}">
                <a16:creationId xmlns:a16="http://schemas.microsoft.com/office/drawing/2014/main" id="{DC0ADE06-C1FA-EA63-5ABD-B6F5C440C426}"/>
              </a:ext>
            </a:extLst>
          </p:cNvPr>
          <p:cNvSpPr txBox="1"/>
          <p:nvPr/>
        </p:nvSpPr>
        <p:spPr>
          <a:xfrm>
            <a:off x="1610149" y="2333693"/>
            <a:ext cx="3454034" cy="1200329"/>
          </a:xfrm>
          <a:prstGeom prst="rect">
            <a:avLst/>
          </a:prstGeom>
          <a:noFill/>
          <a:ln w="28575">
            <a:solidFill>
              <a:srgbClr val="FF0000"/>
            </a:solidFill>
          </a:ln>
        </p:spPr>
        <p:txBody>
          <a:bodyPr wrap="square" rtlCol="0">
            <a:spAutoFit/>
          </a:bodyPr>
          <a:lstStyle/>
          <a:p>
            <a:r>
              <a:rPr lang="en-AU" dirty="0"/>
              <a:t>Riding with a friend on the same eScooter is allowed, as long as the person in control of the eRideable is over 16 years of age.</a:t>
            </a:r>
          </a:p>
        </p:txBody>
      </p:sp>
      <p:sp>
        <p:nvSpPr>
          <p:cNvPr id="11" name="TextBox 10">
            <a:extLst>
              <a:ext uri="{FF2B5EF4-FFF2-40B4-BE49-F238E27FC236}">
                <a16:creationId xmlns:a16="http://schemas.microsoft.com/office/drawing/2014/main" id="{4D8A2D45-7D17-8B64-E9D4-003211DE6160}"/>
              </a:ext>
            </a:extLst>
          </p:cNvPr>
          <p:cNvSpPr txBox="1"/>
          <p:nvPr/>
        </p:nvSpPr>
        <p:spPr>
          <a:xfrm>
            <a:off x="1610149" y="3687148"/>
            <a:ext cx="3454034" cy="923330"/>
          </a:xfrm>
          <a:prstGeom prst="rect">
            <a:avLst/>
          </a:prstGeom>
          <a:noFill/>
          <a:ln w="28575">
            <a:solidFill>
              <a:srgbClr val="FF0000"/>
            </a:solidFill>
          </a:ln>
        </p:spPr>
        <p:txBody>
          <a:bodyPr wrap="square" rtlCol="0">
            <a:spAutoFit/>
          </a:bodyPr>
          <a:lstStyle/>
          <a:p>
            <a:r>
              <a:rPr lang="en-AU" dirty="0"/>
              <a:t>An </a:t>
            </a:r>
            <a:r>
              <a:rPr lang="en-AU" dirty="0" err="1"/>
              <a:t>eRider</a:t>
            </a:r>
            <a:r>
              <a:rPr lang="en-AU" dirty="0"/>
              <a:t> can use their phone while riding so long as they are careful.</a:t>
            </a:r>
          </a:p>
        </p:txBody>
      </p:sp>
      <p:sp>
        <p:nvSpPr>
          <p:cNvPr id="12" name="TextBox 11">
            <a:extLst>
              <a:ext uri="{FF2B5EF4-FFF2-40B4-BE49-F238E27FC236}">
                <a16:creationId xmlns:a16="http://schemas.microsoft.com/office/drawing/2014/main" id="{74D59F95-2E9B-BF96-7CF9-68E09403A5EA}"/>
              </a:ext>
            </a:extLst>
          </p:cNvPr>
          <p:cNvSpPr txBox="1"/>
          <p:nvPr/>
        </p:nvSpPr>
        <p:spPr>
          <a:xfrm>
            <a:off x="7412748" y="1540161"/>
            <a:ext cx="3454034" cy="646331"/>
          </a:xfrm>
          <a:prstGeom prst="rect">
            <a:avLst/>
          </a:prstGeom>
          <a:noFill/>
          <a:ln w="28575">
            <a:solidFill>
              <a:srgbClr val="00B050"/>
            </a:solidFill>
          </a:ln>
        </p:spPr>
        <p:txBody>
          <a:bodyPr wrap="square" rtlCol="0">
            <a:spAutoFit/>
          </a:bodyPr>
          <a:lstStyle/>
          <a:p>
            <a:r>
              <a:rPr lang="en-AU" dirty="0"/>
              <a:t>A child under 16 years of age riding an eRideable can be fined.</a:t>
            </a:r>
          </a:p>
        </p:txBody>
      </p:sp>
      <p:sp>
        <p:nvSpPr>
          <p:cNvPr id="13" name="TextBox 12">
            <a:extLst>
              <a:ext uri="{FF2B5EF4-FFF2-40B4-BE49-F238E27FC236}">
                <a16:creationId xmlns:a16="http://schemas.microsoft.com/office/drawing/2014/main" id="{260034C1-D1F6-97CE-431D-1DA2F6175FB0}"/>
              </a:ext>
            </a:extLst>
          </p:cNvPr>
          <p:cNvSpPr txBox="1"/>
          <p:nvPr/>
        </p:nvSpPr>
        <p:spPr>
          <a:xfrm>
            <a:off x="7412747" y="5047653"/>
            <a:ext cx="3454033" cy="646331"/>
          </a:xfrm>
          <a:prstGeom prst="rect">
            <a:avLst/>
          </a:prstGeom>
          <a:noFill/>
          <a:ln w="28575">
            <a:solidFill>
              <a:srgbClr val="00B050"/>
            </a:solidFill>
          </a:ln>
        </p:spPr>
        <p:txBody>
          <a:bodyPr wrap="square" rtlCol="0">
            <a:spAutoFit/>
          </a:bodyPr>
          <a:lstStyle/>
          <a:p>
            <a:r>
              <a:rPr lang="en-AU" dirty="0"/>
              <a:t>eRiders must have lights and reflectors when riding at night.</a:t>
            </a:r>
          </a:p>
        </p:txBody>
      </p:sp>
      <p:sp>
        <p:nvSpPr>
          <p:cNvPr id="14" name="TextBox 13">
            <a:extLst>
              <a:ext uri="{FF2B5EF4-FFF2-40B4-BE49-F238E27FC236}">
                <a16:creationId xmlns:a16="http://schemas.microsoft.com/office/drawing/2014/main" id="{201DB1DA-286D-EEE8-D67E-43F5F6761D29}"/>
              </a:ext>
            </a:extLst>
          </p:cNvPr>
          <p:cNvSpPr txBox="1"/>
          <p:nvPr/>
        </p:nvSpPr>
        <p:spPr>
          <a:xfrm>
            <a:off x="7412747" y="2339993"/>
            <a:ext cx="3454035" cy="1200329"/>
          </a:xfrm>
          <a:prstGeom prst="rect">
            <a:avLst/>
          </a:prstGeom>
          <a:noFill/>
          <a:ln w="28575">
            <a:solidFill>
              <a:srgbClr val="00B050"/>
            </a:solidFill>
          </a:ln>
        </p:spPr>
        <p:txBody>
          <a:bodyPr wrap="square" rtlCol="0">
            <a:spAutoFit/>
          </a:bodyPr>
          <a:lstStyle/>
          <a:p>
            <a:r>
              <a:rPr lang="en-AU" dirty="0"/>
              <a:t>eRiders can ride on all paths </a:t>
            </a:r>
          </a:p>
          <a:p>
            <a:r>
              <a:rPr lang="en-AU" dirty="0"/>
              <a:t>and footpaths unless marked </a:t>
            </a:r>
          </a:p>
          <a:p>
            <a:r>
              <a:rPr lang="en-AU" dirty="0"/>
              <a:t>with ‘no wheeled devices’ or </a:t>
            </a:r>
          </a:p>
          <a:p>
            <a:r>
              <a:rPr lang="en-AU" dirty="0"/>
              <a:t>a ‘no bicycle’ sign or marking.</a:t>
            </a:r>
          </a:p>
        </p:txBody>
      </p:sp>
      <p:sp>
        <p:nvSpPr>
          <p:cNvPr id="15" name="TextBox 14">
            <a:extLst>
              <a:ext uri="{FF2B5EF4-FFF2-40B4-BE49-F238E27FC236}">
                <a16:creationId xmlns:a16="http://schemas.microsoft.com/office/drawing/2014/main" id="{81CA0A20-5596-D40C-E3A5-60081257DD3B}"/>
              </a:ext>
            </a:extLst>
          </p:cNvPr>
          <p:cNvSpPr txBox="1"/>
          <p:nvPr/>
        </p:nvSpPr>
        <p:spPr>
          <a:xfrm>
            <a:off x="7412746" y="5825066"/>
            <a:ext cx="3454033" cy="646331"/>
          </a:xfrm>
          <a:prstGeom prst="rect">
            <a:avLst/>
          </a:prstGeom>
          <a:noFill/>
          <a:ln w="28575">
            <a:solidFill>
              <a:srgbClr val="00B050"/>
            </a:solidFill>
          </a:ln>
        </p:spPr>
        <p:txBody>
          <a:bodyPr wrap="square" rtlCol="0">
            <a:spAutoFit/>
          </a:bodyPr>
          <a:lstStyle/>
          <a:p>
            <a:r>
              <a:rPr lang="en-AU" dirty="0"/>
              <a:t>eRiders must give way to pedestrians.</a:t>
            </a:r>
          </a:p>
        </p:txBody>
      </p:sp>
      <p:sp>
        <p:nvSpPr>
          <p:cNvPr id="16" name="TextBox 15">
            <a:extLst>
              <a:ext uri="{FF2B5EF4-FFF2-40B4-BE49-F238E27FC236}">
                <a16:creationId xmlns:a16="http://schemas.microsoft.com/office/drawing/2014/main" id="{B69ECF5C-35FA-4F3C-8591-EF2AA38EA644}"/>
              </a:ext>
            </a:extLst>
          </p:cNvPr>
          <p:cNvSpPr txBox="1"/>
          <p:nvPr/>
        </p:nvSpPr>
        <p:spPr>
          <a:xfrm>
            <a:off x="7412748" y="3693823"/>
            <a:ext cx="3454034" cy="1200329"/>
          </a:xfrm>
          <a:prstGeom prst="rect">
            <a:avLst/>
          </a:prstGeom>
          <a:noFill/>
          <a:ln w="28575">
            <a:solidFill>
              <a:srgbClr val="00B050"/>
            </a:solidFill>
          </a:ln>
        </p:spPr>
        <p:txBody>
          <a:bodyPr wrap="square" rtlCol="0">
            <a:spAutoFit/>
          </a:bodyPr>
          <a:lstStyle/>
          <a:p>
            <a:r>
              <a:rPr lang="en-AU" dirty="0"/>
              <a:t>In Western Australia, eRideables must be limited to a maximum speed of 25 km/h on shared paths and 10km/h on footpaths.</a:t>
            </a:r>
          </a:p>
        </p:txBody>
      </p:sp>
      <p:sp>
        <p:nvSpPr>
          <p:cNvPr id="2" name="Slide Number Placeholder 1">
            <a:extLst>
              <a:ext uri="{FF2B5EF4-FFF2-40B4-BE49-F238E27FC236}">
                <a16:creationId xmlns:a16="http://schemas.microsoft.com/office/drawing/2014/main" id="{6C75149B-7925-85B9-3A46-4508D9DA5CC3}"/>
              </a:ext>
            </a:extLst>
          </p:cNvPr>
          <p:cNvSpPr>
            <a:spLocks noGrp="1"/>
          </p:cNvSpPr>
          <p:nvPr>
            <p:ph type="sldNum" sz="quarter" idx="12"/>
          </p:nvPr>
        </p:nvSpPr>
        <p:spPr/>
        <p:txBody>
          <a:bodyPr/>
          <a:lstStyle/>
          <a:p>
            <a:fld id="{0ACBC296-6F1C-40EB-A7B9-B66F495956D9}" type="slidenum">
              <a:rPr lang="en-AU" smtClean="0"/>
              <a:t>10</a:t>
            </a:fld>
            <a:endParaRPr lang="en-AU"/>
          </a:p>
        </p:txBody>
      </p:sp>
    </p:spTree>
    <p:extLst>
      <p:ext uri="{BB962C8B-B14F-4D97-AF65-F5344CB8AC3E}">
        <p14:creationId xmlns:p14="http://schemas.microsoft.com/office/powerpoint/2010/main" val="294238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Stay safe!</a:t>
            </a:r>
          </a:p>
        </p:txBody>
      </p:sp>
    </p:spTree>
    <p:extLst>
      <p:ext uri="{BB962C8B-B14F-4D97-AF65-F5344CB8AC3E}">
        <p14:creationId xmlns:p14="http://schemas.microsoft.com/office/powerpoint/2010/main" val="219910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6DA5CB-290B-2D16-522C-93DA0FFFB8E8}"/>
              </a:ext>
            </a:extLst>
          </p:cNvPr>
          <p:cNvSpPr txBox="1"/>
          <p:nvPr/>
        </p:nvSpPr>
        <p:spPr>
          <a:xfrm>
            <a:off x="550482" y="1139761"/>
            <a:ext cx="11091034" cy="3139321"/>
          </a:xfrm>
          <a:prstGeom prst="rect">
            <a:avLst/>
          </a:prstGeom>
          <a:noFill/>
        </p:spPr>
        <p:txBody>
          <a:bodyPr wrap="square">
            <a:spAutoFit/>
          </a:bodyPr>
          <a:lstStyle/>
          <a:p>
            <a:pPr>
              <a:buNone/>
              <a:tabLst>
                <a:tab pos="750570" algn="l"/>
              </a:tabLst>
            </a:pPr>
            <a:r>
              <a:rPr lang="en-AU" sz="1800" dirty="0">
                <a:effectLst/>
                <a:latin typeface="Arial" panose="020B0604020202020204" pitchFamily="34" charset="0"/>
                <a:ea typeface="Calibri" panose="020F0502020204030204" pitchFamily="34" charset="0"/>
              </a:rPr>
              <a:t>Figure 1: Road Safety Commission, eRideable resources, What is considered an eRideable device. Retrieved from</a:t>
            </a:r>
            <a:r>
              <a:rPr lang="en-AU" sz="1800" dirty="0">
                <a:latin typeface="Arial" panose="020B0604020202020204" pitchFamily="34" charset="0"/>
                <a:ea typeface="Calibri" panose="020F0502020204030204" pitchFamily="34" charset="0"/>
              </a:rPr>
              <a:t>: </a:t>
            </a:r>
            <a:r>
              <a:rPr lang="en-AU" sz="1800" dirty="0">
                <a:latin typeface="Arial" panose="020B0604020202020204" pitchFamily="34" charset="0"/>
                <a:ea typeface="Calibri" panose="020F0502020204030204" pitchFamily="34" charset="0"/>
                <a:hlinkClick r:id="rId3"/>
              </a:rPr>
              <a:t>https://www.wa.gov.au/media/27290</a:t>
            </a:r>
            <a:r>
              <a:rPr lang="en-AU" sz="1800" dirty="0">
                <a:latin typeface="Arial" panose="020B0604020202020204" pitchFamily="34" charset="0"/>
                <a:ea typeface="Calibri" panose="020F0502020204030204" pitchFamily="34" charset="0"/>
              </a:rPr>
              <a:t> </a:t>
            </a:r>
          </a:p>
          <a:p>
            <a:pPr>
              <a:tabLst>
                <a:tab pos="750570" algn="l"/>
              </a:tabLst>
            </a:pPr>
            <a:endParaRPr lang="en-AU" dirty="0">
              <a:latin typeface="Arial" panose="020B0604020202020204" pitchFamily="34" charset="0"/>
              <a:ea typeface="Calibri" panose="020F0502020204030204" pitchFamily="34" charset="0"/>
            </a:endParaRPr>
          </a:p>
          <a:p>
            <a:pPr>
              <a:tabLst>
                <a:tab pos="750570" algn="l"/>
              </a:tabLst>
            </a:pPr>
            <a:r>
              <a:rPr lang="en-AU" dirty="0">
                <a:latin typeface="Arial" panose="020B0604020202020204" pitchFamily="34" charset="0"/>
                <a:ea typeface="Calibri" panose="020F0502020204030204" pitchFamily="34" charset="0"/>
                <a:cs typeface="Arial" panose="020B0604020202020204" pitchFamily="34" charset="0"/>
              </a:rPr>
              <a:t>Figure 2: Road Safety Commission, eRideable resources, Let’s roll together, safely. Retrieved from: </a:t>
            </a:r>
            <a:r>
              <a:rPr lang="en-AU" dirty="0">
                <a:latin typeface="Arial" panose="020B0604020202020204" pitchFamily="34" charset="0"/>
                <a:cs typeface="Arial" panose="020B0604020202020204" pitchFamily="34" charset="0"/>
                <a:hlinkClick r:id="rId4"/>
              </a:rPr>
              <a:t>https://www.wa.gov.au/media/50596</a:t>
            </a:r>
            <a:endParaRPr lang="en-AU" dirty="0">
              <a:latin typeface="Arial" panose="020B0604020202020204" pitchFamily="34" charset="0"/>
              <a:cs typeface="Arial" panose="020B0604020202020204" pitchFamily="34" charset="0"/>
            </a:endParaRPr>
          </a:p>
          <a:p>
            <a:pPr>
              <a:tabLst>
                <a:tab pos="750570" algn="l"/>
              </a:tabLst>
            </a:pPr>
            <a:endParaRPr lang="en-AU" dirty="0">
              <a:latin typeface="Arial" panose="020B0604020202020204" pitchFamily="34" charset="0"/>
              <a:ea typeface="Calibri" panose="020F0502020204030204" pitchFamily="34" charset="0"/>
              <a:cs typeface="Arial" panose="020B0604020202020204" pitchFamily="34" charset="0"/>
            </a:endParaRPr>
          </a:p>
          <a:p>
            <a:pPr>
              <a:tabLst>
                <a:tab pos="750570" algn="l"/>
              </a:tabLst>
            </a:pPr>
            <a:r>
              <a:rPr lang="en-AU" dirty="0">
                <a:latin typeface="Arial" panose="020B0604020202020204" pitchFamily="34" charset="0"/>
                <a:ea typeface="Calibri" panose="020F0502020204030204" pitchFamily="34" charset="0"/>
                <a:cs typeface="Arial" panose="020B0604020202020204" pitchFamily="34" charset="0"/>
              </a:rPr>
              <a:t>Figure 3: Road Safety Commission, eRideable resources, Let’s roll together, safely. Retrieved from: </a:t>
            </a:r>
            <a:r>
              <a:rPr lang="en-AU" dirty="0">
                <a:latin typeface="Arial" panose="020B0604020202020204" pitchFamily="34" charset="0"/>
                <a:cs typeface="Arial" panose="020B0604020202020204" pitchFamily="34" charset="0"/>
                <a:hlinkClick r:id="rId4"/>
              </a:rPr>
              <a:t>https://www.wa.gov.au/media/50596</a:t>
            </a:r>
            <a:endParaRPr lang="en-AU" dirty="0">
              <a:latin typeface="Arial" panose="020B0604020202020204" pitchFamily="34" charset="0"/>
              <a:ea typeface="Calibri" panose="020F0502020204030204" pitchFamily="34" charset="0"/>
              <a:cs typeface="Arial" panose="020B0604020202020204" pitchFamily="34" charset="0"/>
            </a:endParaRPr>
          </a:p>
          <a:p>
            <a:pPr>
              <a:buNone/>
              <a:tabLst>
                <a:tab pos="750570" algn="l"/>
              </a:tabLst>
            </a:pPr>
            <a:endParaRPr lang="en-AU" sz="1800" dirty="0">
              <a:latin typeface="Arial" panose="020B0604020202020204" pitchFamily="34" charset="0"/>
              <a:ea typeface="Calibri" panose="020F0502020204030204" pitchFamily="34" charset="0"/>
            </a:endParaRPr>
          </a:p>
          <a:p>
            <a:pPr>
              <a:buNone/>
              <a:tabLst>
                <a:tab pos="750570" algn="l"/>
              </a:tabLst>
            </a:pPr>
            <a:endParaRPr lang="en-AU" sz="1800" dirty="0">
              <a:effectLst/>
              <a:latin typeface="Arial" panose="020B0604020202020204" pitchFamily="34" charset="0"/>
              <a:ea typeface="Calibri" panose="020F0502020204030204" pitchFamily="34" charset="0"/>
            </a:endParaRPr>
          </a:p>
          <a:p>
            <a:pPr>
              <a:buNone/>
              <a:tabLst>
                <a:tab pos="750570" algn="l"/>
              </a:tabLst>
            </a:pPr>
            <a:endParaRPr lang="en-AU" sz="1800" dirty="0">
              <a:latin typeface="Arial" panose="020B0604020202020204" pitchFamily="34" charset="0"/>
              <a:ea typeface="Calibri" panose="020F0502020204030204" pitchFamily="34" charset="0"/>
            </a:endParaRPr>
          </a:p>
        </p:txBody>
      </p:sp>
      <p:sp>
        <p:nvSpPr>
          <p:cNvPr id="6" name="Title 1">
            <a:extLst>
              <a:ext uri="{FF2B5EF4-FFF2-40B4-BE49-F238E27FC236}">
                <a16:creationId xmlns:a16="http://schemas.microsoft.com/office/drawing/2014/main" id="{891B7B1F-CC49-79EF-8C09-0C90FDE66E0A}"/>
              </a:ext>
            </a:extLst>
          </p:cNvPr>
          <p:cNvSpPr>
            <a:spLocks noGrp="1"/>
          </p:cNvSpPr>
          <p:nvPr>
            <p:ph type="title"/>
          </p:nvPr>
        </p:nvSpPr>
        <p:spPr>
          <a:xfrm>
            <a:off x="623887" y="576001"/>
            <a:ext cx="10944225" cy="873388"/>
          </a:xfrm>
        </p:spPr>
        <p:txBody>
          <a:bodyPr/>
          <a:lstStyle/>
          <a:p>
            <a:r>
              <a:rPr lang="en-AU" dirty="0"/>
              <a:t>References</a:t>
            </a:r>
          </a:p>
        </p:txBody>
      </p:sp>
      <p:sp>
        <p:nvSpPr>
          <p:cNvPr id="2" name="Slide Number Placeholder 1">
            <a:extLst>
              <a:ext uri="{FF2B5EF4-FFF2-40B4-BE49-F238E27FC236}">
                <a16:creationId xmlns:a16="http://schemas.microsoft.com/office/drawing/2014/main" id="{F256BD8F-0469-F2AE-45E0-624C801C0E82}"/>
              </a:ext>
            </a:extLst>
          </p:cNvPr>
          <p:cNvSpPr>
            <a:spLocks noGrp="1"/>
          </p:cNvSpPr>
          <p:nvPr>
            <p:ph type="sldNum" sz="quarter" idx="12"/>
          </p:nvPr>
        </p:nvSpPr>
        <p:spPr/>
        <p:txBody>
          <a:bodyPr/>
          <a:lstStyle/>
          <a:p>
            <a:fld id="{0ACBC296-6F1C-40EB-A7B9-B66F495956D9}" type="slidenum">
              <a:rPr lang="en-AU" smtClean="0"/>
              <a:t>12</a:t>
            </a:fld>
            <a:endParaRPr lang="en-AU"/>
          </a:p>
        </p:txBody>
      </p:sp>
    </p:spTree>
    <p:extLst>
      <p:ext uri="{BB962C8B-B14F-4D97-AF65-F5344CB8AC3E}">
        <p14:creationId xmlns:p14="http://schemas.microsoft.com/office/powerpoint/2010/main" val="57611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What is an eRideable?</a:t>
            </a:r>
          </a:p>
        </p:txBody>
      </p:sp>
      <p:pic>
        <p:nvPicPr>
          <p:cNvPr id="1026" name="Picture 2" descr="What is considered an eRideable device infographic">
            <a:extLst>
              <a:ext uri="{FF2B5EF4-FFF2-40B4-BE49-F238E27FC236}">
                <a16:creationId xmlns:a16="http://schemas.microsoft.com/office/drawing/2014/main" id="{91B401A1-0CC3-BFE2-9648-73B27B47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95" y="1191128"/>
            <a:ext cx="10538607" cy="5269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477475-BAFE-D5C8-0459-CB4ACA2CDC2A}"/>
              </a:ext>
            </a:extLst>
          </p:cNvPr>
          <p:cNvSpPr txBox="1"/>
          <p:nvPr/>
        </p:nvSpPr>
        <p:spPr>
          <a:xfrm>
            <a:off x="9194131" y="6460432"/>
            <a:ext cx="2373980" cy="253916"/>
          </a:xfrm>
          <a:prstGeom prst="rect">
            <a:avLst/>
          </a:prstGeom>
          <a:noFill/>
        </p:spPr>
        <p:txBody>
          <a:bodyPr wrap="square" rtlCol="0">
            <a:spAutoFit/>
          </a:bodyPr>
          <a:lstStyle/>
          <a:p>
            <a:r>
              <a:rPr lang="en-AU" sz="1050" dirty="0">
                <a:latin typeface="Arial" panose="020B0604020202020204" pitchFamily="34" charset="0"/>
                <a:cs typeface="Arial" panose="020B0604020202020204" pitchFamily="34" charset="0"/>
              </a:rPr>
              <a:t>Figure 1 Road Safety Commission </a:t>
            </a:r>
          </a:p>
        </p:txBody>
      </p:sp>
      <p:sp>
        <p:nvSpPr>
          <p:cNvPr id="2" name="Slide Number Placeholder 1">
            <a:extLst>
              <a:ext uri="{FF2B5EF4-FFF2-40B4-BE49-F238E27FC236}">
                <a16:creationId xmlns:a16="http://schemas.microsoft.com/office/drawing/2014/main" id="{ACF8A13E-3430-B1F2-4C7B-50077AB17E47}"/>
              </a:ext>
            </a:extLst>
          </p:cNvPr>
          <p:cNvSpPr>
            <a:spLocks noGrp="1"/>
          </p:cNvSpPr>
          <p:nvPr>
            <p:ph type="sldNum" sz="quarter" idx="12"/>
          </p:nvPr>
        </p:nvSpPr>
        <p:spPr/>
        <p:txBody>
          <a:bodyPr/>
          <a:lstStyle/>
          <a:p>
            <a:fld id="{0ACBC296-6F1C-40EB-A7B9-B66F495956D9}" type="slidenum">
              <a:rPr lang="en-AU" smtClean="0"/>
              <a:t>2</a:t>
            </a:fld>
            <a:endParaRPr lang="en-AU"/>
          </a:p>
        </p:txBody>
      </p:sp>
    </p:spTree>
    <p:extLst>
      <p:ext uri="{BB962C8B-B14F-4D97-AF65-F5344CB8AC3E}">
        <p14:creationId xmlns:p14="http://schemas.microsoft.com/office/powerpoint/2010/main" val="407466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A23B-7340-66E7-651D-098276A8347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A1481A4-E210-E925-7902-2CE2A8CC9BA3}"/>
              </a:ext>
            </a:extLst>
          </p:cNvPr>
          <p:cNvSpPr txBox="1"/>
          <p:nvPr/>
        </p:nvSpPr>
        <p:spPr>
          <a:xfrm>
            <a:off x="4529137" y="400050"/>
            <a:ext cx="3133725" cy="1077218"/>
          </a:xfrm>
          <a:prstGeom prst="rect">
            <a:avLst/>
          </a:prstGeom>
          <a:noFill/>
        </p:spPr>
        <p:txBody>
          <a:bodyPr wrap="square" rtlCol="0">
            <a:spAutoFit/>
          </a:bodyPr>
          <a:lstStyle/>
          <a:p>
            <a:r>
              <a:rPr lang="en-AU" sz="3200" b="1" dirty="0">
                <a:solidFill>
                  <a:srgbClr val="0085AC"/>
                </a:solidFill>
                <a:latin typeface="Arial" panose="020B0604020202020204" pitchFamily="34" charset="0"/>
                <a:cs typeface="Arial" panose="020B0604020202020204" pitchFamily="34" charset="0"/>
              </a:rPr>
              <a:t>Myth or Fact?</a:t>
            </a:r>
          </a:p>
          <a:p>
            <a:endParaRPr lang="en-AU" sz="3200" b="1" dirty="0">
              <a:solidFill>
                <a:srgbClr val="0085AC"/>
              </a:solidFill>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E6998AAB-6F4D-6981-D18F-7AC3B1362CB7}"/>
              </a:ext>
            </a:extLst>
          </p:cNvPr>
          <p:cNvSpPr txBox="1"/>
          <p:nvPr/>
        </p:nvSpPr>
        <p:spPr>
          <a:xfrm>
            <a:off x="3167270" y="1292602"/>
            <a:ext cx="6096000" cy="369332"/>
          </a:xfrm>
          <a:prstGeom prst="rect">
            <a:avLst/>
          </a:prstGeom>
          <a:noFill/>
        </p:spPr>
        <p:txBody>
          <a:bodyPr wrap="square">
            <a:spAutoFit/>
          </a:bodyPr>
          <a:lstStyle/>
          <a:p>
            <a:pPr lvl="0"/>
            <a:r>
              <a:rPr lang="en-AU" sz="1800" kern="1200" dirty="0">
                <a:solidFill>
                  <a:schemeClr val="tx1"/>
                </a:solidFill>
                <a:effectLst/>
                <a:latin typeface="Arial" panose="020B0604020202020204" pitchFamily="34" charset="0"/>
                <a:cs typeface="Arial" panose="020B0604020202020204" pitchFamily="34" charset="0"/>
              </a:rPr>
              <a:t>Organise the scenarios under Myth or Fact headings</a:t>
            </a:r>
            <a:endParaRPr lang="en-AU" sz="1800" kern="1200" dirty="0">
              <a:solidFill>
                <a:schemeClr val="tx1"/>
              </a:solidFill>
              <a:effectLst/>
              <a:latin typeface="+mn-lt"/>
              <a:ea typeface="+mn-ea"/>
              <a:cs typeface="+mn-cs"/>
            </a:endParaRPr>
          </a:p>
        </p:txBody>
      </p:sp>
      <p:sp>
        <p:nvSpPr>
          <p:cNvPr id="7" name="TextBox 6">
            <a:extLst>
              <a:ext uri="{FF2B5EF4-FFF2-40B4-BE49-F238E27FC236}">
                <a16:creationId xmlns:a16="http://schemas.microsoft.com/office/drawing/2014/main" id="{7FBEFB46-FAF1-2FB8-1004-FB2AA9D54493}"/>
              </a:ext>
            </a:extLst>
          </p:cNvPr>
          <p:cNvSpPr txBox="1"/>
          <p:nvPr/>
        </p:nvSpPr>
        <p:spPr>
          <a:xfrm>
            <a:off x="523462" y="2006646"/>
            <a:ext cx="2928730" cy="646331"/>
          </a:xfrm>
          <a:prstGeom prst="rect">
            <a:avLst/>
          </a:prstGeom>
          <a:noFill/>
          <a:ln w="28575">
            <a:solidFill>
              <a:srgbClr val="00ADB1"/>
            </a:solidFill>
          </a:ln>
        </p:spPr>
        <p:txBody>
          <a:bodyPr wrap="square" rtlCol="0">
            <a:spAutoFit/>
          </a:bodyPr>
          <a:lstStyle/>
          <a:p>
            <a:r>
              <a:rPr lang="en-AU" dirty="0"/>
              <a:t>People of any age can ride an eRideable.</a:t>
            </a:r>
          </a:p>
        </p:txBody>
      </p:sp>
      <p:sp>
        <p:nvSpPr>
          <p:cNvPr id="8" name="TextBox 7">
            <a:extLst>
              <a:ext uri="{FF2B5EF4-FFF2-40B4-BE49-F238E27FC236}">
                <a16:creationId xmlns:a16="http://schemas.microsoft.com/office/drawing/2014/main" id="{1F79A358-E4E0-60DF-AA3B-5F2C82778025}"/>
              </a:ext>
            </a:extLst>
          </p:cNvPr>
          <p:cNvSpPr txBox="1"/>
          <p:nvPr/>
        </p:nvSpPr>
        <p:spPr>
          <a:xfrm>
            <a:off x="523462" y="5165714"/>
            <a:ext cx="2928730" cy="923330"/>
          </a:xfrm>
          <a:prstGeom prst="rect">
            <a:avLst/>
          </a:prstGeom>
          <a:noFill/>
          <a:ln w="28575">
            <a:solidFill>
              <a:srgbClr val="00ADB1"/>
            </a:solidFill>
          </a:ln>
        </p:spPr>
        <p:txBody>
          <a:bodyPr wrap="square" rtlCol="0">
            <a:spAutoFit/>
          </a:bodyPr>
          <a:lstStyle/>
          <a:p>
            <a:r>
              <a:rPr lang="en-AU" dirty="0"/>
              <a:t>eRiders don’t need a helmet if they are just riding on the footpath.</a:t>
            </a:r>
          </a:p>
        </p:txBody>
      </p:sp>
      <p:sp>
        <p:nvSpPr>
          <p:cNvPr id="9" name="TextBox 8">
            <a:extLst>
              <a:ext uri="{FF2B5EF4-FFF2-40B4-BE49-F238E27FC236}">
                <a16:creationId xmlns:a16="http://schemas.microsoft.com/office/drawing/2014/main" id="{10B54263-2AA0-B172-CAC3-1036BE21C83F}"/>
              </a:ext>
            </a:extLst>
          </p:cNvPr>
          <p:cNvSpPr txBox="1"/>
          <p:nvPr/>
        </p:nvSpPr>
        <p:spPr>
          <a:xfrm>
            <a:off x="4393098" y="1976293"/>
            <a:ext cx="2928730" cy="646331"/>
          </a:xfrm>
          <a:prstGeom prst="rect">
            <a:avLst/>
          </a:prstGeom>
          <a:noFill/>
          <a:ln w="28575">
            <a:solidFill>
              <a:srgbClr val="00ADB1"/>
            </a:solidFill>
          </a:ln>
        </p:spPr>
        <p:txBody>
          <a:bodyPr wrap="square" rtlCol="0">
            <a:spAutoFit/>
          </a:bodyPr>
          <a:lstStyle/>
          <a:p>
            <a:r>
              <a:rPr lang="en-AU" dirty="0"/>
              <a:t>An eRideable can be ridden on any road. </a:t>
            </a:r>
          </a:p>
        </p:txBody>
      </p:sp>
      <p:sp>
        <p:nvSpPr>
          <p:cNvPr id="10" name="TextBox 9">
            <a:extLst>
              <a:ext uri="{FF2B5EF4-FFF2-40B4-BE49-F238E27FC236}">
                <a16:creationId xmlns:a16="http://schemas.microsoft.com/office/drawing/2014/main" id="{416225A4-5C7B-245F-15D4-4D2DBE54B1A7}"/>
              </a:ext>
            </a:extLst>
          </p:cNvPr>
          <p:cNvSpPr txBox="1"/>
          <p:nvPr/>
        </p:nvSpPr>
        <p:spPr>
          <a:xfrm>
            <a:off x="4393098" y="4202389"/>
            <a:ext cx="2928730" cy="1477328"/>
          </a:xfrm>
          <a:prstGeom prst="rect">
            <a:avLst/>
          </a:prstGeom>
          <a:noFill/>
          <a:ln w="28575">
            <a:solidFill>
              <a:srgbClr val="00ADB1"/>
            </a:solidFill>
          </a:ln>
        </p:spPr>
        <p:txBody>
          <a:bodyPr wrap="square" rtlCol="0">
            <a:spAutoFit/>
          </a:bodyPr>
          <a:lstStyle/>
          <a:p>
            <a:r>
              <a:rPr lang="en-AU" dirty="0"/>
              <a:t>Riding with a friend on the same eScooter is allowed, </a:t>
            </a:r>
          </a:p>
          <a:p>
            <a:r>
              <a:rPr lang="en-AU" dirty="0"/>
              <a:t>as long as the person in control of the eRideable is over 16 years of age.</a:t>
            </a:r>
          </a:p>
        </p:txBody>
      </p:sp>
      <p:sp>
        <p:nvSpPr>
          <p:cNvPr id="11" name="TextBox 10">
            <a:extLst>
              <a:ext uri="{FF2B5EF4-FFF2-40B4-BE49-F238E27FC236}">
                <a16:creationId xmlns:a16="http://schemas.microsoft.com/office/drawing/2014/main" id="{D74A81A3-6CD4-77D1-ECD8-6FA299986E8F}"/>
              </a:ext>
            </a:extLst>
          </p:cNvPr>
          <p:cNvSpPr txBox="1"/>
          <p:nvPr/>
        </p:nvSpPr>
        <p:spPr>
          <a:xfrm>
            <a:off x="8574156" y="5165714"/>
            <a:ext cx="2928730" cy="923330"/>
          </a:xfrm>
          <a:prstGeom prst="rect">
            <a:avLst/>
          </a:prstGeom>
          <a:noFill/>
          <a:ln w="28575">
            <a:solidFill>
              <a:srgbClr val="00ADB1"/>
            </a:solidFill>
          </a:ln>
        </p:spPr>
        <p:txBody>
          <a:bodyPr wrap="square" rtlCol="0">
            <a:spAutoFit/>
          </a:bodyPr>
          <a:lstStyle/>
          <a:p>
            <a:r>
              <a:rPr lang="en-AU" dirty="0"/>
              <a:t>An </a:t>
            </a:r>
            <a:r>
              <a:rPr lang="en-AU" dirty="0" err="1"/>
              <a:t>eRider</a:t>
            </a:r>
            <a:r>
              <a:rPr lang="en-AU" dirty="0"/>
              <a:t> can use their phone while riding so long </a:t>
            </a:r>
          </a:p>
          <a:p>
            <a:r>
              <a:rPr lang="en-AU" dirty="0"/>
              <a:t>as they are careful.</a:t>
            </a:r>
          </a:p>
        </p:txBody>
      </p:sp>
      <p:sp>
        <p:nvSpPr>
          <p:cNvPr id="12" name="TextBox 11">
            <a:extLst>
              <a:ext uri="{FF2B5EF4-FFF2-40B4-BE49-F238E27FC236}">
                <a16:creationId xmlns:a16="http://schemas.microsoft.com/office/drawing/2014/main" id="{76655BD3-5CAF-10C8-5365-EB87B267BECF}"/>
              </a:ext>
            </a:extLst>
          </p:cNvPr>
          <p:cNvSpPr txBox="1"/>
          <p:nvPr/>
        </p:nvSpPr>
        <p:spPr>
          <a:xfrm>
            <a:off x="4393098" y="2967335"/>
            <a:ext cx="2928730" cy="923330"/>
          </a:xfrm>
          <a:prstGeom prst="rect">
            <a:avLst/>
          </a:prstGeom>
          <a:noFill/>
          <a:ln w="28575">
            <a:solidFill>
              <a:srgbClr val="00ADB1"/>
            </a:solidFill>
          </a:ln>
        </p:spPr>
        <p:txBody>
          <a:bodyPr wrap="square" rtlCol="0">
            <a:spAutoFit/>
          </a:bodyPr>
          <a:lstStyle/>
          <a:p>
            <a:r>
              <a:rPr lang="en-AU" dirty="0"/>
              <a:t>A child under 16 years of age riding an eRideable can be fined.</a:t>
            </a:r>
          </a:p>
        </p:txBody>
      </p:sp>
      <p:sp>
        <p:nvSpPr>
          <p:cNvPr id="13" name="TextBox 12">
            <a:extLst>
              <a:ext uri="{FF2B5EF4-FFF2-40B4-BE49-F238E27FC236}">
                <a16:creationId xmlns:a16="http://schemas.microsoft.com/office/drawing/2014/main" id="{7B2AD71E-418B-CF45-B609-A5CF56C8BE2B}"/>
              </a:ext>
            </a:extLst>
          </p:cNvPr>
          <p:cNvSpPr txBox="1"/>
          <p:nvPr/>
        </p:nvSpPr>
        <p:spPr>
          <a:xfrm>
            <a:off x="523462" y="3928024"/>
            <a:ext cx="2928730" cy="923330"/>
          </a:xfrm>
          <a:prstGeom prst="rect">
            <a:avLst/>
          </a:prstGeom>
          <a:noFill/>
          <a:ln w="28575">
            <a:solidFill>
              <a:srgbClr val="00ADB1"/>
            </a:solidFill>
          </a:ln>
        </p:spPr>
        <p:txBody>
          <a:bodyPr wrap="square" rtlCol="0">
            <a:spAutoFit/>
          </a:bodyPr>
          <a:lstStyle/>
          <a:p>
            <a:r>
              <a:rPr lang="en-AU" dirty="0"/>
              <a:t>eRiders must have lights </a:t>
            </a:r>
          </a:p>
          <a:p>
            <a:r>
              <a:rPr lang="en-AU" dirty="0"/>
              <a:t>and reflectors when riding </a:t>
            </a:r>
          </a:p>
          <a:p>
            <a:r>
              <a:rPr lang="en-AU" dirty="0"/>
              <a:t>at night.</a:t>
            </a:r>
          </a:p>
        </p:txBody>
      </p:sp>
      <p:sp>
        <p:nvSpPr>
          <p:cNvPr id="14" name="TextBox 13">
            <a:extLst>
              <a:ext uri="{FF2B5EF4-FFF2-40B4-BE49-F238E27FC236}">
                <a16:creationId xmlns:a16="http://schemas.microsoft.com/office/drawing/2014/main" id="{46292BF3-8796-2D29-AFE5-6EB3E2FD93FE}"/>
              </a:ext>
            </a:extLst>
          </p:cNvPr>
          <p:cNvSpPr txBox="1"/>
          <p:nvPr/>
        </p:nvSpPr>
        <p:spPr>
          <a:xfrm>
            <a:off x="8574156" y="3682016"/>
            <a:ext cx="2928730" cy="1200329"/>
          </a:xfrm>
          <a:prstGeom prst="rect">
            <a:avLst/>
          </a:prstGeom>
          <a:noFill/>
          <a:ln w="28575">
            <a:solidFill>
              <a:srgbClr val="00ADB1"/>
            </a:solidFill>
          </a:ln>
        </p:spPr>
        <p:txBody>
          <a:bodyPr wrap="square" rtlCol="0">
            <a:spAutoFit/>
          </a:bodyPr>
          <a:lstStyle/>
          <a:p>
            <a:r>
              <a:rPr lang="en-AU" dirty="0"/>
              <a:t>eRiders can ride on all paths and footpaths unless marked with ‘no wheeled devices’ or a ‘no bicycle’ sign or marking.</a:t>
            </a:r>
          </a:p>
        </p:txBody>
      </p:sp>
      <p:sp>
        <p:nvSpPr>
          <p:cNvPr id="15" name="TextBox 14">
            <a:extLst>
              <a:ext uri="{FF2B5EF4-FFF2-40B4-BE49-F238E27FC236}">
                <a16:creationId xmlns:a16="http://schemas.microsoft.com/office/drawing/2014/main" id="{434F5DA1-5328-2937-1905-E707356612E2}"/>
              </a:ext>
            </a:extLst>
          </p:cNvPr>
          <p:cNvSpPr txBox="1"/>
          <p:nvPr/>
        </p:nvSpPr>
        <p:spPr>
          <a:xfrm>
            <a:off x="523462" y="2997689"/>
            <a:ext cx="2928730" cy="646331"/>
          </a:xfrm>
          <a:prstGeom prst="rect">
            <a:avLst/>
          </a:prstGeom>
          <a:noFill/>
          <a:ln w="28575">
            <a:solidFill>
              <a:srgbClr val="00ADB1"/>
            </a:solidFill>
          </a:ln>
        </p:spPr>
        <p:txBody>
          <a:bodyPr wrap="square" rtlCol="0">
            <a:spAutoFit/>
          </a:bodyPr>
          <a:lstStyle/>
          <a:p>
            <a:r>
              <a:rPr lang="en-AU" dirty="0"/>
              <a:t>eRiders must give way to pedestrians.</a:t>
            </a:r>
          </a:p>
        </p:txBody>
      </p:sp>
      <p:sp>
        <p:nvSpPr>
          <p:cNvPr id="16" name="TextBox 15">
            <a:extLst>
              <a:ext uri="{FF2B5EF4-FFF2-40B4-BE49-F238E27FC236}">
                <a16:creationId xmlns:a16="http://schemas.microsoft.com/office/drawing/2014/main" id="{5E426BCF-2A65-82B2-3289-1527124692B3}"/>
              </a:ext>
            </a:extLst>
          </p:cNvPr>
          <p:cNvSpPr txBox="1"/>
          <p:nvPr/>
        </p:nvSpPr>
        <p:spPr>
          <a:xfrm>
            <a:off x="8574156" y="1951672"/>
            <a:ext cx="2928730" cy="1477328"/>
          </a:xfrm>
          <a:prstGeom prst="rect">
            <a:avLst/>
          </a:prstGeom>
          <a:noFill/>
          <a:ln w="28575">
            <a:solidFill>
              <a:srgbClr val="00ADB1"/>
            </a:solidFill>
          </a:ln>
        </p:spPr>
        <p:txBody>
          <a:bodyPr wrap="square" rtlCol="0">
            <a:spAutoFit/>
          </a:bodyPr>
          <a:lstStyle/>
          <a:p>
            <a:r>
              <a:rPr lang="en-AU" dirty="0"/>
              <a:t>In Western Australia, eRideables must be limited to a maximum speed of 25km/h on shared paths </a:t>
            </a:r>
          </a:p>
          <a:p>
            <a:r>
              <a:rPr lang="en-AU" dirty="0"/>
              <a:t>and 10km/h on footpaths.</a:t>
            </a:r>
          </a:p>
        </p:txBody>
      </p:sp>
      <p:sp>
        <p:nvSpPr>
          <p:cNvPr id="2" name="Slide Number Placeholder 1">
            <a:extLst>
              <a:ext uri="{FF2B5EF4-FFF2-40B4-BE49-F238E27FC236}">
                <a16:creationId xmlns:a16="http://schemas.microsoft.com/office/drawing/2014/main" id="{B14F3E8D-7E52-616C-A7D2-EE91E24EF36A}"/>
              </a:ext>
            </a:extLst>
          </p:cNvPr>
          <p:cNvSpPr>
            <a:spLocks noGrp="1"/>
          </p:cNvSpPr>
          <p:nvPr>
            <p:ph type="sldNum" sz="quarter" idx="12"/>
          </p:nvPr>
        </p:nvSpPr>
        <p:spPr/>
        <p:txBody>
          <a:bodyPr/>
          <a:lstStyle/>
          <a:p>
            <a:fld id="{0ACBC296-6F1C-40EB-A7B9-B66F495956D9}" type="slidenum">
              <a:rPr lang="en-AU" smtClean="0"/>
              <a:t>3</a:t>
            </a:fld>
            <a:endParaRPr lang="en-AU"/>
          </a:p>
        </p:txBody>
      </p:sp>
    </p:spTree>
    <p:extLst>
      <p:ext uri="{BB962C8B-B14F-4D97-AF65-F5344CB8AC3E}">
        <p14:creationId xmlns:p14="http://schemas.microsoft.com/office/powerpoint/2010/main" val="100755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B13C-334A-9902-55B2-CCBA58D29345}"/>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FBA35CB2-E464-560A-D151-024E35B62521}"/>
              </a:ext>
            </a:extLst>
          </p:cNvPr>
          <p:cNvSpPr>
            <a:spLocks noGrp="1"/>
          </p:cNvSpPr>
          <p:nvPr>
            <p:ph type="title"/>
          </p:nvPr>
        </p:nvSpPr>
        <p:spPr>
          <a:xfrm>
            <a:off x="2592378" y="836471"/>
            <a:ext cx="7007243" cy="1085094"/>
          </a:xfrm>
        </p:spPr>
        <p:txBody>
          <a:bodyPr/>
          <a:lstStyle/>
          <a:p>
            <a:pPr algn="ctr"/>
            <a:r>
              <a:rPr lang="en-AU" sz="3200" dirty="0"/>
              <a:t>Think – Pair – Share</a:t>
            </a:r>
            <a:br>
              <a:rPr lang="en-AU" sz="3200" dirty="0"/>
            </a:br>
            <a:endParaRPr lang="en-AU" sz="3200" dirty="0">
              <a:solidFill>
                <a:schemeClr val="tx1"/>
              </a:solidFill>
            </a:endParaRPr>
          </a:p>
        </p:txBody>
      </p:sp>
      <p:sp>
        <p:nvSpPr>
          <p:cNvPr id="5" name="TextBox 4">
            <a:extLst>
              <a:ext uri="{FF2B5EF4-FFF2-40B4-BE49-F238E27FC236}">
                <a16:creationId xmlns:a16="http://schemas.microsoft.com/office/drawing/2014/main" id="{558D3484-C62D-EF84-1AE7-BE9FDBA3A09A}"/>
              </a:ext>
            </a:extLst>
          </p:cNvPr>
          <p:cNvSpPr txBox="1"/>
          <p:nvPr/>
        </p:nvSpPr>
        <p:spPr>
          <a:xfrm>
            <a:off x="3047999" y="2204709"/>
            <a:ext cx="6096000" cy="584775"/>
          </a:xfrm>
          <a:prstGeom prst="rect">
            <a:avLst/>
          </a:prstGeom>
          <a:noFill/>
        </p:spPr>
        <p:txBody>
          <a:bodyPr wrap="square">
            <a:spAutoFit/>
          </a:bodyPr>
          <a:lstStyle/>
          <a:p>
            <a:pPr lvl="0" algn="ctr"/>
            <a:r>
              <a:rPr lang="en-AU" sz="3200" b="1" dirty="0">
                <a:latin typeface="Arial" panose="020B0604020202020204" pitchFamily="34" charset="0"/>
                <a:cs typeface="Arial" panose="020B0604020202020204" pitchFamily="34" charset="0"/>
              </a:rPr>
              <a:t>Why do we have laws/rules?</a:t>
            </a:r>
            <a:endParaRPr lang="en-AU" sz="3200" b="1" kern="1200" dirty="0">
              <a:solidFill>
                <a:schemeClr val="tx1"/>
              </a:solidFill>
              <a:effectLst/>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5203E793-594C-4EEC-D7F3-7BBCAC37FCF2}"/>
              </a:ext>
            </a:extLst>
          </p:cNvPr>
          <p:cNvSpPr>
            <a:spLocks noGrp="1"/>
          </p:cNvSpPr>
          <p:nvPr>
            <p:ph type="sldNum" sz="quarter" idx="12"/>
          </p:nvPr>
        </p:nvSpPr>
        <p:spPr/>
        <p:txBody>
          <a:bodyPr/>
          <a:lstStyle/>
          <a:p>
            <a:fld id="{0ACBC296-6F1C-40EB-A7B9-B66F495956D9}" type="slidenum">
              <a:rPr lang="en-AU" smtClean="0"/>
              <a:t>4</a:t>
            </a:fld>
            <a:endParaRPr lang="en-AU"/>
          </a:p>
        </p:txBody>
      </p:sp>
    </p:spTree>
    <p:extLst>
      <p:ext uri="{BB962C8B-B14F-4D97-AF65-F5344CB8AC3E}">
        <p14:creationId xmlns:p14="http://schemas.microsoft.com/office/powerpoint/2010/main" val="54421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0B02D-7205-5004-70D9-B10C5C100014}"/>
              </a:ext>
            </a:extLst>
          </p:cNvPr>
          <p:cNvSpPr>
            <a:spLocks noGrp="1"/>
          </p:cNvSpPr>
          <p:nvPr>
            <p:ph type="sldNum" sz="quarter" idx="12"/>
          </p:nvPr>
        </p:nvSpPr>
        <p:spPr/>
        <p:txBody>
          <a:bodyPr/>
          <a:lstStyle/>
          <a:p>
            <a:fld id="{0ACBC296-6F1C-40EB-A7B9-B66F495956D9}" type="slidenum">
              <a:rPr lang="en-AU" smtClean="0"/>
              <a:t>5</a:t>
            </a:fld>
            <a:endParaRPr lang="en-AU"/>
          </a:p>
        </p:txBody>
      </p:sp>
      <p:pic>
        <p:nvPicPr>
          <p:cNvPr id="7" name="Picture 6">
            <a:extLst>
              <a:ext uri="{FF2B5EF4-FFF2-40B4-BE49-F238E27FC236}">
                <a16:creationId xmlns:a16="http://schemas.microsoft.com/office/drawing/2014/main" id="{FF504416-6E72-8682-79AF-9C8FC464DF8E}"/>
              </a:ext>
            </a:extLst>
          </p:cNvPr>
          <p:cNvPicPr>
            <a:picLocks noChangeAspect="1"/>
          </p:cNvPicPr>
          <p:nvPr/>
        </p:nvPicPr>
        <p:blipFill>
          <a:blip r:embed="rId3"/>
          <a:stretch>
            <a:fillRect/>
          </a:stretch>
        </p:blipFill>
        <p:spPr>
          <a:xfrm>
            <a:off x="3083858" y="1272985"/>
            <a:ext cx="5611905" cy="5143690"/>
          </a:xfrm>
          <a:prstGeom prst="rect">
            <a:avLst/>
          </a:prstGeom>
        </p:spPr>
      </p:pic>
      <p:sp>
        <p:nvSpPr>
          <p:cNvPr id="8" name="Title 16">
            <a:extLst>
              <a:ext uri="{FF2B5EF4-FFF2-40B4-BE49-F238E27FC236}">
                <a16:creationId xmlns:a16="http://schemas.microsoft.com/office/drawing/2014/main" id="{D4721705-BCD8-E398-F873-3AA3AEBDE19F}"/>
              </a:ext>
            </a:extLst>
          </p:cNvPr>
          <p:cNvSpPr>
            <a:spLocks noGrp="1"/>
          </p:cNvSpPr>
          <p:nvPr>
            <p:ph type="title"/>
          </p:nvPr>
        </p:nvSpPr>
        <p:spPr>
          <a:xfrm>
            <a:off x="1944241" y="525546"/>
            <a:ext cx="7891137" cy="1085094"/>
          </a:xfrm>
        </p:spPr>
        <p:txBody>
          <a:bodyPr/>
          <a:lstStyle/>
          <a:p>
            <a:pPr algn="ctr"/>
            <a:r>
              <a:rPr lang="en-AU" sz="3200" dirty="0"/>
              <a:t>What WA eRideable laws do you know?</a:t>
            </a:r>
            <a:br>
              <a:rPr lang="en-AU" sz="3200" dirty="0"/>
            </a:br>
            <a:endParaRPr lang="en-AU" sz="3200" dirty="0">
              <a:solidFill>
                <a:schemeClr val="tx1"/>
              </a:solidFill>
            </a:endParaRPr>
          </a:p>
        </p:txBody>
      </p:sp>
      <p:sp>
        <p:nvSpPr>
          <p:cNvPr id="10" name="TextBox 9">
            <a:extLst>
              <a:ext uri="{FF2B5EF4-FFF2-40B4-BE49-F238E27FC236}">
                <a16:creationId xmlns:a16="http://schemas.microsoft.com/office/drawing/2014/main" id="{ACFB72FD-A972-6662-657B-4F7078DDE209}"/>
              </a:ext>
            </a:extLst>
          </p:cNvPr>
          <p:cNvSpPr txBox="1"/>
          <p:nvPr/>
        </p:nvSpPr>
        <p:spPr>
          <a:xfrm>
            <a:off x="2601769" y="6416675"/>
            <a:ext cx="6093994" cy="253916"/>
          </a:xfrm>
          <a:prstGeom prst="rect">
            <a:avLst/>
          </a:prstGeom>
          <a:noFill/>
        </p:spPr>
        <p:txBody>
          <a:bodyPr wrap="square">
            <a:spAutoFit/>
          </a:bodyPr>
          <a:lstStyle/>
          <a:p>
            <a:pPr algn="r"/>
            <a:r>
              <a:rPr lang="en-AU" sz="1050" dirty="0">
                <a:latin typeface="Arial" panose="020B0604020202020204" pitchFamily="34" charset="0"/>
                <a:cs typeface="Arial" panose="020B0604020202020204" pitchFamily="34" charset="0"/>
              </a:rPr>
              <a:t>Figure 2 Road Safety Commission </a:t>
            </a:r>
          </a:p>
        </p:txBody>
      </p:sp>
    </p:spTree>
    <p:extLst>
      <p:ext uri="{BB962C8B-B14F-4D97-AF65-F5344CB8AC3E}">
        <p14:creationId xmlns:p14="http://schemas.microsoft.com/office/powerpoint/2010/main" val="371433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23AB54-1537-8196-68CF-CB150090D7E9}"/>
              </a:ext>
            </a:extLst>
          </p:cNvPr>
          <p:cNvSpPr>
            <a:spLocks noGrp="1"/>
          </p:cNvSpPr>
          <p:nvPr>
            <p:ph type="sldNum" sz="quarter" idx="12"/>
          </p:nvPr>
        </p:nvSpPr>
        <p:spPr/>
        <p:txBody>
          <a:bodyPr/>
          <a:lstStyle/>
          <a:p>
            <a:fld id="{0ACBC296-6F1C-40EB-A7B9-B66F495956D9}" type="slidenum">
              <a:rPr lang="en-AU" smtClean="0"/>
              <a:t>6</a:t>
            </a:fld>
            <a:endParaRPr lang="en-AU"/>
          </a:p>
        </p:txBody>
      </p:sp>
      <p:pic>
        <p:nvPicPr>
          <p:cNvPr id="7" name="Picture 6">
            <a:extLst>
              <a:ext uri="{FF2B5EF4-FFF2-40B4-BE49-F238E27FC236}">
                <a16:creationId xmlns:a16="http://schemas.microsoft.com/office/drawing/2014/main" id="{B5EB1019-2AE2-565D-0525-22ABEF4F2F19}"/>
              </a:ext>
            </a:extLst>
          </p:cNvPr>
          <p:cNvPicPr>
            <a:picLocks noChangeAspect="1"/>
          </p:cNvPicPr>
          <p:nvPr/>
        </p:nvPicPr>
        <p:blipFill>
          <a:blip r:embed="rId3"/>
          <a:srcRect l="2952" r="3221" b="6461"/>
          <a:stretch>
            <a:fillRect/>
          </a:stretch>
        </p:blipFill>
        <p:spPr>
          <a:xfrm>
            <a:off x="1155032" y="617444"/>
            <a:ext cx="9853863" cy="5121619"/>
          </a:xfrm>
          <a:prstGeom prst="rect">
            <a:avLst/>
          </a:prstGeom>
        </p:spPr>
      </p:pic>
      <p:sp>
        <p:nvSpPr>
          <p:cNvPr id="8" name="Oval 7">
            <a:extLst>
              <a:ext uri="{FF2B5EF4-FFF2-40B4-BE49-F238E27FC236}">
                <a16:creationId xmlns:a16="http://schemas.microsoft.com/office/drawing/2014/main" id="{91AD0913-11C9-BBF2-2DB3-EFC4D08A17C3}"/>
              </a:ext>
            </a:extLst>
          </p:cNvPr>
          <p:cNvSpPr/>
          <p:nvPr/>
        </p:nvSpPr>
        <p:spPr>
          <a:xfrm>
            <a:off x="4654197" y="1981073"/>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Age?</a:t>
            </a:r>
          </a:p>
        </p:txBody>
      </p:sp>
      <p:sp>
        <p:nvSpPr>
          <p:cNvPr id="9" name="Oval 8">
            <a:extLst>
              <a:ext uri="{FF2B5EF4-FFF2-40B4-BE49-F238E27FC236}">
                <a16:creationId xmlns:a16="http://schemas.microsoft.com/office/drawing/2014/main" id="{9904CE30-DC06-CB44-0317-A89EC377A072}"/>
              </a:ext>
            </a:extLst>
          </p:cNvPr>
          <p:cNvSpPr/>
          <p:nvPr/>
        </p:nvSpPr>
        <p:spPr>
          <a:xfrm>
            <a:off x="4653901" y="3578937"/>
            <a:ext cx="1278296"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Speed -  footpath?</a:t>
            </a:r>
          </a:p>
        </p:txBody>
      </p:sp>
      <p:sp>
        <p:nvSpPr>
          <p:cNvPr id="10" name="Oval 9">
            <a:extLst>
              <a:ext uri="{FF2B5EF4-FFF2-40B4-BE49-F238E27FC236}">
                <a16:creationId xmlns:a16="http://schemas.microsoft.com/office/drawing/2014/main" id="{3E21CA17-0BEB-77C6-1933-85E3AE7EB25B}"/>
              </a:ext>
            </a:extLst>
          </p:cNvPr>
          <p:cNvSpPr/>
          <p:nvPr/>
        </p:nvSpPr>
        <p:spPr>
          <a:xfrm>
            <a:off x="6234129" y="3597849"/>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Speed – shared path?</a:t>
            </a:r>
          </a:p>
        </p:txBody>
      </p:sp>
      <p:sp>
        <p:nvSpPr>
          <p:cNvPr id="11" name="Oval 10">
            <a:extLst>
              <a:ext uri="{FF2B5EF4-FFF2-40B4-BE49-F238E27FC236}">
                <a16:creationId xmlns:a16="http://schemas.microsoft.com/office/drawing/2014/main" id="{1EEDB74B-C065-5FD0-A77B-BE438624DE2E}"/>
              </a:ext>
            </a:extLst>
          </p:cNvPr>
          <p:cNvSpPr/>
          <p:nvPr/>
        </p:nvSpPr>
        <p:spPr>
          <a:xfrm>
            <a:off x="3171559" y="1981073"/>
            <a:ext cx="1278296" cy="124126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Helmet?</a:t>
            </a:r>
          </a:p>
        </p:txBody>
      </p:sp>
      <p:sp>
        <p:nvSpPr>
          <p:cNvPr id="12" name="Oval 11">
            <a:extLst>
              <a:ext uri="{FF2B5EF4-FFF2-40B4-BE49-F238E27FC236}">
                <a16:creationId xmlns:a16="http://schemas.microsoft.com/office/drawing/2014/main" id="{C1F65C11-5FA3-1904-DD7F-788E80AB1896}"/>
              </a:ext>
            </a:extLst>
          </p:cNvPr>
          <p:cNvSpPr/>
          <p:nvPr/>
        </p:nvSpPr>
        <p:spPr>
          <a:xfrm>
            <a:off x="3221602" y="3578937"/>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Number of people?</a:t>
            </a:r>
          </a:p>
        </p:txBody>
      </p:sp>
      <p:sp>
        <p:nvSpPr>
          <p:cNvPr id="13" name="Oval 12">
            <a:extLst>
              <a:ext uri="{FF2B5EF4-FFF2-40B4-BE49-F238E27FC236}">
                <a16:creationId xmlns:a16="http://schemas.microsoft.com/office/drawing/2014/main" id="{9EA372EA-BC4B-8B7D-4380-5A41B5E050D9}"/>
              </a:ext>
            </a:extLst>
          </p:cNvPr>
          <p:cNvSpPr/>
          <p:nvPr/>
        </p:nvSpPr>
        <p:spPr>
          <a:xfrm>
            <a:off x="7742147" y="2034803"/>
            <a:ext cx="1223159" cy="118753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Visibility features?</a:t>
            </a:r>
            <a:r>
              <a:rPr lang="en-AU" dirty="0">
                <a:solidFill>
                  <a:schemeClr val="tx1"/>
                </a:solidFill>
              </a:rPr>
              <a:t> </a:t>
            </a:r>
          </a:p>
        </p:txBody>
      </p:sp>
      <p:sp>
        <p:nvSpPr>
          <p:cNvPr id="14" name="Oval 13">
            <a:extLst>
              <a:ext uri="{FF2B5EF4-FFF2-40B4-BE49-F238E27FC236}">
                <a16:creationId xmlns:a16="http://schemas.microsoft.com/office/drawing/2014/main" id="{364656F9-2ABB-6132-5510-A359405032DC}"/>
              </a:ext>
            </a:extLst>
          </p:cNvPr>
          <p:cNvSpPr/>
          <p:nvPr/>
        </p:nvSpPr>
        <p:spPr>
          <a:xfrm>
            <a:off x="6225591" y="2034803"/>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Allerts?</a:t>
            </a:r>
            <a:r>
              <a:rPr lang="en-AU" dirty="0">
                <a:solidFill>
                  <a:schemeClr val="tx1"/>
                </a:solidFill>
              </a:rPr>
              <a:t> </a:t>
            </a:r>
          </a:p>
        </p:txBody>
      </p:sp>
      <p:sp>
        <p:nvSpPr>
          <p:cNvPr id="15" name="Oval 14">
            <a:extLst>
              <a:ext uri="{FF2B5EF4-FFF2-40B4-BE49-F238E27FC236}">
                <a16:creationId xmlns:a16="http://schemas.microsoft.com/office/drawing/2014/main" id="{4738609B-C79A-4DD5-8221-7ADC907E9E56}"/>
              </a:ext>
            </a:extLst>
          </p:cNvPr>
          <p:cNvSpPr/>
          <p:nvPr/>
        </p:nvSpPr>
        <p:spPr>
          <a:xfrm>
            <a:off x="7742147" y="3559484"/>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Riding on roads?</a:t>
            </a:r>
          </a:p>
        </p:txBody>
      </p:sp>
      <p:sp>
        <p:nvSpPr>
          <p:cNvPr id="16" name="Rectangle 15">
            <a:extLst>
              <a:ext uri="{FF2B5EF4-FFF2-40B4-BE49-F238E27FC236}">
                <a16:creationId xmlns:a16="http://schemas.microsoft.com/office/drawing/2014/main" id="{552EC81E-4E75-DAF4-1202-14A7C0E44D51}"/>
              </a:ext>
            </a:extLst>
          </p:cNvPr>
          <p:cNvSpPr/>
          <p:nvPr/>
        </p:nvSpPr>
        <p:spPr>
          <a:xfrm>
            <a:off x="3419473" y="4840154"/>
            <a:ext cx="806116" cy="404918"/>
          </a:xfrm>
          <a:prstGeom prst="rect">
            <a:avLst/>
          </a:prstGeom>
          <a:solidFill>
            <a:srgbClr val="34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54E1B574-CF2D-E7D2-A46C-79DD96463B09}"/>
              </a:ext>
            </a:extLst>
          </p:cNvPr>
          <p:cNvSpPr/>
          <p:nvPr/>
        </p:nvSpPr>
        <p:spPr>
          <a:xfrm>
            <a:off x="6234129" y="4891738"/>
            <a:ext cx="1345766" cy="489835"/>
          </a:xfrm>
          <a:prstGeom prst="rect">
            <a:avLst/>
          </a:prstGeom>
          <a:solidFill>
            <a:srgbClr val="34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5B3CE603-B56B-5DE9-B706-818DE171757C}"/>
              </a:ext>
            </a:extLst>
          </p:cNvPr>
          <p:cNvSpPr/>
          <p:nvPr/>
        </p:nvSpPr>
        <p:spPr>
          <a:xfrm>
            <a:off x="8026733" y="4891737"/>
            <a:ext cx="806116" cy="489835"/>
          </a:xfrm>
          <a:prstGeom prst="rect">
            <a:avLst/>
          </a:prstGeom>
          <a:solidFill>
            <a:srgbClr val="34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54E76C7A-496F-1D62-25DC-CE6ADCC2B867}"/>
              </a:ext>
            </a:extLst>
          </p:cNvPr>
          <p:cNvSpPr/>
          <p:nvPr/>
        </p:nvSpPr>
        <p:spPr>
          <a:xfrm>
            <a:off x="4889990" y="4891739"/>
            <a:ext cx="933293" cy="489835"/>
          </a:xfrm>
          <a:prstGeom prst="rect">
            <a:avLst/>
          </a:prstGeom>
          <a:solidFill>
            <a:srgbClr val="34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BE4BDC7C-88C1-EED2-336F-5F61954E099B}"/>
              </a:ext>
            </a:extLst>
          </p:cNvPr>
          <p:cNvSpPr txBox="1"/>
          <p:nvPr/>
        </p:nvSpPr>
        <p:spPr>
          <a:xfrm>
            <a:off x="4979736" y="5763241"/>
            <a:ext cx="6093994" cy="253916"/>
          </a:xfrm>
          <a:prstGeom prst="rect">
            <a:avLst/>
          </a:prstGeom>
          <a:noFill/>
        </p:spPr>
        <p:txBody>
          <a:bodyPr wrap="square">
            <a:spAutoFit/>
          </a:bodyPr>
          <a:lstStyle/>
          <a:p>
            <a:pPr algn="r"/>
            <a:r>
              <a:rPr lang="en-AU" sz="1050" dirty="0">
                <a:latin typeface="Arial" panose="020B0604020202020204" pitchFamily="34" charset="0"/>
                <a:cs typeface="Arial" panose="020B0604020202020204" pitchFamily="34" charset="0"/>
              </a:rPr>
              <a:t>Figure 3 Road Safety Commission </a:t>
            </a:r>
          </a:p>
        </p:txBody>
      </p:sp>
    </p:spTree>
    <p:extLst>
      <p:ext uri="{BB962C8B-B14F-4D97-AF65-F5344CB8AC3E}">
        <p14:creationId xmlns:p14="http://schemas.microsoft.com/office/powerpoint/2010/main" val="78697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F0E5587-E80F-16CC-4667-61E0568D1D56}"/>
              </a:ext>
            </a:extLst>
          </p:cNvPr>
          <p:cNvGraphicFramePr>
            <a:graphicFrameLocks noGrp="1"/>
          </p:cNvGraphicFramePr>
          <p:nvPr>
            <p:extLst>
              <p:ext uri="{D42A27DB-BD31-4B8C-83A1-F6EECF244321}">
                <p14:modId xmlns:p14="http://schemas.microsoft.com/office/powerpoint/2010/main" val="3051481485"/>
              </p:ext>
            </p:extLst>
          </p:nvPr>
        </p:nvGraphicFramePr>
        <p:xfrm>
          <a:off x="1400313" y="787215"/>
          <a:ext cx="9391374" cy="5447076"/>
        </p:xfrm>
        <a:graphic>
          <a:graphicData uri="http://schemas.openxmlformats.org/drawingml/2006/table">
            <a:tbl>
              <a:tblPr firstRow="1" bandRow="1">
                <a:tableStyleId>{5C22544A-7EE6-4342-B048-85BDC9FD1C3A}</a:tableStyleId>
              </a:tblPr>
              <a:tblGrid>
                <a:gridCol w="3130458">
                  <a:extLst>
                    <a:ext uri="{9D8B030D-6E8A-4147-A177-3AD203B41FA5}">
                      <a16:colId xmlns:a16="http://schemas.microsoft.com/office/drawing/2014/main" val="1138019326"/>
                    </a:ext>
                  </a:extLst>
                </a:gridCol>
                <a:gridCol w="3130458">
                  <a:extLst>
                    <a:ext uri="{9D8B030D-6E8A-4147-A177-3AD203B41FA5}">
                      <a16:colId xmlns:a16="http://schemas.microsoft.com/office/drawing/2014/main" val="2992725607"/>
                    </a:ext>
                  </a:extLst>
                </a:gridCol>
                <a:gridCol w="3130458">
                  <a:extLst>
                    <a:ext uri="{9D8B030D-6E8A-4147-A177-3AD203B41FA5}">
                      <a16:colId xmlns:a16="http://schemas.microsoft.com/office/drawing/2014/main" val="3011638421"/>
                    </a:ext>
                  </a:extLst>
                </a:gridCol>
              </a:tblGrid>
              <a:tr h="558871">
                <a:tc gridSpan="3">
                  <a:txBody>
                    <a:bodyPr/>
                    <a:lstStyle/>
                    <a:p>
                      <a:pPr algn="ctr"/>
                      <a:r>
                        <a:rPr lang="en-AU" sz="2200" b="1" kern="1200" dirty="0">
                          <a:solidFill>
                            <a:schemeClr val="lt1"/>
                          </a:solidFill>
                          <a:effectLst/>
                          <a:latin typeface="+mn-lt"/>
                          <a:ea typeface="+mn-ea"/>
                          <a:cs typeface="+mn-cs"/>
                        </a:rPr>
                        <a:t>eRideable laws</a:t>
                      </a:r>
                      <a:endParaRPr lang="en-AU" sz="2200" dirty="0"/>
                    </a:p>
                  </a:txBody>
                  <a:tcPr anchor="ct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84735545"/>
                  </a:ext>
                </a:extLst>
              </a:tr>
              <a:tr h="920036">
                <a:tc>
                  <a:txBody>
                    <a:bodyPr/>
                    <a:lstStyle/>
                    <a:p>
                      <a:pPr algn="ctr"/>
                      <a:endParaRPr lang="en-AU" sz="2200" dirty="0"/>
                    </a:p>
                    <a:p>
                      <a:pPr algn="ctr"/>
                      <a:r>
                        <a:rPr lang="en-AU" sz="2200" dirty="0"/>
                        <a:t>Positive </a:t>
                      </a:r>
                    </a:p>
                  </a:txBody>
                  <a:tcPr/>
                </a:tc>
                <a:tc>
                  <a:txBody>
                    <a:bodyPr/>
                    <a:lstStyle/>
                    <a:p>
                      <a:pPr algn="ctr"/>
                      <a:endParaRPr lang="en-AU" sz="2200" dirty="0"/>
                    </a:p>
                    <a:p>
                      <a:pPr algn="ctr"/>
                      <a:r>
                        <a:rPr lang="en-AU" sz="2200" dirty="0"/>
                        <a:t>Negative</a:t>
                      </a:r>
                    </a:p>
                  </a:txBody>
                  <a:tcPr/>
                </a:tc>
                <a:tc>
                  <a:txBody>
                    <a:bodyPr/>
                    <a:lstStyle/>
                    <a:p>
                      <a:pPr algn="ctr"/>
                      <a:endParaRPr lang="en-AU" sz="2200" dirty="0"/>
                    </a:p>
                    <a:p>
                      <a:pPr algn="ctr"/>
                      <a:r>
                        <a:rPr lang="en-AU" sz="2200" dirty="0"/>
                        <a:t>Interesting</a:t>
                      </a:r>
                    </a:p>
                  </a:txBody>
                  <a:tcPr/>
                </a:tc>
                <a:extLst>
                  <a:ext uri="{0D108BD9-81ED-4DB2-BD59-A6C34878D82A}">
                    <a16:rowId xmlns:a16="http://schemas.microsoft.com/office/drawing/2014/main" val="194095936"/>
                  </a:ext>
                </a:extLst>
              </a:tr>
              <a:tr h="3968169">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406436904"/>
                  </a:ext>
                </a:extLst>
              </a:tr>
            </a:tbl>
          </a:graphicData>
        </a:graphic>
      </p:graphicFrame>
      <p:sp>
        <p:nvSpPr>
          <p:cNvPr id="2" name="Slide Number Placeholder 1">
            <a:extLst>
              <a:ext uri="{FF2B5EF4-FFF2-40B4-BE49-F238E27FC236}">
                <a16:creationId xmlns:a16="http://schemas.microsoft.com/office/drawing/2014/main" id="{B910BB04-3B21-3808-8538-A5A0B0964656}"/>
              </a:ext>
            </a:extLst>
          </p:cNvPr>
          <p:cNvSpPr>
            <a:spLocks noGrp="1"/>
          </p:cNvSpPr>
          <p:nvPr>
            <p:ph type="sldNum" sz="quarter" idx="12"/>
          </p:nvPr>
        </p:nvSpPr>
        <p:spPr/>
        <p:txBody>
          <a:bodyPr/>
          <a:lstStyle/>
          <a:p>
            <a:fld id="{0ACBC296-6F1C-40EB-A7B9-B66F495956D9}" type="slidenum">
              <a:rPr lang="en-AU" smtClean="0"/>
              <a:t>7</a:t>
            </a:fld>
            <a:endParaRPr lang="en-AU"/>
          </a:p>
        </p:txBody>
      </p:sp>
    </p:spTree>
    <p:extLst>
      <p:ext uri="{BB962C8B-B14F-4D97-AF65-F5344CB8AC3E}">
        <p14:creationId xmlns:p14="http://schemas.microsoft.com/office/powerpoint/2010/main" val="307885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1160-2A43-B675-3AF7-E9FF6A9B42D4}"/>
              </a:ext>
            </a:extLst>
          </p:cNvPr>
          <p:cNvSpPr>
            <a:spLocks noGrp="1"/>
          </p:cNvSpPr>
          <p:nvPr>
            <p:ph type="title"/>
          </p:nvPr>
        </p:nvSpPr>
        <p:spPr>
          <a:xfrm>
            <a:off x="1237577" y="695271"/>
            <a:ext cx="9716846" cy="528899"/>
          </a:xfrm>
        </p:spPr>
        <p:txBody>
          <a:bodyPr/>
          <a:lstStyle/>
          <a:p>
            <a:pPr algn="ctr"/>
            <a:r>
              <a:rPr lang="en-AU" dirty="0"/>
              <a:t>How aware is the local community is about eRideable laws?</a:t>
            </a:r>
          </a:p>
        </p:txBody>
      </p:sp>
      <p:cxnSp>
        <p:nvCxnSpPr>
          <p:cNvPr id="4" name="Straight Arrow Connector 3">
            <a:extLst>
              <a:ext uri="{FF2B5EF4-FFF2-40B4-BE49-F238E27FC236}">
                <a16:creationId xmlns:a16="http://schemas.microsoft.com/office/drawing/2014/main" id="{7854DCBF-D83A-C668-9E58-8470D9FA3754}"/>
              </a:ext>
            </a:extLst>
          </p:cNvPr>
          <p:cNvCxnSpPr/>
          <p:nvPr/>
        </p:nvCxnSpPr>
        <p:spPr>
          <a:xfrm>
            <a:off x="1542377" y="3167268"/>
            <a:ext cx="910724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00DFCE-62FE-B1BD-7280-17A4172D3BA1}"/>
              </a:ext>
            </a:extLst>
          </p:cNvPr>
          <p:cNvSpPr txBox="1"/>
          <p:nvPr/>
        </p:nvSpPr>
        <p:spPr>
          <a:xfrm>
            <a:off x="1421606" y="3399181"/>
            <a:ext cx="457200" cy="461665"/>
          </a:xfrm>
          <a:prstGeom prst="rect">
            <a:avLst/>
          </a:prstGeom>
          <a:noFill/>
        </p:spPr>
        <p:txBody>
          <a:bodyPr wrap="square" rtlCol="0">
            <a:spAutoFit/>
          </a:bodyPr>
          <a:lstStyle/>
          <a:p>
            <a:pPr algn="ctr"/>
            <a:r>
              <a:rPr lang="en-AU" sz="2400" b="1" dirty="0"/>
              <a:t>1</a:t>
            </a:r>
          </a:p>
        </p:txBody>
      </p:sp>
      <p:sp>
        <p:nvSpPr>
          <p:cNvPr id="6" name="TextBox 5">
            <a:extLst>
              <a:ext uri="{FF2B5EF4-FFF2-40B4-BE49-F238E27FC236}">
                <a16:creationId xmlns:a16="http://schemas.microsoft.com/office/drawing/2014/main" id="{FAC2113F-6ADF-ACDB-BB59-DC4DFB66E1EF}"/>
              </a:ext>
            </a:extLst>
          </p:cNvPr>
          <p:cNvSpPr txBox="1"/>
          <p:nvPr/>
        </p:nvSpPr>
        <p:spPr>
          <a:xfrm>
            <a:off x="10177670" y="3399181"/>
            <a:ext cx="549965" cy="461665"/>
          </a:xfrm>
          <a:prstGeom prst="rect">
            <a:avLst/>
          </a:prstGeom>
          <a:noFill/>
        </p:spPr>
        <p:txBody>
          <a:bodyPr wrap="square" rtlCol="0">
            <a:spAutoFit/>
          </a:bodyPr>
          <a:lstStyle/>
          <a:p>
            <a:pPr algn="ctr"/>
            <a:r>
              <a:rPr lang="en-AU" sz="2400" b="1" dirty="0"/>
              <a:t>10</a:t>
            </a:r>
          </a:p>
        </p:txBody>
      </p:sp>
      <p:sp>
        <p:nvSpPr>
          <p:cNvPr id="7" name="TextBox 6">
            <a:extLst>
              <a:ext uri="{FF2B5EF4-FFF2-40B4-BE49-F238E27FC236}">
                <a16:creationId xmlns:a16="http://schemas.microsoft.com/office/drawing/2014/main" id="{492FFA14-39E0-8F24-8979-8A042127203F}"/>
              </a:ext>
            </a:extLst>
          </p:cNvPr>
          <p:cNvSpPr txBox="1"/>
          <p:nvPr/>
        </p:nvSpPr>
        <p:spPr>
          <a:xfrm>
            <a:off x="1086679" y="3860846"/>
            <a:ext cx="1378226" cy="369332"/>
          </a:xfrm>
          <a:prstGeom prst="rect">
            <a:avLst/>
          </a:prstGeom>
          <a:noFill/>
        </p:spPr>
        <p:txBody>
          <a:bodyPr wrap="square" rtlCol="0">
            <a:spAutoFit/>
          </a:bodyPr>
          <a:lstStyle/>
          <a:p>
            <a:pPr algn="ctr"/>
            <a:r>
              <a:rPr lang="en-AU" dirty="0"/>
              <a:t>Not aware</a:t>
            </a:r>
          </a:p>
        </p:txBody>
      </p:sp>
      <p:sp>
        <p:nvSpPr>
          <p:cNvPr id="8" name="TextBox 7">
            <a:extLst>
              <a:ext uri="{FF2B5EF4-FFF2-40B4-BE49-F238E27FC236}">
                <a16:creationId xmlns:a16="http://schemas.microsoft.com/office/drawing/2014/main" id="{B1F8A794-0E30-0851-1962-C70F0B89DC0A}"/>
              </a:ext>
            </a:extLst>
          </p:cNvPr>
          <p:cNvSpPr txBox="1"/>
          <p:nvPr/>
        </p:nvSpPr>
        <p:spPr>
          <a:xfrm>
            <a:off x="9763539" y="3908092"/>
            <a:ext cx="1378226" cy="369332"/>
          </a:xfrm>
          <a:prstGeom prst="rect">
            <a:avLst/>
          </a:prstGeom>
          <a:noFill/>
        </p:spPr>
        <p:txBody>
          <a:bodyPr wrap="square" rtlCol="0">
            <a:spAutoFit/>
          </a:bodyPr>
          <a:lstStyle/>
          <a:p>
            <a:pPr algn="ctr"/>
            <a:r>
              <a:rPr lang="en-AU" dirty="0"/>
              <a:t>Very aware</a:t>
            </a:r>
          </a:p>
        </p:txBody>
      </p:sp>
      <p:sp>
        <p:nvSpPr>
          <p:cNvPr id="3" name="Slide Number Placeholder 2">
            <a:extLst>
              <a:ext uri="{FF2B5EF4-FFF2-40B4-BE49-F238E27FC236}">
                <a16:creationId xmlns:a16="http://schemas.microsoft.com/office/drawing/2014/main" id="{C18420E0-0115-36F2-0DB4-5B98B7017261}"/>
              </a:ext>
            </a:extLst>
          </p:cNvPr>
          <p:cNvSpPr>
            <a:spLocks noGrp="1"/>
          </p:cNvSpPr>
          <p:nvPr>
            <p:ph type="sldNum" sz="quarter" idx="12"/>
          </p:nvPr>
        </p:nvSpPr>
        <p:spPr/>
        <p:txBody>
          <a:bodyPr/>
          <a:lstStyle/>
          <a:p>
            <a:fld id="{0ACBC296-6F1C-40EB-A7B9-B66F495956D9}" type="slidenum">
              <a:rPr lang="en-AU" smtClean="0"/>
              <a:t>8</a:t>
            </a:fld>
            <a:endParaRPr lang="en-AU"/>
          </a:p>
        </p:txBody>
      </p:sp>
    </p:spTree>
    <p:extLst>
      <p:ext uri="{BB962C8B-B14F-4D97-AF65-F5344CB8AC3E}">
        <p14:creationId xmlns:p14="http://schemas.microsoft.com/office/powerpoint/2010/main" val="2587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1E63-8666-DB0D-E66A-0CA8003277DB}"/>
              </a:ext>
            </a:extLst>
          </p:cNvPr>
          <p:cNvSpPr>
            <a:spLocks noGrp="1"/>
          </p:cNvSpPr>
          <p:nvPr>
            <p:ph type="title"/>
          </p:nvPr>
        </p:nvSpPr>
        <p:spPr/>
        <p:txBody>
          <a:bodyPr/>
          <a:lstStyle/>
          <a:p>
            <a:r>
              <a:rPr lang="en-AU" dirty="0"/>
              <a:t>Campaign analysis </a:t>
            </a:r>
          </a:p>
        </p:txBody>
      </p:sp>
      <p:sp>
        <p:nvSpPr>
          <p:cNvPr id="3" name="Slide Number Placeholder 2">
            <a:extLst>
              <a:ext uri="{FF2B5EF4-FFF2-40B4-BE49-F238E27FC236}">
                <a16:creationId xmlns:a16="http://schemas.microsoft.com/office/drawing/2014/main" id="{EB0B6C2E-8584-6250-6369-6A4B8CB6BCAB}"/>
              </a:ext>
            </a:extLst>
          </p:cNvPr>
          <p:cNvSpPr>
            <a:spLocks noGrp="1"/>
          </p:cNvSpPr>
          <p:nvPr>
            <p:ph type="sldNum" sz="quarter" idx="12"/>
          </p:nvPr>
        </p:nvSpPr>
        <p:spPr/>
        <p:txBody>
          <a:bodyPr/>
          <a:lstStyle/>
          <a:p>
            <a:fld id="{0ACBC296-6F1C-40EB-A7B9-B66F495956D9}" type="slidenum">
              <a:rPr lang="en-AU" smtClean="0"/>
              <a:t>9</a:t>
            </a:fld>
            <a:endParaRPr lang="en-AU"/>
          </a:p>
        </p:txBody>
      </p:sp>
      <p:sp>
        <p:nvSpPr>
          <p:cNvPr id="5" name="TextBox 4">
            <a:extLst>
              <a:ext uri="{FF2B5EF4-FFF2-40B4-BE49-F238E27FC236}">
                <a16:creationId xmlns:a16="http://schemas.microsoft.com/office/drawing/2014/main" id="{9E9D952D-7849-1F5E-D8B8-E9482C344C9C}"/>
              </a:ext>
            </a:extLst>
          </p:cNvPr>
          <p:cNvSpPr txBox="1"/>
          <p:nvPr/>
        </p:nvSpPr>
        <p:spPr>
          <a:xfrm>
            <a:off x="170233" y="1449389"/>
            <a:ext cx="11678055" cy="1554272"/>
          </a:xfrm>
          <a:prstGeom prst="rect">
            <a:avLst/>
          </a:prstGeom>
          <a:noFill/>
        </p:spPr>
        <p:txBody>
          <a:bodyPr wrap="square">
            <a:spAutoFit/>
          </a:bodyPr>
          <a:lstStyle/>
          <a:p>
            <a:pPr lvl="1">
              <a:spcBef>
                <a:spcPts val="600"/>
              </a:spcBef>
              <a:spcAft>
                <a:spcPts val="600"/>
              </a:spcAft>
            </a:pPr>
            <a:r>
              <a:rPr lang="en-AU" sz="1800" kern="1200" dirty="0">
                <a:solidFill>
                  <a:schemeClr val="tx1"/>
                </a:solidFill>
                <a:effectLst/>
                <a:latin typeface="Arial" panose="020B0604020202020204" pitchFamily="34" charset="0"/>
                <a:cs typeface="Arial" panose="020B0604020202020204" pitchFamily="34" charset="0"/>
              </a:rPr>
              <a:t>In groups analyse your eRideable campaign and summarise:</a:t>
            </a:r>
          </a:p>
          <a:p>
            <a:pPr marL="800100" lvl="1" indent="-342900">
              <a:buFont typeface="Arial" panose="020B0604020202020204" pitchFamily="34" charset="0"/>
              <a:buChar char="•"/>
            </a:pPr>
            <a:r>
              <a:rPr lang="en-AU" dirty="0">
                <a:latin typeface="Arial" panose="020B0604020202020204" pitchFamily="34" charset="0"/>
                <a:cs typeface="Arial" panose="020B0604020202020204" pitchFamily="34" charset="0"/>
              </a:rPr>
              <a:t>t</a:t>
            </a:r>
            <a:r>
              <a:rPr lang="en-AU" sz="1800" kern="1200" dirty="0">
                <a:solidFill>
                  <a:schemeClr val="tx1"/>
                </a:solidFill>
                <a:effectLst/>
                <a:latin typeface="Arial" panose="020B0604020202020204" pitchFamily="34" charset="0"/>
                <a:cs typeface="Arial" panose="020B0604020202020204" pitchFamily="34" charset="0"/>
              </a:rPr>
              <a:t>he message of the campaign/initiative </a:t>
            </a:r>
          </a:p>
          <a:p>
            <a:pPr marL="800100" lvl="1" indent="-342900">
              <a:buFont typeface="Arial" panose="020B0604020202020204" pitchFamily="34" charset="0"/>
              <a:buChar char="•"/>
            </a:pPr>
            <a:r>
              <a:rPr lang="en-AU" dirty="0">
                <a:latin typeface="Arial" panose="020B0604020202020204" pitchFamily="34" charset="0"/>
                <a:cs typeface="Arial" panose="020B0604020202020204" pitchFamily="34" charset="0"/>
              </a:rPr>
              <a:t>t</a:t>
            </a:r>
            <a:r>
              <a:rPr lang="en-AU" sz="1800" kern="1200" dirty="0">
                <a:solidFill>
                  <a:schemeClr val="tx1"/>
                </a:solidFill>
                <a:effectLst/>
                <a:latin typeface="Arial" panose="020B0604020202020204" pitchFamily="34" charset="0"/>
                <a:cs typeface="Arial" panose="020B0604020202020204" pitchFamily="34" charset="0"/>
              </a:rPr>
              <a:t>he target audience</a:t>
            </a:r>
          </a:p>
          <a:p>
            <a:pPr marL="800100" lvl="1" indent="-342900">
              <a:buFont typeface="Arial" panose="020B0604020202020204" pitchFamily="34" charset="0"/>
              <a:buChar char="•"/>
            </a:pPr>
            <a:r>
              <a:rPr lang="en-AU" dirty="0">
                <a:latin typeface="Arial" panose="020B0604020202020204" pitchFamily="34" charset="0"/>
                <a:cs typeface="Arial" panose="020B0604020202020204" pitchFamily="34" charset="0"/>
              </a:rPr>
              <a:t>t</a:t>
            </a:r>
            <a:r>
              <a:rPr lang="en-AU" sz="1800" kern="1200" dirty="0">
                <a:solidFill>
                  <a:schemeClr val="tx1"/>
                </a:solidFill>
                <a:effectLst/>
                <a:latin typeface="Arial" panose="020B0604020202020204" pitchFamily="34" charset="0"/>
                <a:cs typeface="Arial" panose="020B0604020202020204" pitchFamily="34" charset="0"/>
              </a:rPr>
              <a:t>he strategies used to deliver the message</a:t>
            </a:r>
          </a:p>
          <a:p>
            <a:pPr marL="800100" lvl="1" indent="-342900">
              <a:buFont typeface="Arial" panose="020B0604020202020204" pitchFamily="34" charset="0"/>
              <a:buChar char="•"/>
            </a:pPr>
            <a:r>
              <a:rPr lang="en-AU" sz="1800" kern="1200" dirty="0">
                <a:solidFill>
                  <a:schemeClr val="tx1"/>
                </a:solidFill>
                <a:effectLst/>
                <a:latin typeface="Arial" panose="020B0604020202020204" pitchFamily="34" charset="0"/>
                <a:cs typeface="Arial" panose="020B0604020202020204" pitchFamily="34" charset="0"/>
              </a:rPr>
              <a:t>recommendations to improve appeal and impact for young people.</a:t>
            </a:r>
          </a:p>
        </p:txBody>
      </p:sp>
    </p:spTree>
    <p:extLst>
      <p:ext uri="{BB962C8B-B14F-4D97-AF65-F5344CB8AC3E}">
        <p14:creationId xmlns:p14="http://schemas.microsoft.com/office/powerpoint/2010/main" val="226384919"/>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2072</Words>
  <Application>Microsoft Office PowerPoint</Application>
  <PresentationFormat>Widescreen</PresentationFormat>
  <Paragraphs>236</Paragraphs>
  <Slides>12</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Courier New</vt:lpstr>
      <vt:lpstr>1 Covers / Sections</vt:lpstr>
      <vt:lpstr>2 Contents</vt:lpstr>
      <vt:lpstr>3 Content (Base)</vt:lpstr>
      <vt:lpstr>4 Content (Corners)</vt:lpstr>
      <vt:lpstr>eRideables</vt:lpstr>
      <vt:lpstr>What is an eRideable?</vt:lpstr>
      <vt:lpstr>PowerPoint Presentation</vt:lpstr>
      <vt:lpstr>Think – Pair – Share </vt:lpstr>
      <vt:lpstr>What WA eRideable laws do you know? </vt:lpstr>
      <vt:lpstr>PowerPoint Presentation</vt:lpstr>
      <vt:lpstr>PowerPoint Presentation</vt:lpstr>
      <vt:lpstr>How aware is the local community is about eRideable laws?</vt:lpstr>
      <vt:lpstr>Campaign analysis </vt:lpstr>
      <vt:lpstr>PowerPoint Presentation</vt:lpstr>
      <vt:lpstr>PowerPoint Presentation</vt:lpstr>
      <vt:lpstr>References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COOK Kendall [System Services and Responses]</cp:lastModifiedBy>
  <cp:revision>127</cp:revision>
  <cp:lastPrinted>2025-09-26T10:59:59Z</cp:lastPrinted>
  <dcterms:created xsi:type="dcterms:W3CDTF">2021-03-11T03:31:31Z</dcterms:created>
  <dcterms:modified xsi:type="dcterms:W3CDTF">2025-11-26T00:47:20Z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b51697-d8d5-4b00-af1f-cc3ba473113c_Enabled">
    <vt:lpwstr>true</vt:lpwstr>
  </property>
  <property fmtid="{D5CDD505-2E9C-101B-9397-08002B2CF9AE}" pid="3" name="MSIP_Label_1ab51697-d8d5-4b00-af1f-cc3ba473113c_SetDate">
    <vt:lpwstr>2025-08-11T05:40:25Z</vt:lpwstr>
  </property>
  <property fmtid="{D5CDD505-2E9C-101B-9397-08002B2CF9AE}" pid="4" name="MSIP_Label_1ab51697-d8d5-4b00-af1f-cc3ba473113c_Method">
    <vt:lpwstr>Privileged</vt:lpwstr>
  </property>
  <property fmtid="{D5CDD505-2E9C-101B-9397-08002B2CF9AE}" pid="5" name="MSIP_Label_1ab51697-d8d5-4b00-af1f-cc3ba473113c_Name">
    <vt:lpwstr>OFFICIAL</vt:lpwstr>
  </property>
  <property fmtid="{D5CDD505-2E9C-101B-9397-08002B2CF9AE}" pid="6" name="MSIP_Label_1ab51697-d8d5-4b00-af1f-cc3ba473113c_SiteId">
    <vt:lpwstr>e08016f9-d1fd-4cbb-83b0-b76eb4361627</vt:lpwstr>
  </property>
  <property fmtid="{D5CDD505-2E9C-101B-9397-08002B2CF9AE}" pid="7" name="MSIP_Label_1ab51697-d8d5-4b00-af1f-cc3ba473113c_ActionId">
    <vt:lpwstr>ef050676-bd66-4908-a5be-6f151e67157a</vt:lpwstr>
  </property>
  <property fmtid="{D5CDD505-2E9C-101B-9397-08002B2CF9AE}" pid="8" name="MSIP_Label_1ab51697-d8d5-4b00-af1f-cc3ba473113c_ContentBits">
    <vt:lpwstr>1</vt:lpwstr>
  </property>
  <property fmtid="{D5CDD505-2E9C-101B-9397-08002B2CF9AE}" pid="9" name="MSIP_Label_1ab51697-d8d5-4b00-af1f-cc3ba473113c_Tag">
    <vt:lpwstr>10, 0, 1, 1</vt:lpwstr>
  </property>
  <property fmtid="{D5CDD505-2E9C-101B-9397-08002B2CF9AE}" pid="10" name="ClassificationContentMarkingHeaderLocations">
    <vt:lpwstr>1 Covers / Sections:7\2 Contents:8\3 Content (Base):8\4 Content (Corners):7</vt:lpwstr>
  </property>
  <property fmtid="{D5CDD505-2E9C-101B-9397-08002B2CF9AE}" pid="11" name="ClassificationContentMarkingHeaderText">
    <vt:lpwstr>OFFICIAL</vt:lpwstr>
  </property>
</Properties>
</file>