
<file path=[Content_Types].xml><?xml version="1.0" encoding="utf-8"?>
<Types xmlns="http://schemas.openxmlformats.org/package/2006/content-types">
  <Default Extension="jfif"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 id="2147483679" r:id="rId4"/>
  </p:sldMasterIdLst>
  <p:notesMasterIdLst>
    <p:notesMasterId r:id="rId16"/>
  </p:notesMasterIdLst>
  <p:sldIdLst>
    <p:sldId id="264" r:id="rId5"/>
    <p:sldId id="280" r:id="rId6"/>
    <p:sldId id="279" r:id="rId7"/>
    <p:sldId id="281" r:id="rId8"/>
    <p:sldId id="262" r:id="rId9"/>
    <p:sldId id="275" r:id="rId10"/>
    <p:sldId id="276" r:id="rId11"/>
    <p:sldId id="273" r:id="rId12"/>
    <p:sldId id="272" r:id="rId13"/>
    <p:sldId id="257" r:id="rId14"/>
    <p:sldId id="277"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1"/>
    <a:srgbClr val="0085AC"/>
    <a:srgbClr val="3F2B56"/>
    <a:srgbClr val="E94F36"/>
    <a:srgbClr val="EE7202"/>
    <a:srgbClr val="A40A66"/>
    <a:srgbClr val="FDC432"/>
    <a:srgbClr val="592C82"/>
    <a:srgbClr val="AB90BF"/>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1D51B-37D5-4D6C-BCAF-B27E3DC15186}" v="10" dt="2025-08-11T08:04:49.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1" autoAdjust="0"/>
    <p:restoredTop sz="66547" autoAdjust="0"/>
  </p:normalViewPr>
  <p:slideViewPr>
    <p:cSldViewPr snapToGrid="0">
      <p:cViewPr varScale="1">
        <p:scale>
          <a:sx n="82" d="100"/>
          <a:sy n="82" d="100"/>
        </p:scale>
        <p:origin x="2004" y="96"/>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ACBF0-120B-40C3-8EDE-613B5DD8FD87}" type="doc">
      <dgm:prSet loTypeId="urn:microsoft.com/office/officeart/2005/8/layout/chevron1" loCatId="process" qsTypeId="urn:microsoft.com/office/officeart/2005/8/quickstyle/simple1" qsCatId="simple" csTypeId="urn:microsoft.com/office/officeart/2005/8/colors/accent1_2" csCatId="accent1" phldr="1"/>
      <dgm:spPr/>
    </dgm:pt>
    <dgm:pt modelId="{5850E551-CFA4-45B5-9E89-7ED39C2A18DC}">
      <dgm:prSet phldrT="[Text]" custT="1"/>
      <dgm:spPr/>
      <dgm:t>
        <a:bodyPr/>
        <a:lstStyle/>
        <a:p>
          <a:pPr algn="ctr"/>
          <a:endParaRPr lang="en-AU" sz="1600" dirty="0"/>
        </a:p>
        <a:p>
          <a:pPr algn="ctr"/>
          <a:r>
            <a:rPr lang="en-AU" sz="2800" dirty="0"/>
            <a:t>Safe roads	</a:t>
          </a:r>
        </a:p>
      </dgm:t>
    </dgm:pt>
    <dgm:pt modelId="{6DEAF694-98ED-4239-AF84-2C6B59F177C0}" type="parTrans" cxnId="{F66588F9-7932-431E-BFA6-29AB021DC35A}">
      <dgm:prSet/>
      <dgm:spPr/>
      <dgm:t>
        <a:bodyPr/>
        <a:lstStyle/>
        <a:p>
          <a:endParaRPr lang="en-AU"/>
        </a:p>
      </dgm:t>
    </dgm:pt>
    <dgm:pt modelId="{580F186A-77EA-4D9B-B4EA-A01D860C9742}" type="sibTrans" cxnId="{F66588F9-7932-431E-BFA6-29AB021DC35A}">
      <dgm:prSet/>
      <dgm:spPr/>
      <dgm:t>
        <a:bodyPr/>
        <a:lstStyle/>
        <a:p>
          <a:endParaRPr lang="en-AU"/>
        </a:p>
      </dgm:t>
    </dgm:pt>
    <dgm:pt modelId="{FA023C51-24ED-4F44-9ED2-859CE00B1F5B}">
      <dgm:prSet phldrT="[Text]" custT="1"/>
      <dgm:spPr/>
      <dgm:t>
        <a:bodyPr/>
        <a:lstStyle/>
        <a:p>
          <a:r>
            <a:rPr lang="en-AU" sz="2800" dirty="0"/>
            <a:t>Safe road users</a:t>
          </a:r>
        </a:p>
      </dgm:t>
    </dgm:pt>
    <dgm:pt modelId="{0BFBB61C-7E79-4EDF-89EF-C00C5289DAB8}" type="parTrans" cxnId="{5C7478FF-6B58-4E03-8528-BEF71CE25EE8}">
      <dgm:prSet/>
      <dgm:spPr/>
      <dgm:t>
        <a:bodyPr/>
        <a:lstStyle/>
        <a:p>
          <a:endParaRPr lang="en-AU"/>
        </a:p>
      </dgm:t>
    </dgm:pt>
    <dgm:pt modelId="{EF6103EE-08B7-427E-9334-2E57BFD6EBB7}" type="sibTrans" cxnId="{5C7478FF-6B58-4E03-8528-BEF71CE25EE8}">
      <dgm:prSet/>
      <dgm:spPr/>
      <dgm:t>
        <a:bodyPr/>
        <a:lstStyle/>
        <a:p>
          <a:endParaRPr lang="en-AU"/>
        </a:p>
      </dgm:t>
    </dgm:pt>
    <dgm:pt modelId="{C8D513B6-FE1B-4D88-A85E-795707EF9609}">
      <dgm:prSet phldrT="[Text]" custT="1"/>
      <dgm:spPr/>
      <dgm:t>
        <a:bodyPr/>
        <a:lstStyle/>
        <a:p>
          <a:r>
            <a:rPr lang="en-AU" sz="2800" dirty="0"/>
            <a:t>Safe speeds</a:t>
          </a:r>
        </a:p>
      </dgm:t>
    </dgm:pt>
    <dgm:pt modelId="{6F55160E-0EBC-4FAD-BDE6-6FB0B862DC56}" type="parTrans" cxnId="{F48CF32D-B035-40A1-9F93-601E5E473991}">
      <dgm:prSet/>
      <dgm:spPr/>
      <dgm:t>
        <a:bodyPr/>
        <a:lstStyle/>
        <a:p>
          <a:endParaRPr lang="en-AU"/>
        </a:p>
      </dgm:t>
    </dgm:pt>
    <dgm:pt modelId="{A3BC951A-7F84-47F3-A23A-2771512D39BD}" type="sibTrans" cxnId="{F48CF32D-B035-40A1-9F93-601E5E473991}">
      <dgm:prSet/>
      <dgm:spPr/>
      <dgm:t>
        <a:bodyPr/>
        <a:lstStyle/>
        <a:p>
          <a:endParaRPr lang="en-AU"/>
        </a:p>
      </dgm:t>
    </dgm:pt>
    <dgm:pt modelId="{FBA8EE46-0B04-4618-9D28-41F2E5FDB0B3}">
      <dgm:prSet phldrT="[Text]" custT="1"/>
      <dgm:spPr/>
      <dgm:t>
        <a:bodyPr/>
        <a:lstStyle/>
        <a:p>
          <a:r>
            <a:rPr lang="en-AU" sz="2800" dirty="0"/>
            <a:t>Safe vehicles</a:t>
          </a:r>
        </a:p>
      </dgm:t>
    </dgm:pt>
    <dgm:pt modelId="{5DBBD0FC-99AA-4BD4-8522-DD07D955F3E2}" type="parTrans" cxnId="{51708CF1-44A2-45CD-9297-FDA05738D7D4}">
      <dgm:prSet/>
      <dgm:spPr/>
      <dgm:t>
        <a:bodyPr/>
        <a:lstStyle/>
        <a:p>
          <a:endParaRPr lang="en-AU"/>
        </a:p>
      </dgm:t>
    </dgm:pt>
    <dgm:pt modelId="{A1A4D823-0DAF-44CD-8170-56AA71F3A516}" type="sibTrans" cxnId="{51708CF1-44A2-45CD-9297-FDA05738D7D4}">
      <dgm:prSet/>
      <dgm:spPr/>
      <dgm:t>
        <a:bodyPr/>
        <a:lstStyle/>
        <a:p>
          <a:endParaRPr lang="en-AU"/>
        </a:p>
      </dgm:t>
    </dgm:pt>
    <dgm:pt modelId="{CDE6D930-96C5-4AB4-AE8F-22D3CD4C1E35}" type="pres">
      <dgm:prSet presAssocID="{CD7ACBF0-120B-40C3-8EDE-613B5DD8FD87}" presName="Name0" presStyleCnt="0">
        <dgm:presLayoutVars>
          <dgm:dir/>
          <dgm:animLvl val="lvl"/>
          <dgm:resizeHandles val="exact"/>
        </dgm:presLayoutVars>
      </dgm:prSet>
      <dgm:spPr/>
    </dgm:pt>
    <dgm:pt modelId="{D2ABFA23-E806-4381-BA40-A57A5DA5038A}" type="pres">
      <dgm:prSet presAssocID="{5850E551-CFA4-45B5-9E89-7ED39C2A18DC}" presName="parTxOnly" presStyleLbl="node1" presStyleIdx="0" presStyleCnt="4">
        <dgm:presLayoutVars>
          <dgm:chMax val="0"/>
          <dgm:chPref val="0"/>
          <dgm:bulletEnabled val="1"/>
        </dgm:presLayoutVars>
      </dgm:prSet>
      <dgm:spPr/>
    </dgm:pt>
    <dgm:pt modelId="{DB61DE01-3038-4B09-A5E3-1B2CD90818E9}" type="pres">
      <dgm:prSet presAssocID="{580F186A-77EA-4D9B-B4EA-A01D860C9742}" presName="parTxOnlySpace" presStyleCnt="0"/>
      <dgm:spPr/>
    </dgm:pt>
    <dgm:pt modelId="{15890300-BA27-40C6-910B-EB2E05F5EDEA}" type="pres">
      <dgm:prSet presAssocID="{FA023C51-24ED-4F44-9ED2-859CE00B1F5B}" presName="parTxOnly" presStyleLbl="node1" presStyleIdx="1" presStyleCnt="4">
        <dgm:presLayoutVars>
          <dgm:chMax val="0"/>
          <dgm:chPref val="0"/>
          <dgm:bulletEnabled val="1"/>
        </dgm:presLayoutVars>
      </dgm:prSet>
      <dgm:spPr/>
    </dgm:pt>
    <dgm:pt modelId="{3DCB9465-3F2A-4B27-BA12-160D73F8EC69}" type="pres">
      <dgm:prSet presAssocID="{EF6103EE-08B7-427E-9334-2E57BFD6EBB7}" presName="parTxOnlySpace" presStyleCnt="0"/>
      <dgm:spPr/>
    </dgm:pt>
    <dgm:pt modelId="{39A89A5E-20FB-4063-81EC-411B4BFF87FA}" type="pres">
      <dgm:prSet presAssocID="{C8D513B6-FE1B-4D88-A85E-795707EF9609}" presName="parTxOnly" presStyleLbl="node1" presStyleIdx="2" presStyleCnt="4">
        <dgm:presLayoutVars>
          <dgm:chMax val="0"/>
          <dgm:chPref val="0"/>
          <dgm:bulletEnabled val="1"/>
        </dgm:presLayoutVars>
      </dgm:prSet>
      <dgm:spPr/>
    </dgm:pt>
    <dgm:pt modelId="{63D7EBA8-D093-4D41-AC38-1611F9A413FE}" type="pres">
      <dgm:prSet presAssocID="{A3BC951A-7F84-47F3-A23A-2771512D39BD}" presName="parTxOnlySpace" presStyleCnt="0"/>
      <dgm:spPr/>
    </dgm:pt>
    <dgm:pt modelId="{B27A60E6-C645-428C-A2A4-DCDB6FE7A3E0}" type="pres">
      <dgm:prSet presAssocID="{FBA8EE46-0B04-4618-9D28-41F2E5FDB0B3}" presName="parTxOnly" presStyleLbl="node1" presStyleIdx="3" presStyleCnt="4">
        <dgm:presLayoutVars>
          <dgm:chMax val="0"/>
          <dgm:chPref val="0"/>
          <dgm:bulletEnabled val="1"/>
        </dgm:presLayoutVars>
      </dgm:prSet>
      <dgm:spPr/>
    </dgm:pt>
  </dgm:ptLst>
  <dgm:cxnLst>
    <dgm:cxn modelId="{F48CF32D-B035-40A1-9F93-601E5E473991}" srcId="{CD7ACBF0-120B-40C3-8EDE-613B5DD8FD87}" destId="{C8D513B6-FE1B-4D88-A85E-795707EF9609}" srcOrd="2" destOrd="0" parTransId="{6F55160E-0EBC-4FAD-BDE6-6FB0B862DC56}" sibTransId="{A3BC951A-7F84-47F3-A23A-2771512D39BD}"/>
    <dgm:cxn modelId="{0FAD1D85-87F7-4CCC-A9E6-1779FE550F96}" type="presOf" srcId="{C8D513B6-FE1B-4D88-A85E-795707EF9609}" destId="{39A89A5E-20FB-4063-81EC-411B4BFF87FA}" srcOrd="0" destOrd="0" presId="urn:microsoft.com/office/officeart/2005/8/layout/chevron1"/>
    <dgm:cxn modelId="{9B828D8A-E7E4-43D0-A47D-B26B1384129E}" type="presOf" srcId="{CD7ACBF0-120B-40C3-8EDE-613B5DD8FD87}" destId="{CDE6D930-96C5-4AB4-AE8F-22D3CD4C1E35}" srcOrd="0" destOrd="0" presId="urn:microsoft.com/office/officeart/2005/8/layout/chevron1"/>
    <dgm:cxn modelId="{B7F39AB2-2212-4817-857E-F20C45276C68}" type="presOf" srcId="{FA023C51-24ED-4F44-9ED2-859CE00B1F5B}" destId="{15890300-BA27-40C6-910B-EB2E05F5EDEA}" srcOrd="0" destOrd="0" presId="urn:microsoft.com/office/officeart/2005/8/layout/chevron1"/>
    <dgm:cxn modelId="{B0968DB4-E2A6-4F85-9018-E555D10953D7}" type="presOf" srcId="{FBA8EE46-0B04-4618-9D28-41F2E5FDB0B3}" destId="{B27A60E6-C645-428C-A2A4-DCDB6FE7A3E0}" srcOrd="0" destOrd="0" presId="urn:microsoft.com/office/officeart/2005/8/layout/chevron1"/>
    <dgm:cxn modelId="{51708CF1-44A2-45CD-9297-FDA05738D7D4}" srcId="{CD7ACBF0-120B-40C3-8EDE-613B5DD8FD87}" destId="{FBA8EE46-0B04-4618-9D28-41F2E5FDB0B3}" srcOrd="3" destOrd="0" parTransId="{5DBBD0FC-99AA-4BD4-8522-DD07D955F3E2}" sibTransId="{A1A4D823-0DAF-44CD-8170-56AA71F3A516}"/>
    <dgm:cxn modelId="{86756FF5-6228-4B5F-BB26-5D93521BB078}" type="presOf" srcId="{5850E551-CFA4-45B5-9E89-7ED39C2A18DC}" destId="{D2ABFA23-E806-4381-BA40-A57A5DA5038A}" srcOrd="0" destOrd="0" presId="urn:microsoft.com/office/officeart/2005/8/layout/chevron1"/>
    <dgm:cxn modelId="{F66588F9-7932-431E-BFA6-29AB021DC35A}" srcId="{CD7ACBF0-120B-40C3-8EDE-613B5DD8FD87}" destId="{5850E551-CFA4-45B5-9E89-7ED39C2A18DC}" srcOrd="0" destOrd="0" parTransId="{6DEAF694-98ED-4239-AF84-2C6B59F177C0}" sibTransId="{580F186A-77EA-4D9B-B4EA-A01D860C9742}"/>
    <dgm:cxn modelId="{5C7478FF-6B58-4E03-8528-BEF71CE25EE8}" srcId="{CD7ACBF0-120B-40C3-8EDE-613B5DD8FD87}" destId="{FA023C51-24ED-4F44-9ED2-859CE00B1F5B}" srcOrd="1" destOrd="0" parTransId="{0BFBB61C-7E79-4EDF-89EF-C00C5289DAB8}" sibTransId="{EF6103EE-08B7-427E-9334-2E57BFD6EBB7}"/>
    <dgm:cxn modelId="{BE6D6E6B-A873-4F44-92B8-9CA7D276F0C8}" type="presParOf" srcId="{CDE6D930-96C5-4AB4-AE8F-22D3CD4C1E35}" destId="{D2ABFA23-E806-4381-BA40-A57A5DA5038A}" srcOrd="0" destOrd="0" presId="urn:microsoft.com/office/officeart/2005/8/layout/chevron1"/>
    <dgm:cxn modelId="{016CCED8-910B-4132-961C-4E01035E5E48}" type="presParOf" srcId="{CDE6D930-96C5-4AB4-AE8F-22D3CD4C1E35}" destId="{DB61DE01-3038-4B09-A5E3-1B2CD90818E9}" srcOrd="1" destOrd="0" presId="urn:microsoft.com/office/officeart/2005/8/layout/chevron1"/>
    <dgm:cxn modelId="{1147FE7D-78DE-4A90-89A3-68E8F38FC8E9}" type="presParOf" srcId="{CDE6D930-96C5-4AB4-AE8F-22D3CD4C1E35}" destId="{15890300-BA27-40C6-910B-EB2E05F5EDEA}" srcOrd="2" destOrd="0" presId="urn:microsoft.com/office/officeart/2005/8/layout/chevron1"/>
    <dgm:cxn modelId="{977E0CC4-41EB-4E89-84B8-3242F545790D}" type="presParOf" srcId="{CDE6D930-96C5-4AB4-AE8F-22D3CD4C1E35}" destId="{3DCB9465-3F2A-4B27-BA12-160D73F8EC69}" srcOrd="3" destOrd="0" presId="urn:microsoft.com/office/officeart/2005/8/layout/chevron1"/>
    <dgm:cxn modelId="{8D232E10-56ED-48D5-A712-95B798B852D0}" type="presParOf" srcId="{CDE6D930-96C5-4AB4-AE8F-22D3CD4C1E35}" destId="{39A89A5E-20FB-4063-81EC-411B4BFF87FA}" srcOrd="4" destOrd="0" presId="urn:microsoft.com/office/officeart/2005/8/layout/chevron1"/>
    <dgm:cxn modelId="{9ABD4A75-3D81-4CFD-8EA8-D0B79BD366BA}" type="presParOf" srcId="{CDE6D930-96C5-4AB4-AE8F-22D3CD4C1E35}" destId="{63D7EBA8-D093-4D41-AC38-1611F9A413FE}" srcOrd="5" destOrd="0" presId="urn:microsoft.com/office/officeart/2005/8/layout/chevron1"/>
    <dgm:cxn modelId="{CA01712F-4DBF-49C6-BF87-A2CC6D3BDC3B}" type="presParOf" srcId="{CDE6D930-96C5-4AB4-AE8F-22D3CD4C1E35}" destId="{B27A60E6-C645-428C-A2A4-DCDB6FE7A3E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BFA23-E806-4381-BA40-A57A5DA5038A}">
      <dsp:nvSpPr>
        <dsp:cNvPr id="0" name=""/>
        <dsp:cNvSpPr/>
      </dsp:nvSpPr>
      <dsp:spPr>
        <a:xfrm>
          <a:off x="5316" y="735711"/>
          <a:ext cx="3094778" cy="12379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endParaRPr lang="en-AU" sz="1600" kern="1200" dirty="0"/>
        </a:p>
        <a:p>
          <a:pPr marL="0" lvl="0" indent="0" algn="ctr" defTabSz="711200">
            <a:lnSpc>
              <a:spcPct val="90000"/>
            </a:lnSpc>
            <a:spcBef>
              <a:spcPct val="0"/>
            </a:spcBef>
            <a:spcAft>
              <a:spcPct val="35000"/>
            </a:spcAft>
            <a:buNone/>
          </a:pPr>
          <a:r>
            <a:rPr lang="en-AU" sz="2800" kern="1200" dirty="0"/>
            <a:t>Safe roads	</a:t>
          </a:r>
        </a:p>
      </dsp:txBody>
      <dsp:txXfrm>
        <a:off x="624272" y="735711"/>
        <a:ext cx="1856867" cy="1237911"/>
      </dsp:txXfrm>
    </dsp:sp>
    <dsp:sp modelId="{15890300-BA27-40C6-910B-EB2E05F5EDEA}">
      <dsp:nvSpPr>
        <dsp:cNvPr id="0" name=""/>
        <dsp:cNvSpPr/>
      </dsp:nvSpPr>
      <dsp:spPr>
        <a:xfrm>
          <a:off x="2790617" y="735711"/>
          <a:ext cx="3094778" cy="12379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AU" sz="2800" kern="1200" dirty="0"/>
            <a:t>Safe road users</a:t>
          </a:r>
        </a:p>
      </dsp:txBody>
      <dsp:txXfrm>
        <a:off x="3409573" y="735711"/>
        <a:ext cx="1856867" cy="1237911"/>
      </dsp:txXfrm>
    </dsp:sp>
    <dsp:sp modelId="{39A89A5E-20FB-4063-81EC-411B4BFF87FA}">
      <dsp:nvSpPr>
        <dsp:cNvPr id="0" name=""/>
        <dsp:cNvSpPr/>
      </dsp:nvSpPr>
      <dsp:spPr>
        <a:xfrm>
          <a:off x="5575918" y="735711"/>
          <a:ext cx="3094778" cy="12379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AU" sz="2800" kern="1200" dirty="0"/>
            <a:t>Safe speeds</a:t>
          </a:r>
        </a:p>
      </dsp:txBody>
      <dsp:txXfrm>
        <a:off x="6194874" y="735711"/>
        <a:ext cx="1856867" cy="1237911"/>
      </dsp:txXfrm>
    </dsp:sp>
    <dsp:sp modelId="{B27A60E6-C645-428C-A2A4-DCDB6FE7A3E0}">
      <dsp:nvSpPr>
        <dsp:cNvPr id="0" name=""/>
        <dsp:cNvSpPr/>
      </dsp:nvSpPr>
      <dsp:spPr>
        <a:xfrm>
          <a:off x="8361219" y="735711"/>
          <a:ext cx="3094778" cy="123791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AU" sz="2800" kern="1200" dirty="0"/>
            <a:t>Safe vehicles</a:t>
          </a:r>
        </a:p>
      </dsp:txBody>
      <dsp:txXfrm>
        <a:off x="8980175" y="735711"/>
        <a:ext cx="1856867" cy="12379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0FAD1D-6C85-481C-B3B4-2265CFDF3669}" type="datetimeFigureOut">
              <a:rPr lang="en-AU" smtClean="0"/>
              <a:t>26/11/2025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a.gov.au/organisation/road-safety-commission/erideabl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reetwise.rsc.wa.gov.au/rules/erideabl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treetwise.rsc.wa.gov.au/rules/erideabl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a.gov.au/government/publications/driving-change-road-safety-strategy-2020-203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wa.gov.au/system/files/2021-07/Driving-Change-Road-Safety-Strategy-2020_2.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Learning intentions:</a:t>
            </a:r>
          </a:p>
          <a:p>
            <a:r>
              <a:rPr lang="en-AU" sz="1200" kern="1200" dirty="0">
                <a:solidFill>
                  <a:schemeClr val="tx1"/>
                </a:solidFill>
                <a:effectLst/>
                <a:latin typeface="+mn-lt"/>
                <a:ea typeface="+mn-ea"/>
                <a:cs typeface="+mn-cs"/>
              </a:rPr>
              <a:t>Students will:</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review the laws relating to the use of eRideable devices.</a:t>
            </a:r>
          </a:p>
          <a:p>
            <a:pPr marL="0" lvl="0" indent="0">
              <a:buFont typeface="Arial" panose="020B0604020202020204" pitchFamily="34" charset="0"/>
              <a:buNone/>
            </a:pPr>
            <a:endParaRPr lang="en-AU"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Learning intentions:</a:t>
            </a:r>
          </a:p>
          <a:p>
            <a:r>
              <a:rPr lang="en-AU" sz="1200" kern="1200" dirty="0">
                <a:solidFill>
                  <a:schemeClr val="tx1"/>
                </a:solidFill>
                <a:effectLst/>
                <a:latin typeface="+mn-lt"/>
                <a:ea typeface="+mn-ea"/>
                <a:cs typeface="+mn-cs"/>
              </a:rPr>
              <a:t>Students can:</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explain key Western Australian laws related to the use of eRideables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discuss the benefits and risks of eRideable use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apply the Safe Systems Approach to suggest improvements that enhance eRideable safety.</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1</a:t>
            </a:fld>
            <a:endParaRPr lang="en-AU"/>
          </a:p>
        </p:txBody>
      </p:sp>
    </p:spTree>
    <p:extLst>
      <p:ext uri="{BB962C8B-B14F-4D97-AF65-F5344CB8AC3E}">
        <p14:creationId xmlns:p14="http://schemas.microsoft.com/office/powerpoint/2010/main" val="219934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10</a:t>
            </a:fld>
            <a:endParaRPr lang="en-AU"/>
          </a:p>
        </p:txBody>
      </p:sp>
    </p:spTree>
    <p:extLst>
      <p:ext uri="{BB962C8B-B14F-4D97-AF65-F5344CB8AC3E}">
        <p14:creationId xmlns:p14="http://schemas.microsoft.com/office/powerpoint/2010/main" val="324927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11</a:t>
            </a:fld>
            <a:endParaRPr lang="en-AU"/>
          </a:p>
        </p:txBody>
      </p:sp>
    </p:spTree>
    <p:extLst>
      <p:ext uri="{BB962C8B-B14F-4D97-AF65-F5344CB8AC3E}">
        <p14:creationId xmlns:p14="http://schemas.microsoft.com/office/powerpoint/2010/main" val="203485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Introduction </a:t>
            </a:r>
            <a:r>
              <a:rPr lang="en-AU" sz="1200" kern="1200" dirty="0">
                <a:solidFill>
                  <a:schemeClr val="tx1"/>
                </a:solidFill>
                <a:effectLst/>
                <a:latin typeface="+mn-lt"/>
                <a:ea typeface="+mn-ea"/>
                <a:cs typeface="+mn-cs"/>
              </a:rPr>
              <a:t>What do you know continuum </a:t>
            </a:r>
          </a:p>
          <a:p>
            <a:endParaRPr lang="en-AU" sz="1200" b="0" kern="1200" dirty="0">
              <a:solidFill>
                <a:schemeClr val="tx1"/>
              </a:solidFill>
              <a:effectLst/>
              <a:latin typeface="+mn-lt"/>
              <a:ea typeface="+mn-ea"/>
              <a:cs typeface="+mn-cs"/>
            </a:endParaRPr>
          </a:p>
          <a:p>
            <a:r>
              <a:rPr lang="en-AU" sz="1200" b="0" u="sng" kern="1200" dirty="0">
                <a:solidFill>
                  <a:schemeClr val="tx1"/>
                </a:solidFill>
                <a:effectLst/>
                <a:latin typeface="+mn-lt"/>
                <a:ea typeface="+mn-ea"/>
                <a:cs typeface="+mn-cs"/>
              </a:rPr>
              <a:t>eRideable definitions</a:t>
            </a:r>
          </a:p>
          <a:p>
            <a:r>
              <a:rPr lang="en-AU" sz="1200" kern="1200" dirty="0">
                <a:solidFill>
                  <a:schemeClr val="tx1"/>
                </a:solidFill>
                <a:effectLst/>
                <a:latin typeface="+mn-lt"/>
                <a:ea typeface="+mn-ea"/>
                <a:cs typeface="+mn-cs"/>
              </a:rPr>
              <a:t>An eRideable is an electric rideable device that: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has at least one wheel</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 designed to be used by only one person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has a speed limit of 25 km/h on level ground</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weighs 25 kg or less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is no more than 125 cm long, 70 cm wide and 135 cm high.</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Using eRideables that don’t meet these rules on WA roads and paths is prohibited.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Examples of eRideables include: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eScooters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eSkateboards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hoverboards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eSkates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eUnicycles.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Electric bikes (</a:t>
            </a:r>
            <a:r>
              <a:rPr lang="en-AU" sz="1200" kern="1200" dirty="0" err="1">
                <a:solidFill>
                  <a:schemeClr val="tx1"/>
                </a:solidFill>
                <a:effectLst/>
                <a:latin typeface="+mn-lt"/>
                <a:ea typeface="+mn-ea"/>
                <a:cs typeface="+mn-cs"/>
              </a:rPr>
              <a:t>eBikes</a:t>
            </a:r>
            <a:r>
              <a:rPr lang="en-AU" sz="1200" kern="1200" dirty="0">
                <a:solidFill>
                  <a:schemeClr val="tx1"/>
                </a:solidFill>
                <a:effectLst/>
                <a:latin typeface="+mn-lt"/>
                <a:ea typeface="+mn-ea"/>
                <a:cs typeface="+mn-cs"/>
              </a:rPr>
              <a:t>) are not considered </a:t>
            </a:r>
            <a:r>
              <a:rPr lang="en-AU" sz="1200" kern="1200" dirty="0" err="1">
                <a:solidFill>
                  <a:schemeClr val="tx1"/>
                </a:solidFill>
                <a:effectLst/>
                <a:latin typeface="+mn-lt"/>
                <a:ea typeface="+mn-ea"/>
                <a:cs typeface="+mn-cs"/>
              </a:rPr>
              <a:t>eRideable</a:t>
            </a:r>
            <a:r>
              <a:rPr lang="en-AU" sz="1200" kern="1200" dirty="0">
                <a:solidFill>
                  <a:schemeClr val="tx1"/>
                </a:solidFill>
                <a:effectLst/>
                <a:latin typeface="+mn-lt"/>
                <a:ea typeface="+mn-ea"/>
                <a:cs typeface="+mn-cs"/>
              </a:rPr>
              <a:t> devices. Under WA law, riders must be at least 16 years of age to operate an </a:t>
            </a:r>
            <a:r>
              <a:rPr lang="en-AU" sz="1200" kern="1200" dirty="0" err="1">
                <a:solidFill>
                  <a:schemeClr val="tx1"/>
                </a:solidFill>
                <a:effectLst/>
                <a:latin typeface="+mn-lt"/>
                <a:ea typeface="+mn-ea"/>
                <a:cs typeface="+mn-cs"/>
              </a:rPr>
              <a:t>eBike</a:t>
            </a:r>
            <a:r>
              <a:rPr lang="en-AU" sz="1200" kern="1200" dirty="0">
                <a:solidFill>
                  <a:schemeClr val="tx1"/>
                </a:solidFill>
                <a:effectLst/>
                <a:latin typeface="+mn-lt"/>
                <a:ea typeface="+mn-ea"/>
                <a:cs typeface="+mn-cs"/>
              </a:rPr>
              <a:t> if its motor is engaged.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Reference: Road Safety Commission. (2025). </a:t>
            </a:r>
            <a:r>
              <a:rPr lang="en-AU" sz="1200" i="1" kern="1200" dirty="0">
                <a:solidFill>
                  <a:schemeClr val="tx1"/>
                </a:solidFill>
                <a:effectLst/>
                <a:latin typeface="+mn-lt"/>
                <a:ea typeface="+mn-ea"/>
                <a:cs typeface="+mn-cs"/>
              </a:rPr>
              <a:t>eRideables. </a:t>
            </a:r>
            <a:r>
              <a:rPr lang="en-AU" sz="1200" i="0" kern="1200" dirty="0">
                <a:solidFill>
                  <a:schemeClr val="tx1"/>
                </a:solidFill>
                <a:effectLst/>
                <a:latin typeface="+mn-lt"/>
                <a:ea typeface="+mn-ea"/>
                <a:cs typeface="+mn-cs"/>
              </a:rPr>
              <a:t>Government of Western Australia </a:t>
            </a:r>
            <a:r>
              <a:rPr lang="en-AU" sz="1200" kern="1200" dirty="0">
                <a:solidFill>
                  <a:schemeClr val="tx1"/>
                </a:solidFill>
                <a:effectLst/>
                <a:latin typeface="+mn-lt"/>
                <a:ea typeface="+mn-ea"/>
                <a:cs typeface="+mn-cs"/>
              </a:rPr>
              <a:t>Retrieved at: </a:t>
            </a:r>
            <a:r>
              <a:rPr lang="en-AU" dirty="0">
                <a:hlinkClick r:id="rId3"/>
              </a:rPr>
              <a:t>eRideables</a:t>
            </a: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2</a:t>
            </a:fld>
            <a:endParaRPr lang="en-AU"/>
          </a:p>
        </p:txBody>
      </p:sp>
    </p:spTree>
    <p:extLst>
      <p:ext uri="{BB962C8B-B14F-4D97-AF65-F5344CB8AC3E}">
        <p14:creationId xmlns:p14="http://schemas.microsoft.com/office/powerpoint/2010/main" val="98147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Introduction </a:t>
            </a:r>
            <a:r>
              <a:rPr lang="en-AU" sz="1200" kern="1200" dirty="0">
                <a:solidFill>
                  <a:schemeClr val="tx1"/>
                </a:solidFill>
                <a:effectLst/>
                <a:latin typeface="+mn-lt"/>
                <a:ea typeface="+mn-ea"/>
                <a:cs typeface="+mn-cs"/>
              </a:rPr>
              <a:t>What do you know continuum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Read out the range of laws and myths listed below and ask students stand on the continuum from true, false and unsure.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Laws and myths: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Anyone can ride an eRideable in WA, regardless of your age. </a:t>
            </a:r>
            <a:r>
              <a:rPr lang="en-AU" sz="1200" i="1" kern="1200" dirty="0">
                <a:solidFill>
                  <a:schemeClr val="tx1"/>
                </a:solidFill>
                <a:effectLst/>
                <a:latin typeface="+mn-lt"/>
                <a:ea typeface="+mn-ea"/>
                <a:cs typeface="+mn-cs"/>
              </a:rPr>
              <a:t>– False, you must be over 16.</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 Western Australia, eRideables must be limited to a maximum speed of 25 km/h on shared paths and 10km/h on footpaths. </a:t>
            </a:r>
            <a:r>
              <a:rPr lang="en-AU" sz="1200" i="1" kern="1200" dirty="0">
                <a:solidFill>
                  <a:schemeClr val="tx1"/>
                </a:solidFill>
                <a:effectLst/>
                <a:latin typeface="+mn-lt"/>
                <a:ea typeface="+mn-ea"/>
                <a:cs typeface="+mn-cs"/>
              </a:rPr>
              <a:t>– True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Wearing a helmet is mandatory when riding an eRideable in WA. </a:t>
            </a:r>
            <a:r>
              <a:rPr lang="en-AU" sz="1200" i="1" kern="1200" dirty="0">
                <a:solidFill>
                  <a:schemeClr val="tx1"/>
                </a:solidFill>
                <a:effectLst/>
                <a:latin typeface="+mn-lt"/>
                <a:ea typeface="+mn-ea"/>
                <a:cs typeface="+mn-cs"/>
              </a:rPr>
              <a:t>– True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It is legal to use an eRideable on all roads as long as you keep left. </a:t>
            </a:r>
            <a:r>
              <a:rPr lang="en-AU" sz="1200" i="1" kern="1200" dirty="0">
                <a:solidFill>
                  <a:schemeClr val="tx1"/>
                </a:solidFill>
                <a:effectLst/>
                <a:latin typeface="+mn-lt"/>
                <a:ea typeface="+mn-ea"/>
                <a:cs typeface="+mn-cs"/>
              </a:rPr>
              <a:t>– False, you cannot ride on roads with a dividing line or roads where the speed limit is more than 50km/h</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 do not need lights or reflectors when riding an E-Rideable at night in WA. – </a:t>
            </a:r>
            <a:r>
              <a:rPr lang="en-AU" sz="1200" i="1" kern="1200" dirty="0">
                <a:solidFill>
                  <a:schemeClr val="tx1"/>
                </a:solidFill>
                <a:effectLst/>
                <a:latin typeface="+mn-lt"/>
                <a:ea typeface="+mn-ea"/>
                <a:cs typeface="+mn-cs"/>
              </a:rPr>
              <a:t>False, eRiders must have lights and reflectors when riding at night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3</a:t>
            </a:fld>
            <a:endParaRPr lang="en-AU"/>
          </a:p>
        </p:txBody>
      </p:sp>
    </p:spTree>
    <p:extLst>
      <p:ext uri="{BB962C8B-B14F-4D97-AF65-F5344CB8AC3E}">
        <p14:creationId xmlns:p14="http://schemas.microsoft.com/office/powerpoint/2010/main" val="2313844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Activity 1:</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eRideable</a:t>
            </a:r>
            <a:r>
              <a:rPr lang="en-AU" sz="1200" kern="1200" dirty="0">
                <a:solidFill>
                  <a:schemeClr val="tx1"/>
                </a:solidFill>
                <a:effectLst/>
                <a:latin typeface="+mn-lt"/>
                <a:ea typeface="+mn-ea"/>
                <a:cs typeface="+mn-cs"/>
              </a:rPr>
              <a:t> laws PNI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Go through the 8 questions relating to </a:t>
            </a:r>
            <a:r>
              <a:rPr lang="en-AU" dirty="0" err="1"/>
              <a:t>eRideable</a:t>
            </a:r>
            <a:r>
              <a:rPr lang="en-AU" dirty="0"/>
              <a:t> laws from the ‘Let’s roll together, safely’ campaign.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Click on each of the circles and discuss the law as a class: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Helmet? Rider must be wearing a helmet.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Age? Minimum age to use an </a:t>
            </a:r>
            <a:r>
              <a:rPr lang="en-AU" dirty="0" err="1"/>
              <a:t>eRideable</a:t>
            </a:r>
            <a:r>
              <a:rPr lang="en-AU" dirty="0"/>
              <a:t> is 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Alerts? </a:t>
            </a:r>
            <a:r>
              <a:rPr lang="en-AU" sz="1200" b="0" i="0" kern="1200" dirty="0">
                <a:solidFill>
                  <a:schemeClr val="tx1"/>
                </a:solidFill>
                <a:effectLst/>
                <a:latin typeface="+mn-lt"/>
                <a:ea typeface="+mn-ea"/>
                <a:cs typeface="+mn-cs"/>
              </a:rPr>
              <a:t>Use a bell or verbal warning before approaching or overtaking pedestrians or other path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chemeClr val="tx1"/>
                </a:solidFill>
                <a:effectLst/>
                <a:latin typeface="+mn-lt"/>
                <a:ea typeface="+mn-ea"/>
                <a:cs typeface="+mn-cs"/>
              </a:rPr>
              <a:t>Visibility features? Use lights and reflectors when riding at night.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chemeClr val="tx1"/>
                </a:solidFill>
                <a:effectLst/>
                <a:latin typeface="+mn-lt"/>
                <a:ea typeface="+mn-ea"/>
                <a:cs typeface="+mn-cs"/>
              </a:rPr>
              <a:t>Number of people? </a:t>
            </a:r>
            <a:r>
              <a:rPr lang="en-AU" dirty="0"/>
              <a:t>There can only ever be on person on an </a:t>
            </a:r>
            <a:r>
              <a:rPr lang="en-AU" dirty="0" err="1"/>
              <a:t>eRideable</a:t>
            </a:r>
            <a:r>
              <a:rPr lang="en-AU" dirty="0"/>
              <a:t> – no passengers allowed.</a:t>
            </a:r>
            <a:endParaRPr lang="en-AU"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Speed – footpath? On footpaths the maximum speed is 10km/hr.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Speed – shared path? On shared paths the maximum speed is 25km/hr. It is never legal to go over 25km/hr on an </a:t>
            </a:r>
            <a:r>
              <a:rPr lang="en-AU" dirty="0" err="1"/>
              <a:t>eRideable</a:t>
            </a:r>
            <a:r>
              <a:rPr lang="en-AU" dirty="0"/>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dirty="0"/>
              <a:t>Question: How can you identify a shared path versus a footpath?</a:t>
            </a:r>
            <a:r>
              <a:rPr lang="en-AU" i="1" dirty="0"/>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i="1" dirty="0"/>
              <a:t>Shared paths are clearly signed, they are generally wider, have a dividing line and </a:t>
            </a:r>
            <a:r>
              <a:rPr lang="en-AU" sz="1200" b="0" i="1" kern="1200" dirty="0">
                <a:solidFill>
                  <a:schemeClr val="tx1"/>
                </a:solidFill>
                <a:effectLst/>
                <a:latin typeface="+mn-lt"/>
                <a:ea typeface="+mn-ea"/>
                <a:cs typeface="+mn-cs"/>
              </a:rPr>
              <a:t>red or reddish-brown colour.</a:t>
            </a:r>
            <a:endParaRPr lang="en-AU" b="0" i="1" dirty="0"/>
          </a:p>
          <a:p>
            <a:pPr marL="171450" indent="-171450">
              <a:buFont typeface="Arial" panose="020B0604020202020204" pitchFamily="34" charset="0"/>
              <a:buChar char="•"/>
            </a:pPr>
            <a:r>
              <a:rPr lang="en-AU" dirty="0"/>
              <a:t>Riding on roads? </a:t>
            </a:r>
            <a:r>
              <a:rPr lang="en-AU" sz="1200" b="0" i="0" kern="1200" dirty="0">
                <a:solidFill>
                  <a:schemeClr val="tx1"/>
                </a:solidFill>
                <a:effectLst/>
                <a:latin typeface="+mn-lt"/>
                <a:ea typeface="+mn-ea"/>
                <a:cs typeface="+mn-cs"/>
              </a:rPr>
              <a:t>No travel is allowed on roads with:</a:t>
            </a:r>
          </a:p>
          <a:p>
            <a:pPr marL="628650" lvl="1" indent="-171450" fontAlgn="base">
              <a:buFont typeface="Courier New" panose="02070309020205020404" pitchFamily="49" charset="0"/>
              <a:buChar char="o"/>
            </a:pPr>
            <a:r>
              <a:rPr lang="en-AU" sz="1200" b="0" i="0" kern="1200" dirty="0">
                <a:solidFill>
                  <a:schemeClr val="tx1"/>
                </a:solidFill>
                <a:effectLst/>
                <a:latin typeface="+mn-lt"/>
                <a:ea typeface="+mn-ea"/>
                <a:cs typeface="+mn-cs"/>
              </a:rPr>
              <a:t>a dividing line</a:t>
            </a:r>
          </a:p>
          <a:p>
            <a:pPr marL="628650" lvl="1" indent="-171450" fontAlgn="base">
              <a:buFont typeface="Courier New" panose="02070309020205020404" pitchFamily="49" charset="0"/>
              <a:buChar char="o"/>
            </a:pPr>
            <a:r>
              <a:rPr lang="en-AU" sz="1200" b="0" i="0" kern="1200" dirty="0">
                <a:solidFill>
                  <a:schemeClr val="tx1"/>
                </a:solidFill>
                <a:effectLst/>
                <a:latin typeface="+mn-lt"/>
                <a:ea typeface="+mn-ea"/>
                <a:cs typeface="+mn-cs"/>
              </a:rPr>
              <a:t>a speed limit exceeding 50km/h</a:t>
            </a:r>
          </a:p>
          <a:p>
            <a:pPr marL="628650" lvl="1" indent="-171450" fontAlgn="base">
              <a:buFont typeface="Courier New" panose="02070309020205020404" pitchFamily="49" charset="0"/>
              <a:buChar char="o"/>
            </a:pPr>
            <a:r>
              <a:rPr lang="en-AU" sz="1200" b="0" i="0" kern="1200" dirty="0">
                <a:solidFill>
                  <a:schemeClr val="tx1"/>
                </a:solidFill>
                <a:effectLst/>
                <a:latin typeface="+mn-lt"/>
                <a:ea typeface="+mn-ea"/>
                <a:cs typeface="+mn-cs"/>
              </a:rPr>
              <a:t>more than one marked lane.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Other laws: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You must not touch or use a mobile phone when on an </a:t>
            </a:r>
            <a:r>
              <a:rPr lang="en-AU" sz="1200" b="0" i="0" kern="1200" dirty="0" err="1">
                <a:solidFill>
                  <a:schemeClr val="tx1"/>
                </a:solidFill>
                <a:effectLst/>
                <a:latin typeface="+mn-lt"/>
                <a:ea typeface="+mn-ea"/>
                <a:cs typeface="+mn-cs"/>
              </a:rPr>
              <a:t>eRideable</a:t>
            </a:r>
            <a:r>
              <a:rPr lang="en-AU"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AU" sz="1200" b="0" i="0" kern="1200" dirty="0" err="1">
                <a:solidFill>
                  <a:schemeClr val="tx1"/>
                </a:solidFill>
                <a:effectLst/>
                <a:latin typeface="+mn-lt"/>
                <a:ea typeface="+mn-ea"/>
                <a:cs typeface="+mn-cs"/>
              </a:rPr>
              <a:t>eRiders</a:t>
            </a:r>
            <a:r>
              <a:rPr lang="en-AU" sz="1200" b="0" i="0" kern="1200" dirty="0">
                <a:solidFill>
                  <a:schemeClr val="tx1"/>
                </a:solidFill>
                <a:effectLst/>
                <a:latin typeface="+mn-lt"/>
                <a:ea typeface="+mn-ea"/>
                <a:cs typeface="+mn-cs"/>
              </a:rPr>
              <a:t> are subject to the same drink and drug driving laws as motor vehicle drivers.</a:t>
            </a:r>
          </a:p>
          <a:p>
            <a:pPr marL="171450" indent="-171450">
              <a:buFont typeface="Arial" panose="020B0604020202020204" pitchFamily="34" charset="0"/>
              <a:buChar cha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Optional video – </a:t>
            </a:r>
            <a:r>
              <a:rPr lang="en-AU" b="0" dirty="0" err="1"/>
              <a:t>eRideable</a:t>
            </a:r>
            <a:r>
              <a:rPr lang="en-AU" b="0" dirty="0"/>
              <a:t> laws: </a:t>
            </a:r>
            <a:r>
              <a:rPr lang="en-AU" dirty="0"/>
              <a:t>Watch video: </a:t>
            </a:r>
            <a:r>
              <a:rPr lang="en-AU" sz="1200" b="1" i="0" kern="1200" dirty="0" err="1">
                <a:solidFill>
                  <a:schemeClr val="tx1"/>
                </a:solidFill>
                <a:effectLst/>
                <a:latin typeface="+mn-lt"/>
                <a:ea typeface="+mn-ea"/>
                <a:cs typeface="+mn-cs"/>
              </a:rPr>
              <a:t>eRideables</a:t>
            </a:r>
            <a:r>
              <a:rPr lang="en-AU" sz="1200" b="1" i="0" kern="1200" dirty="0">
                <a:solidFill>
                  <a:schemeClr val="tx1"/>
                </a:solidFill>
                <a:effectLst/>
                <a:latin typeface="+mn-lt"/>
                <a:ea typeface="+mn-ea"/>
                <a:cs typeface="+mn-cs"/>
              </a:rPr>
              <a:t> - Get Streetwise, Road Safety Commission. Available at:</a:t>
            </a:r>
            <a:r>
              <a:rPr lang="en-AU" sz="1200" b="1" i="0" u="none"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https://streetwise.rsc.wa.gov.au/rules/erideables/</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Ask students: What school rules must students follow relating to </a:t>
            </a:r>
            <a:r>
              <a:rPr lang="en-AU" sz="1200" kern="1200" dirty="0" err="1">
                <a:solidFill>
                  <a:schemeClr val="tx1"/>
                </a:solidFill>
                <a:effectLst/>
                <a:latin typeface="+mn-lt"/>
                <a:ea typeface="+mn-ea"/>
                <a:cs typeface="+mn-cs"/>
              </a:rPr>
              <a:t>eRideables</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4</a:t>
            </a:fld>
            <a:endParaRPr lang="en-AU"/>
          </a:p>
        </p:txBody>
      </p:sp>
    </p:spTree>
    <p:extLst>
      <p:ext uri="{BB962C8B-B14F-4D97-AF65-F5344CB8AC3E}">
        <p14:creationId xmlns:p14="http://schemas.microsoft.com/office/powerpoint/2010/main" val="1069395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Optional video – </a:t>
            </a:r>
            <a:r>
              <a:rPr lang="en-AU" b="0" dirty="0"/>
              <a:t>eRideable laws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To further students understanding of eRideable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Watch video: </a:t>
            </a:r>
            <a:r>
              <a:rPr lang="en-AU" sz="1200" b="1" i="0" kern="1200" dirty="0">
                <a:solidFill>
                  <a:schemeClr val="tx1"/>
                </a:solidFill>
                <a:effectLst/>
                <a:latin typeface="+mn-lt"/>
                <a:ea typeface="+mn-ea"/>
                <a:cs typeface="+mn-cs"/>
              </a:rPr>
              <a:t>eRideables - Get Streetwise, Road Safety Commission. Available at:</a:t>
            </a:r>
            <a:r>
              <a:rPr lang="en-AU" sz="1200" b="1" i="0" u="none" kern="1200" dirty="0">
                <a:solidFill>
                  <a:schemeClr val="tx1"/>
                </a:solidFill>
                <a:effectLst/>
                <a:latin typeface="+mn-lt"/>
                <a:ea typeface="+mn-ea"/>
                <a:cs typeface="+mn-cs"/>
              </a:rPr>
              <a:t> </a:t>
            </a:r>
            <a:r>
              <a:rPr lang="en-AU" sz="1200" u="sng" kern="1200" dirty="0">
                <a:solidFill>
                  <a:schemeClr val="tx1"/>
                </a:solidFill>
                <a:effectLst/>
                <a:latin typeface="+mn-lt"/>
                <a:ea typeface="+mn-ea"/>
                <a:cs typeface="+mn-cs"/>
                <a:hlinkClick r:id="rId3"/>
              </a:rPr>
              <a:t>https://streetwise.rsc.wa.gov.au/rules/erideables/</a:t>
            </a:r>
            <a:endParaRPr lang="en-AU"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Look at the penalties related to eRideables </a:t>
            </a:r>
            <a:r>
              <a:rPr lang="en-AU" sz="1200" u="sng" kern="1200" dirty="0">
                <a:solidFill>
                  <a:schemeClr val="tx1"/>
                </a:solidFill>
                <a:effectLst/>
                <a:latin typeface="+mn-lt"/>
                <a:ea typeface="+mn-ea"/>
                <a:cs typeface="+mn-cs"/>
                <a:hlinkClick r:id="rId3"/>
              </a:rPr>
              <a:t>https://streetwise.rsc.wa.gov.au/rules/erideables/</a:t>
            </a:r>
            <a:endParaRPr lang="en-AU" sz="1200" kern="1200" dirty="0">
              <a:solidFill>
                <a:schemeClr val="tx1"/>
              </a:solidFill>
              <a:effectLst/>
              <a:latin typeface="+mn-lt"/>
              <a:ea typeface="+mn-ea"/>
              <a:cs typeface="+mn-cs"/>
            </a:endParaRP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5</a:t>
            </a:fld>
            <a:endParaRPr lang="en-AU"/>
          </a:p>
        </p:txBody>
      </p:sp>
    </p:spTree>
    <p:extLst>
      <p:ext uri="{BB962C8B-B14F-4D97-AF65-F5344CB8AC3E}">
        <p14:creationId xmlns:p14="http://schemas.microsoft.com/office/powerpoint/2010/main" val="148852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Activity 1 </a:t>
            </a:r>
            <a:r>
              <a:rPr lang="en-AU" sz="1200" kern="1200" dirty="0">
                <a:solidFill>
                  <a:schemeClr val="tx1"/>
                </a:solidFill>
                <a:effectLst/>
                <a:latin typeface="+mn-lt"/>
                <a:ea typeface="+mn-ea"/>
                <a:cs typeface="+mn-cs"/>
              </a:rPr>
              <a:t>Benefits vs costs </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Divide the class into pairs or small groups.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Allocate each group resource sheet – Benefits and Costs.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When considering costs/risk, encourage students to think broadly not just the eRiders.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Ask groups to share 1 benefit and 1 cost/risk with the class.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Teacher consolidates ideas on the board.</a:t>
            </a:r>
          </a:p>
          <a:p>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Benefits - answers could include: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1" kern="1200" dirty="0">
                <a:solidFill>
                  <a:schemeClr val="tx1"/>
                </a:solidFill>
                <a:effectLst/>
                <a:latin typeface="+mn-lt"/>
                <a:ea typeface="+mn-ea"/>
                <a:cs typeface="+mn-cs"/>
              </a:rPr>
              <a:t>More environmentally friendly than cars </a:t>
            </a:r>
          </a:p>
          <a:p>
            <a:pPr marL="171450" lvl="0" indent="-171450">
              <a:buFont typeface="Arial" panose="020B0604020202020204" pitchFamily="34" charset="0"/>
              <a:buChar char="•"/>
            </a:pPr>
            <a:r>
              <a:rPr lang="en-AU" sz="1200" i="1" kern="1200" dirty="0">
                <a:solidFill>
                  <a:schemeClr val="tx1"/>
                </a:solidFill>
                <a:effectLst/>
                <a:latin typeface="+mn-lt"/>
                <a:ea typeface="+mn-ea"/>
                <a:cs typeface="+mn-cs"/>
              </a:rPr>
              <a:t>Supports active travel </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1" kern="1200" dirty="0">
                <a:solidFill>
                  <a:schemeClr val="tx1"/>
                </a:solidFill>
                <a:effectLst/>
                <a:latin typeface="+mn-lt"/>
                <a:ea typeface="+mn-ea"/>
                <a:cs typeface="+mn-cs"/>
              </a:rPr>
              <a:t>May reduce the number of cars on the road</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i="1" kern="1200" dirty="0">
                <a:solidFill>
                  <a:schemeClr val="tx1"/>
                </a:solidFill>
                <a:effectLst/>
                <a:latin typeface="+mn-lt"/>
                <a:ea typeface="+mn-ea"/>
                <a:cs typeface="+mn-cs"/>
              </a:rPr>
              <a:t>More affordable than cars</a:t>
            </a:r>
          </a:p>
          <a:p>
            <a:pPr marL="171450" lvl="0" indent="-171450">
              <a:buFont typeface="Arial" panose="020B0604020202020204" pitchFamily="34" charset="0"/>
              <a:buChar char="•"/>
            </a:pPr>
            <a:r>
              <a:rPr lang="en-AU" sz="1200" i="1" kern="1200" dirty="0">
                <a:solidFill>
                  <a:schemeClr val="tx1"/>
                </a:solidFill>
                <a:effectLst/>
                <a:latin typeface="+mn-lt"/>
                <a:ea typeface="+mn-ea"/>
                <a:cs typeface="+mn-cs"/>
              </a:rPr>
              <a:t>Improve accessibility. </a:t>
            </a:r>
          </a:p>
          <a:p>
            <a:pPr marL="171450" lvl="0" indent="-171450">
              <a:buFont typeface="Arial" panose="020B0604020202020204" pitchFamily="34" charset="0"/>
              <a:buChar char="•"/>
            </a:pPr>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Costs/risk answers could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Risk of injury or death: Between 1 January 2017 and 30 June 2024 there were 4 deaths and 287 injuries related to eRideables, with an average length of stay in hospital of 3 days. Males accounted for 80% of all injuries. </a:t>
            </a:r>
            <a:r>
              <a:rPr lang="en-AU" sz="1200" i="1" kern="1200" dirty="0" err="1">
                <a:solidFill>
                  <a:schemeClr val="tx1"/>
                </a:solidFill>
                <a:effectLst/>
                <a:latin typeface="+mn-lt"/>
                <a:ea typeface="+mn-ea"/>
                <a:cs typeface="+mn-cs"/>
              </a:rPr>
              <a:t>eRideable</a:t>
            </a:r>
            <a:r>
              <a:rPr lang="en-AU" sz="1200" i="1" kern="1200" dirty="0">
                <a:solidFill>
                  <a:schemeClr val="tx1"/>
                </a:solidFill>
                <a:effectLst/>
                <a:latin typeface="+mn-lt"/>
                <a:ea typeface="+mn-ea"/>
                <a:cs typeface="+mn-cs"/>
              </a:rPr>
              <a:t> related injuries were most common among those aged 30- 39 years (23%), followed by those aged 10-19 years (22%) (</a:t>
            </a:r>
            <a:r>
              <a:rPr lang="en-AU" sz="1200" kern="1200" dirty="0">
                <a:solidFill>
                  <a:schemeClr val="tx1"/>
                </a:solidFill>
                <a:effectLst/>
                <a:latin typeface="+mn-lt"/>
                <a:ea typeface="+mn-ea"/>
                <a:cs typeface="+mn-cs"/>
              </a:rPr>
              <a:t>WA State Trauma Unit</a:t>
            </a:r>
            <a:r>
              <a:rPr lang="en-AU" sz="1200" i="1" kern="1200" dirty="0">
                <a:solidFill>
                  <a:schemeClr val="tx1"/>
                </a:solidFill>
                <a:effectLst/>
                <a:latin typeface="+mn-lt"/>
                <a:ea typeface="+mn-ea"/>
                <a:cs typeface="+mn-cs"/>
              </a:rPr>
              <a:t>,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Safety risks for other road users such as pedestrians.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Non-compliance with rules and use of noncompliant devices: eRiders can be fined up to $500 for not following eRideable laws. Nearly half of injured riders in one study were intoxicated at the time of the crash and there was a high proportion of head injuries due to non-helmet use (Road Safety Commission,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200" dirty="0">
                <a:solidFill>
                  <a:schemeClr val="tx1"/>
                </a:solidFill>
                <a:effectLst/>
                <a:latin typeface="+mn-lt"/>
                <a:ea typeface="+mn-ea"/>
                <a:cs typeface="+mn-cs"/>
              </a:rPr>
              <a:t>Fire risk – there have been cases of the lithium battery in eRideables exploding/catching on fire (Department of Transport, 2025).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6</a:t>
            </a:fld>
            <a:endParaRPr lang="en-AU"/>
          </a:p>
        </p:txBody>
      </p:sp>
    </p:spTree>
    <p:extLst>
      <p:ext uri="{BB962C8B-B14F-4D97-AF65-F5344CB8AC3E}">
        <p14:creationId xmlns:p14="http://schemas.microsoft.com/office/powerpoint/2010/main" val="132346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Activity 2 </a:t>
            </a:r>
            <a:r>
              <a:rPr lang="en-AU" sz="1200" kern="1200" dirty="0">
                <a:solidFill>
                  <a:schemeClr val="tx1"/>
                </a:solidFill>
                <a:effectLst/>
                <a:latin typeface="+mn-lt"/>
                <a:ea typeface="+mn-ea"/>
                <a:cs typeface="+mn-cs"/>
              </a:rPr>
              <a:t>Safe System Approach </a:t>
            </a:r>
          </a:p>
          <a:p>
            <a:endParaRPr lang="en-AU" sz="1200" u="sng" kern="1200" dirty="0">
              <a:solidFill>
                <a:srgbClr val="0563C1"/>
              </a:solidFill>
              <a:effectLst/>
              <a:latin typeface="+mn-lt"/>
              <a:ea typeface="+mn-ea"/>
              <a:cs typeface="+mn-cs"/>
              <a:hlinkClick r:id="rId3">
                <a:extLst>
                  <a:ext uri="{A12FA001-AC4F-418D-AE19-62706E023703}">
                    <ahyp:hlinkClr xmlns:ahyp="http://schemas.microsoft.com/office/drawing/2018/hyperlinkcolor" val="tx"/>
                  </a:ext>
                </a:extLst>
              </a:hlinkClick>
            </a:endParaRPr>
          </a:p>
          <a:p>
            <a:r>
              <a:rPr lang="en-AU" sz="1200" kern="1200" dirty="0">
                <a:solidFill>
                  <a:schemeClr val="tx1"/>
                </a:solidFill>
                <a:effectLst/>
                <a:latin typeface="+mn-lt"/>
                <a:ea typeface="+mn-ea"/>
                <a:cs typeface="+mn-cs"/>
              </a:rPr>
              <a:t>WA’s Driving Change Road Safety Strategy is informed by the internationally recognised Safe System Approach.</a:t>
            </a:r>
          </a:p>
          <a:p>
            <a:r>
              <a:rPr lang="en-AU" sz="1200" i="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These priorities underline a holistic view of the road system and the interactions between each priority area. It recognises that people will always make mistakes and may have road crashes, but those crashes should not result in death or serious injury. This strategy can be applied to increasing the safety of eRiders and all other road users.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strategy is split into 5 priority areas:</a:t>
            </a:r>
          </a:p>
          <a:p>
            <a:pPr marL="228600" lvl="0" indent="-228600">
              <a:buFont typeface="+mj-lt"/>
              <a:buAutoNum type="arabicPeriod"/>
            </a:pPr>
            <a:r>
              <a:rPr lang="en-AU" sz="1200" kern="1200" dirty="0">
                <a:solidFill>
                  <a:schemeClr val="tx1"/>
                </a:solidFill>
                <a:effectLst/>
                <a:latin typeface="+mn-lt"/>
                <a:ea typeface="+mn-ea"/>
                <a:cs typeface="+mn-cs"/>
              </a:rPr>
              <a:t>Safe Road Users: </a:t>
            </a:r>
            <a:r>
              <a:rPr lang="en-AU" dirty="0"/>
              <a:t>Encourage safe, responsible driving and behaviour by people who use our roads and create conditions that prioritise their ability to reach their destination unharmed.</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Safe Roads: </a:t>
            </a:r>
            <a:r>
              <a:rPr lang="en-AU" dirty="0"/>
              <a:t>Design roadway environments to reduce human mistakes and account for mistakes, to encourage safer behaviours, and to facilitate safe travel by the most vulnerable users.</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Safe Vehicles: </a:t>
            </a:r>
            <a:r>
              <a:rPr lang="en-AU" dirty="0"/>
              <a:t>improve vehicle systems and features that help to prevent crashes and minimise the impact of crashes on both occupants and non-occupants.</a:t>
            </a:r>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kern="1200" dirty="0">
                <a:solidFill>
                  <a:schemeClr val="tx1"/>
                </a:solidFill>
                <a:effectLst/>
                <a:latin typeface="+mn-lt"/>
                <a:ea typeface="+mn-ea"/>
                <a:cs typeface="+mn-cs"/>
              </a:rPr>
              <a:t>Safe Speeds: </a:t>
            </a:r>
            <a:r>
              <a:rPr lang="en-AU" dirty="0"/>
              <a:t>Promote safer speeds in all roadway environments, appropriate speed-limits, targeted education, community education and enforcement</a:t>
            </a:r>
            <a:r>
              <a:rPr lang="en-AU" sz="1200" kern="1200" dirty="0">
                <a:solidFill>
                  <a:schemeClr val="tx1"/>
                </a:solidFill>
                <a:effectLst/>
                <a:latin typeface="+mn-lt"/>
                <a:ea typeface="+mn-ea"/>
                <a:cs typeface="+mn-cs"/>
              </a:rPr>
              <a:t>.</a:t>
            </a:r>
          </a:p>
          <a:p>
            <a:pPr marL="228600" lvl="0" indent="-228600">
              <a:buFont typeface="+mj-lt"/>
              <a:buAutoNum type="arabicPeriod"/>
            </a:pPr>
            <a:r>
              <a:rPr lang="en-AU" sz="1200" kern="1200" dirty="0">
                <a:solidFill>
                  <a:schemeClr val="tx1"/>
                </a:solidFill>
                <a:effectLst/>
                <a:latin typeface="+mn-lt"/>
                <a:ea typeface="+mn-ea"/>
                <a:cs typeface="+mn-cs"/>
              </a:rPr>
              <a:t>Post-Crash Response: improve the </a:t>
            </a:r>
            <a:r>
              <a:rPr lang="en-AU" dirty="0"/>
              <a:t>survivability of crashes through faster access to emergency medical care.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latin typeface="+mn-lt"/>
              </a:rPr>
              <a:t>Reference: </a:t>
            </a:r>
            <a:r>
              <a:rPr lang="en-AU" sz="1200" dirty="0">
                <a:effectLst/>
                <a:latin typeface="+mn-lt"/>
                <a:ea typeface="Calibri" panose="020F0502020204030204" pitchFamily="34" charset="0"/>
              </a:rPr>
              <a:t>Government of Western Australia (2020) </a:t>
            </a:r>
            <a:r>
              <a:rPr lang="en-AU" sz="1200" i="1" dirty="0">
                <a:latin typeface="+mn-lt"/>
                <a:ea typeface="Calibri" panose="020F0502020204030204" pitchFamily="34" charset="0"/>
              </a:rPr>
              <a:t>Driving Change, Road Safety Strategy for Western Australia 2020 – 2030 – available at - </a:t>
            </a:r>
            <a:r>
              <a:rPr lang="en-AU" sz="1200" u="sng" kern="1200" dirty="0">
                <a:solidFill>
                  <a:schemeClr val="tx1"/>
                </a:solidFill>
                <a:effectLst/>
                <a:latin typeface="+mn-lt"/>
                <a:ea typeface="+mn-ea"/>
                <a:cs typeface="+mn-cs"/>
                <a:hlinkClick r:id="rId4"/>
              </a:rPr>
              <a:t>https://www.wa.gov.au/system/files/2021-07/Driving-Change-Road-Safety-Strategy-2020_2.pdf</a:t>
            </a:r>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7</a:t>
            </a:fld>
            <a:endParaRPr lang="en-AU"/>
          </a:p>
        </p:txBody>
      </p:sp>
    </p:spTree>
    <p:extLst>
      <p:ext uri="{BB962C8B-B14F-4D97-AF65-F5344CB8AC3E}">
        <p14:creationId xmlns:p14="http://schemas.microsoft.com/office/powerpoint/2010/main" val="229109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Activity 2 </a:t>
            </a:r>
            <a:r>
              <a:rPr lang="en-AU" sz="1200" kern="1200" dirty="0">
                <a:solidFill>
                  <a:schemeClr val="tx1"/>
                </a:solidFill>
                <a:effectLst/>
                <a:latin typeface="+mn-lt"/>
                <a:ea typeface="+mn-ea"/>
                <a:cs typeface="+mn-cs"/>
              </a:rPr>
              <a:t>Safe System Approach </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Split the class into groups, allocate each group one of the first 4 priority areas from WA’s Driving Change Road Safety Strategy.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Using resource sheet – Safe System Approach, groups answer the following questions:</a:t>
            </a:r>
          </a:p>
          <a:p>
            <a:pPr marL="685800" lvl="1" indent="-228600" algn="l" defTabSz="914400" rtl="0" eaLnBrk="1" latinLnBrk="0" hangingPunct="1">
              <a:buFont typeface="+mj-lt"/>
              <a:buAutoNum type="arabicPeriod"/>
            </a:pPr>
            <a:r>
              <a:rPr lang="en-AU" sz="1200" kern="1200" dirty="0">
                <a:solidFill>
                  <a:schemeClr val="tx1"/>
                </a:solidFill>
                <a:effectLst/>
                <a:latin typeface="+mn-lt"/>
                <a:ea typeface="+mn-ea"/>
                <a:cs typeface="+mn-cs"/>
              </a:rPr>
              <a:t>What are the objectives of the priority area?</a:t>
            </a:r>
          </a:p>
          <a:p>
            <a:pPr marL="685800" lvl="1" indent="-228600">
              <a:buFont typeface="+mj-lt"/>
              <a:buAutoNum type="arabicPeriod"/>
            </a:pPr>
            <a:r>
              <a:rPr lang="en-AU" sz="1200" kern="1200" dirty="0">
                <a:solidFill>
                  <a:schemeClr val="tx1"/>
                </a:solidFill>
                <a:effectLst/>
                <a:latin typeface="+mn-lt"/>
                <a:ea typeface="+mn-ea"/>
                <a:cs typeface="+mn-cs"/>
              </a:rPr>
              <a:t>How does it relate to eRideable use?</a:t>
            </a:r>
          </a:p>
          <a:p>
            <a:pPr marL="685800" lvl="1" indent="-228600">
              <a:buFont typeface="+mj-lt"/>
              <a:buAutoNum type="arabicPeriod"/>
            </a:pPr>
            <a:r>
              <a:rPr lang="en-AU" sz="1200" kern="1200" dirty="0">
                <a:solidFill>
                  <a:schemeClr val="tx1"/>
                </a:solidFill>
                <a:effectLst/>
                <a:latin typeface="+mn-lt"/>
                <a:ea typeface="+mn-ea"/>
                <a:cs typeface="+mn-cs"/>
              </a:rPr>
              <a:t>What is one improvement that could be made in my town, suburb, city or state to help keep eRiders safe?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Groups present their improvement to the class.</a:t>
            </a:r>
          </a:p>
          <a:p>
            <a:pPr lvl="0"/>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9B883AC-FE3C-4431-9252-48CE78076032}" type="slidenum">
              <a:rPr lang="en-AU" smtClean="0"/>
              <a:t>8</a:t>
            </a:fld>
            <a:endParaRPr lang="en-AU"/>
          </a:p>
        </p:txBody>
      </p:sp>
    </p:spTree>
    <p:extLst>
      <p:ext uri="{BB962C8B-B14F-4D97-AF65-F5344CB8AC3E}">
        <p14:creationId xmlns:p14="http://schemas.microsoft.com/office/powerpoint/2010/main" val="67904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kern="1200" dirty="0">
                <a:solidFill>
                  <a:schemeClr val="tx1"/>
                </a:solidFill>
                <a:effectLst/>
                <a:latin typeface="+mn-lt"/>
                <a:ea typeface="+mn-ea"/>
                <a:cs typeface="+mn-cs"/>
              </a:rPr>
              <a:t>Reflect and assess </a:t>
            </a:r>
            <a:r>
              <a:rPr lang="en-AU" sz="1200" kern="1200" dirty="0">
                <a:solidFill>
                  <a:schemeClr val="tx1"/>
                </a:solidFill>
                <a:effectLst/>
                <a:latin typeface="+mn-lt"/>
                <a:ea typeface="+mn-ea"/>
                <a:cs typeface="+mn-cs"/>
              </a:rPr>
              <a:t>How can I make a difference?</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Ask the class: Which priority area could all people at an individual level have the most impact on? </a:t>
            </a:r>
            <a:r>
              <a:rPr lang="en-AU" sz="1200" i="1" kern="1200" dirty="0">
                <a:solidFill>
                  <a:schemeClr val="tx1"/>
                </a:solidFill>
                <a:effectLst/>
                <a:latin typeface="+mn-lt"/>
                <a:ea typeface="+mn-ea"/>
                <a:cs typeface="+mn-cs"/>
              </a:rPr>
              <a:t>Expected answer - Safe road users (Click for animation).</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a class discuss what all eRiders can do to be a safe and considerate riders? </a:t>
            </a:r>
            <a:r>
              <a:rPr lang="en-AU" sz="1200" i="1" kern="1200" dirty="0">
                <a:solidFill>
                  <a:schemeClr val="tx1"/>
                </a:solidFill>
                <a:effectLst/>
                <a:latin typeface="+mn-lt"/>
                <a:ea typeface="+mn-ea"/>
                <a:cs typeface="+mn-cs"/>
              </a:rPr>
              <a:t>(Click for example responses)</a:t>
            </a:r>
          </a:p>
        </p:txBody>
      </p:sp>
      <p:sp>
        <p:nvSpPr>
          <p:cNvPr id="4" name="Slide Number Placeholder 3"/>
          <p:cNvSpPr>
            <a:spLocks noGrp="1"/>
          </p:cNvSpPr>
          <p:nvPr>
            <p:ph type="sldNum" sz="quarter" idx="5"/>
          </p:nvPr>
        </p:nvSpPr>
        <p:spPr/>
        <p:txBody>
          <a:bodyPr/>
          <a:lstStyle/>
          <a:p>
            <a:fld id="{99B883AC-FE3C-4431-9252-48CE78076032}" type="slidenum">
              <a:rPr lang="en-AU" smtClean="0"/>
              <a:t>9</a:t>
            </a:fld>
            <a:endParaRPr lang="en-AU"/>
          </a:p>
        </p:txBody>
      </p:sp>
    </p:spTree>
    <p:extLst>
      <p:ext uri="{BB962C8B-B14F-4D97-AF65-F5344CB8AC3E}">
        <p14:creationId xmlns:p14="http://schemas.microsoft.com/office/powerpoint/2010/main" val="275246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dirty="0"/>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dirty="0"/>
              <a:t>Edit Master text styles</a:t>
            </a:r>
          </a:p>
          <a:p>
            <a:pPr lvl="1"/>
            <a:r>
              <a:rPr lang="en-US" dirty="0"/>
              <a:t>Second level</a:t>
            </a:r>
            <a:endParaRPr lang="en-AU" dirty="0"/>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Tree>
    <p:extLst>
      <p:ext uri="{BB962C8B-B14F-4D97-AF65-F5344CB8AC3E}">
        <p14:creationId xmlns:p14="http://schemas.microsoft.com/office/powerpoint/2010/main" val="77299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1061037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dirty="0"/>
              <a:t>Click to edit Master title style</a:t>
            </a:r>
            <a:endParaRPr lang="en-AU" dirty="0"/>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dirty="0"/>
              <a:t>Drag and drop image here or</a:t>
            </a:r>
            <a:br>
              <a:rPr lang="en-AU" dirty="0"/>
            </a:br>
            <a:r>
              <a:rPr lang="en-AU" dirty="0"/>
              <a:t>click icon below to add a picture</a:t>
            </a:r>
            <a:br>
              <a:rPr lang="en-AU" dirty="0"/>
            </a:br>
            <a:br>
              <a:rPr lang="en-AU" dirty="0"/>
            </a:br>
            <a:br>
              <a:rPr lang="en-AU" dirty="0"/>
            </a:br>
            <a:endParaRPr lang="en-AU" dirty="0"/>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dirty="0"/>
              <a:t>Click to edit Master title style</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0085AC"/>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0085AC"/>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lvl1pPr>
            <a:lvl2pPr marL="0" indent="0" algn="r">
              <a:lnSpc>
                <a:spcPct val="100000"/>
              </a:lnSpc>
              <a:spcBef>
                <a:spcPts val="0"/>
              </a:spcBef>
              <a:spcAft>
                <a:spcPts val="0"/>
              </a:spcAft>
              <a:buFont typeface="Arial" panose="020B0604020202020204" pitchFamily="34" charset="0"/>
              <a:buNone/>
              <a:defRPr sz="800" b="1"/>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0085AC"/>
                </a:solidFill>
              </a:defRPr>
            </a:lvl1pPr>
          </a:lstStyle>
          <a:p>
            <a:r>
              <a:rPr lang="en-AU" dirty="0"/>
              <a:t>Drag and drop image here or</a:t>
            </a:r>
            <a:br>
              <a:rPr lang="en-AU" dirty="0"/>
            </a:br>
            <a:r>
              <a:rPr lang="en-AU" dirty="0"/>
              <a:t>click icon below to add picture</a:t>
            </a:r>
            <a:br>
              <a:rPr lang="en-AU" dirty="0"/>
            </a:br>
            <a:br>
              <a:rPr lang="en-AU" dirty="0"/>
            </a:br>
            <a:br>
              <a:rPr lang="en-AU" dirty="0"/>
            </a:br>
            <a:endParaRPr lang="en-AU" dirty="0"/>
          </a:p>
        </p:txBody>
      </p:sp>
      <p:sp>
        <p:nvSpPr>
          <p:cNvPr id="2" name="Title 1"/>
          <p:cNvSpPr>
            <a:spLocks noGrp="1"/>
          </p:cNvSpPr>
          <p:nvPr>
            <p:ph type="ctrTitle"/>
          </p:nvPr>
        </p:nvSpPr>
        <p:spPr>
          <a:xfrm>
            <a:off x="622801" y="540000"/>
            <a:ext cx="3636462" cy="2387600"/>
          </a:xfrm>
        </p:spPr>
        <p:txBody>
          <a:bodyPr anchor="t">
            <a:noAutofit/>
          </a:bodyPr>
          <a:lstStyle>
            <a:lvl1pPr algn="l">
              <a:lnSpc>
                <a:spcPct val="93000"/>
              </a:lnSpc>
              <a:defRPr sz="4200"/>
            </a:lvl1pPr>
          </a:lstStyle>
          <a:p>
            <a:r>
              <a:rPr lang="en-US" dirty="0"/>
              <a:t>Click to edit Master title style</a:t>
            </a:r>
            <a:endParaRPr lang="en-AU" dirty="0"/>
          </a:p>
        </p:txBody>
      </p:sp>
      <p:sp>
        <p:nvSpPr>
          <p:cNvPr id="26" name="Footer Placeholder 25"/>
          <p:cNvSpPr>
            <a:spLocks noGrp="1"/>
          </p:cNvSpPr>
          <p:nvPr>
            <p:ph type="ftr" sz="quarter" idx="12"/>
          </p:nvPr>
        </p:nvSpPr>
        <p:spPr>
          <a:xfrm>
            <a:off x="622801" y="6092825"/>
            <a:ext cx="8281486" cy="323850"/>
          </a:xfrm>
        </p:spPr>
        <p:txBody>
          <a:bodyPr/>
          <a:lstStyle/>
          <a:p>
            <a:endParaRPr lang="en-AU" dirty="0"/>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ct val="93000"/>
              </a:lnSpc>
              <a:defRPr sz="4200">
                <a:solidFill>
                  <a:srgbClr val="0085AC"/>
                </a:solidFill>
              </a:defRPr>
            </a:lvl1pPr>
          </a:lstStyle>
          <a:p>
            <a:r>
              <a:rPr lang="en-US" dirty="0"/>
              <a:t>Click to edit Master title style</a:t>
            </a:r>
            <a:endParaRPr lang="en-AU" dirty="0"/>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dirty="0"/>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ct val="83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dirty="0"/>
              <a:t>Edit Master text styles</a:t>
            </a:r>
            <a:endParaRPr lang="en-AU" dirty="0"/>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623887" y="6092825"/>
            <a:ext cx="8208962" cy="323850"/>
          </a:xfrm>
        </p:spPr>
        <p:txBody>
          <a:bodyPr/>
          <a:lstStyle/>
          <a:p>
            <a:endParaRPr lang="en-AU" dirty="0"/>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dirty="0"/>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0085AC"/>
                </a:solidFill>
              </a:defRPr>
            </a:lvl1pPr>
            <a:lvl2pPr>
              <a:defRPr>
                <a:solidFill>
                  <a:srgbClr val="0085AC"/>
                </a:solidFill>
              </a:defRPr>
            </a:lvl2pPr>
            <a:lvl3pPr>
              <a:defRPr>
                <a:solidFill>
                  <a:srgbClr val="0085AC"/>
                </a:solidFill>
              </a:defRPr>
            </a:lvl3pPr>
            <a:lvl4pPr>
              <a:defRPr>
                <a:solidFill>
                  <a:srgbClr val="0085AC"/>
                </a:solidFill>
              </a:defRPr>
            </a:lvl4pPr>
            <a:lvl5pPr>
              <a:defRPr>
                <a:solidFill>
                  <a:srgbClr val="0085AC"/>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86113" y="1628775"/>
            <a:ext cx="5382000" cy="4321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sz="half" idx="1"/>
          </p:nvPr>
        </p:nvSpPr>
        <p:spPr>
          <a:xfrm>
            <a:off x="623888" y="1628775"/>
            <a:ext cx="5382000" cy="43211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dirty="0"/>
              <a:t>Drag and drop image here or</a:t>
            </a:r>
            <a:br>
              <a:rPr lang="en-AU" dirty="0"/>
            </a:br>
            <a:r>
              <a:rPr lang="en-AU" dirty="0"/>
              <a:t>click icon below to add picture</a:t>
            </a:r>
            <a:br>
              <a:rPr lang="en-AU" dirty="0"/>
            </a:br>
            <a:br>
              <a:rPr lang="en-AU" dirty="0"/>
            </a:br>
            <a:br>
              <a:rPr lang="en-AU" dirty="0"/>
            </a:br>
            <a:br>
              <a:rPr lang="en-AU" dirty="0"/>
            </a:br>
            <a:endParaRPr lang="en-AU" dirty="0"/>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F2B5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bg1"/>
                </a:solidFill>
                <a:latin typeface="Arial" panose="020B0604020202020204" pitchFamily="34" charset="0"/>
                <a:cs typeface="Arial" panose="020B0604020202020204" pitchFamily="34" charset="0"/>
              </a:defRPr>
            </a:lvl1pPr>
          </a:lstStyle>
          <a:p>
            <a:endParaRPr lang="en-AU" dirty="0"/>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bg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dirty="0"/>
          </a:p>
        </p:txBody>
      </p:sp>
      <p:sp>
        <p:nvSpPr>
          <p:cNvPr id="7" name="TextBox 6">
            <a:extLst>
              <a:ext uri="{FF2B5EF4-FFF2-40B4-BE49-F238E27FC236}">
                <a16:creationId xmlns:a16="http://schemas.microsoft.com/office/drawing/2014/main" id="{C5F987D1-B074-1D22-D49A-2BC6A13F89EC}"/>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p:txStyles>
    <p:titleStyle>
      <a:lvl1pPr algn="l" defTabSz="914400" rtl="0" eaLnBrk="1" latinLnBrk="0" hangingPunct="1">
        <a:lnSpc>
          <a:spcPct val="93000"/>
        </a:lnSpc>
        <a:spcBef>
          <a:spcPct val="0"/>
        </a:spcBef>
        <a:buNone/>
        <a:defRPr sz="42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bg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bg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chemeClr val="bg1"/>
        </a:buClr>
        <a:buFont typeface="Arial" panose="020B0604020202020204" pitchFamily="34" charset="0"/>
        <a:buChar char="•"/>
        <a:tabLst>
          <a:tab pos="0" algn="l"/>
          <a:tab pos="180000" algn="l"/>
          <a:tab pos="360000" algn="l"/>
          <a:tab pos="540000" algn="l"/>
          <a:tab pos="720000" algn="l"/>
          <a:tab pos="900000" algn="l"/>
        </a:tabLst>
        <a:defRPr sz="1200" kern="1200">
          <a:solidFill>
            <a:schemeClr val="bg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chemeClr val="bg1"/>
        </a:buClr>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8" name="TextBox 7">
            <a:extLst>
              <a:ext uri="{FF2B5EF4-FFF2-40B4-BE49-F238E27FC236}">
                <a16:creationId xmlns:a16="http://schemas.microsoft.com/office/drawing/2014/main" id="{9D21EEE7-6209-CE22-1497-BEF3731CECC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0085AC"/>
        </a:buClr>
        <a:buFont typeface="+mj-lt"/>
        <a:buAutoNum type="arabicPeriod"/>
        <a:defRPr sz="1200" b="0" kern="1200">
          <a:solidFill>
            <a:srgbClr val="0085AC"/>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0085AC"/>
        </a:buClr>
        <a:buFont typeface="+mj-lt"/>
        <a:buAutoNum type="arabicPeriod"/>
        <a:tabLst>
          <a:tab pos="0" algn="l"/>
          <a:tab pos="180000" algn="l"/>
          <a:tab pos="360000" algn="l"/>
          <a:tab pos="540000" algn="l"/>
          <a:tab pos="720000" algn="l"/>
          <a:tab pos="900000" algn="l"/>
        </a:tabLst>
        <a:defRPr sz="1200" b="0" kern="1200">
          <a:solidFill>
            <a:srgbClr val="0085AC"/>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0085AC"/>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8" name="TextBox 7">
            <a:extLst>
              <a:ext uri="{FF2B5EF4-FFF2-40B4-BE49-F238E27FC236}">
                <a16:creationId xmlns:a16="http://schemas.microsoft.com/office/drawing/2014/main" id="{BD6FE3B9-B5B4-7EDA-1733-2A64D7807836}"/>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Lst>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dirty="0"/>
              <a:t>Click to edit Master title style</a:t>
            </a:r>
            <a:endParaRPr lang="en-AU" dirty="0"/>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endParaRPr lang="en-AU" dirty="0"/>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dirty="0"/>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dirty="0"/>
          </a:p>
        </p:txBody>
      </p:sp>
      <p:sp>
        <p:nvSpPr>
          <p:cNvPr id="7" name="TextBox 6">
            <a:extLst>
              <a:ext uri="{FF2B5EF4-FFF2-40B4-BE49-F238E27FC236}">
                <a16:creationId xmlns:a16="http://schemas.microsoft.com/office/drawing/2014/main" id="{55939CCB-2F8C-82DA-761E-7343E15AE5A0}"/>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txStyles>
    <p:titleStyle>
      <a:lvl1pPr algn="l" defTabSz="914400" rtl="0" eaLnBrk="1" latinLnBrk="0" hangingPunct="1">
        <a:lnSpc>
          <a:spcPct val="90000"/>
        </a:lnSpc>
        <a:spcBef>
          <a:spcPct val="0"/>
        </a:spcBef>
        <a:buNone/>
        <a:defRPr sz="2400" b="1" kern="1200">
          <a:solidFill>
            <a:srgbClr val="0085AC"/>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0085AC"/>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0085AC"/>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0085AC"/>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wa.gov.au/system/files/2025-05/rsc433_erideable_report_may_2025.pdf" TargetMode="External"/><Relationship Id="rId3" Type="http://schemas.openxmlformats.org/officeDocument/2006/relationships/hyperlink" Target="https://www.wa.gov.au/media/27290" TargetMode="External"/><Relationship Id="rId7" Type="http://schemas.openxmlformats.org/officeDocument/2006/relationships/hyperlink" Target="https://www.transport.wa.gov.au/getmedia/671044e1-e382-47ae-8058-7a7394094547/TI_P_ElectricRideableDeviceStoringandCharging.pdf"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www.amawa.com.au/news/ama-wa-has-its-say-on-erideables/" TargetMode="External"/><Relationship Id="rId5" Type="http://schemas.openxmlformats.org/officeDocument/2006/relationships/hyperlink" Target="https://www.wa.gov.au/system/files/2021-07/Driving-Change-Road-Safety-Strategy-2020_2.pdf" TargetMode="External"/><Relationship Id="rId4" Type="http://schemas.openxmlformats.org/officeDocument/2006/relationships/hyperlink" Target="https://www.wa.gov.au/media/5059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ideo" Target="https://www.youtube.com/embed/rmnXREyx9R8?feature=oembed" TargetMode="Externa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eRideables</a:t>
            </a:r>
          </a:p>
        </p:txBody>
      </p:sp>
      <p:sp>
        <p:nvSpPr>
          <p:cNvPr id="5" name="Subtitle 4"/>
          <p:cNvSpPr>
            <a:spLocks noGrp="1"/>
          </p:cNvSpPr>
          <p:nvPr>
            <p:ph type="subTitle" idx="1"/>
          </p:nvPr>
        </p:nvSpPr>
        <p:spPr/>
        <p:txBody>
          <a:bodyPr/>
          <a:lstStyle/>
          <a:p>
            <a:r>
              <a:rPr lang="en-AU" dirty="0"/>
              <a:t>Safe and respectful eRideable use</a:t>
            </a:r>
          </a:p>
          <a:p>
            <a:endParaRPr lang="en-AU" dirty="0"/>
          </a:p>
          <a:p>
            <a:r>
              <a:rPr lang="en-AU" b="0" dirty="0"/>
              <a:t>Year 10 - 12</a:t>
            </a:r>
          </a:p>
        </p:txBody>
      </p:sp>
      <p:sp>
        <p:nvSpPr>
          <p:cNvPr id="6" name="Text Placeholder 5"/>
          <p:cNvSpPr>
            <a:spLocks noGrp="1"/>
          </p:cNvSpPr>
          <p:nvPr>
            <p:ph type="body" sz="quarter" idx="10"/>
          </p:nvPr>
        </p:nvSpPr>
        <p:spPr/>
        <p:txBody>
          <a:bodyPr/>
          <a:lstStyle/>
          <a:p>
            <a:r>
              <a:rPr lang="en-AU" dirty="0"/>
              <a:t>D25/0693310</a:t>
            </a:r>
            <a:br>
              <a:rPr lang="en-AU" dirty="0"/>
            </a:br>
            <a:r>
              <a:rPr lang="en-AU" dirty="0"/>
              <a:t>September 2025</a:t>
            </a:r>
          </a:p>
        </p:txBody>
      </p:sp>
    </p:spTree>
    <p:extLst>
      <p:ext uri="{BB962C8B-B14F-4D97-AF65-F5344CB8AC3E}">
        <p14:creationId xmlns:p14="http://schemas.microsoft.com/office/powerpoint/2010/main" val="413523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Safe riding</a:t>
            </a:r>
          </a:p>
        </p:txBody>
      </p:sp>
    </p:spTree>
    <p:extLst>
      <p:ext uri="{BB962C8B-B14F-4D97-AF65-F5344CB8AC3E}">
        <p14:creationId xmlns:p14="http://schemas.microsoft.com/office/powerpoint/2010/main" val="219910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0485-D69A-9AEA-D851-1944CA6BB61C}"/>
              </a:ext>
            </a:extLst>
          </p:cNvPr>
          <p:cNvSpPr>
            <a:spLocks noGrp="1"/>
          </p:cNvSpPr>
          <p:nvPr>
            <p:ph type="title"/>
          </p:nvPr>
        </p:nvSpPr>
        <p:spPr/>
        <p:txBody>
          <a:bodyPr/>
          <a:lstStyle/>
          <a:p>
            <a:r>
              <a:rPr lang="en-AU" dirty="0"/>
              <a:t>References</a:t>
            </a:r>
          </a:p>
        </p:txBody>
      </p:sp>
      <p:sp>
        <p:nvSpPr>
          <p:cNvPr id="4" name="TextBox 3">
            <a:extLst>
              <a:ext uri="{FF2B5EF4-FFF2-40B4-BE49-F238E27FC236}">
                <a16:creationId xmlns:a16="http://schemas.microsoft.com/office/drawing/2014/main" id="{CCA84730-CD2E-B1F2-1FC1-0578391B95E0}"/>
              </a:ext>
            </a:extLst>
          </p:cNvPr>
          <p:cNvSpPr txBox="1"/>
          <p:nvPr/>
        </p:nvSpPr>
        <p:spPr>
          <a:xfrm>
            <a:off x="623887" y="1165503"/>
            <a:ext cx="10944224" cy="3785652"/>
          </a:xfrm>
          <a:prstGeom prst="rect">
            <a:avLst/>
          </a:prstGeom>
          <a:noFill/>
        </p:spPr>
        <p:txBody>
          <a:bodyPr wrap="square">
            <a:spAutoFit/>
          </a:bodyPr>
          <a:lstStyle/>
          <a:p>
            <a:pPr>
              <a:buNone/>
              <a:tabLst>
                <a:tab pos="750570" algn="l"/>
              </a:tabLst>
            </a:pPr>
            <a:r>
              <a:rPr lang="en-AU" sz="1200" dirty="0">
                <a:effectLst/>
                <a:latin typeface="Arial" panose="020B0604020202020204" pitchFamily="34" charset="0"/>
                <a:ea typeface="Calibri" panose="020F0502020204030204" pitchFamily="34" charset="0"/>
              </a:rPr>
              <a:t>Figure 1: Road Safety Commission, eRideable resources, What is considered an eRideable device. Retrieved from</a:t>
            </a:r>
            <a:r>
              <a:rPr lang="en-AU" sz="1200" dirty="0">
                <a:latin typeface="Arial" panose="020B0604020202020204" pitchFamily="34" charset="0"/>
                <a:ea typeface="Calibri" panose="020F0502020204030204" pitchFamily="34" charset="0"/>
              </a:rPr>
              <a:t>: </a:t>
            </a:r>
            <a:r>
              <a:rPr lang="en-AU" sz="1200" dirty="0">
                <a:latin typeface="Arial" panose="020B0604020202020204" pitchFamily="34" charset="0"/>
                <a:ea typeface="Calibri" panose="020F0502020204030204" pitchFamily="34" charset="0"/>
                <a:hlinkClick r:id="rId3"/>
              </a:rPr>
              <a:t>https://www.wa.gov.au/media/27290</a:t>
            </a:r>
            <a:r>
              <a:rPr lang="en-AU" sz="1200" dirty="0">
                <a:latin typeface="Arial" panose="020B0604020202020204" pitchFamily="34" charset="0"/>
                <a:ea typeface="Calibri" panose="020F0502020204030204" pitchFamily="34" charset="0"/>
              </a:rPr>
              <a:t> </a:t>
            </a:r>
            <a:endParaRPr lang="en-AU" sz="1200" dirty="0">
              <a:effectLst/>
              <a:latin typeface="Arial" panose="020B0604020202020204" pitchFamily="34" charset="0"/>
              <a:ea typeface="Calibri" panose="020F0502020204030204" pitchFamily="34" charset="0"/>
            </a:endParaRPr>
          </a:p>
          <a:p>
            <a:pPr>
              <a:buNone/>
              <a:tabLst>
                <a:tab pos="750570" algn="l"/>
              </a:tabLst>
            </a:pPr>
            <a:endParaRPr lang="en-AU" sz="1200" dirty="0">
              <a:latin typeface="Arial" panose="020B0604020202020204" pitchFamily="34" charset="0"/>
              <a:ea typeface="Calibri" panose="020F0502020204030204" pitchFamily="34" charset="0"/>
            </a:endParaRPr>
          </a:p>
          <a:p>
            <a:pPr>
              <a:tabLst>
                <a:tab pos="750570" algn="l"/>
              </a:tabLst>
            </a:pPr>
            <a:r>
              <a:rPr lang="en-AU" sz="1200" dirty="0">
                <a:latin typeface="Arial" panose="020B0604020202020204" pitchFamily="34" charset="0"/>
                <a:ea typeface="Calibri" panose="020F0502020204030204" pitchFamily="34" charset="0"/>
                <a:cs typeface="Arial" panose="020B0604020202020204" pitchFamily="34" charset="0"/>
              </a:rPr>
              <a:t>Figure 2: Road Safety Commission, </a:t>
            </a:r>
            <a:r>
              <a:rPr lang="en-AU" sz="1200" dirty="0" err="1">
                <a:latin typeface="Arial" panose="020B0604020202020204" pitchFamily="34" charset="0"/>
                <a:ea typeface="Calibri" panose="020F0502020204030204" pitchFamily="34" charset="0"/>
                <a:cs typeface="Arial" panose="020B0604020202020204" pitchFamily="34" charset="0"/>
              </a:rPr>
              <a:t>eRideable</a:t>
            </a:r>
            <a:r>
              <a:rPr lang="en-AU" sz="1200" dirty="0">
                <a:latin typeface="Arial" panose="020B0604020202020204" pitchFamily="34" charset="0"/>
                <a:ea typeface="Calibri" panose="020F0502020204030204" pitchFamily="34" charset="0"/>
                <a:cs typeface="Arial" panose="020B0604020202020204" pitchFamily="34" charset="0"/>
              </a:rPr>
              <a:t> resources, Let’s roll together, safely. Retrieved from: </a:t>
            </a:r>
            <a:r>
              <a:rPr lang="en-AU" sz="1200" dirty="0">
                <a:latin typeface="Arial" panose="020B0604020202020204" pitchFamily="34" charset="0"/>
                <a:cs typeface="Arial" panose="020B0604020202020204" pitchFamily="34" charset="0"/>
                <a:hlinkClick r:id="rId4"/>
              </a:rPr>
              <a:t>https://www.wa.gov.au/media/50596</a:t>
            </a:r>
            <a:endParaRPr lang="en-AU" sz="1200" dirty="0">
              <a:latin typeface="Arial" panose="020B0604020202020204" pitchFamily="34" charset="0"/>
              <a:cs typeface="Arial" panose="020B0604020202020204" pitchFamily="34" charset="0"/>
            </a:endParaRPr>
          </a:p>
          <a:p>
            <a:pPr>
              <a:buNone/>
              <a:tabLst>
                <a:tab pos="750570" algn="l"/>
              </a:tabLst>
            </a:pPr>
            <a:endParaRPr lang="en-AU" sz="1200" dirty="0">
              <a:latin typeface="Arial" panose="020B0604020202020204" pitchFamily="34" charset="0"/>
              <a:ea typeface="Calibri" panose="020F0502020204030204" pitchFamily="34" charset="0"/>
            </a:endParaRPr>
          </a:p>
          <a:p>
            <a:pPr>
              <a:tabLst>
                <a:tab pos="750570" algn="l"/>
              </a:tabLst>
            </a:pPr>
            <a:r>
              <a:rPr lang="en-AU" sz="1200" dirty="0">
                <a:effectLst/>
                <a:latin typeface="Arial" panose="020B0604020202020204" pitchFamily="34" charset="0"/>
                <a:ea typeface="Calibri" panose="020F0502020204030204" pitchFamily="34" charset="0"/>
              </a:rPr>
              <a:t>Figure </a:t>
            </a:r>
            <a:r>
              <a:rPr lang="en-AU" sz="1200" dirty="0">
                <a:latin typeface="Arial" panose="020B0604020202020204" pitchFamily="34" charset="0"/>
                <a:ea typeface="Calibri" panose="020F0502020204030204" pitchFamily="34" charset="0"/>
              </a:rPr>
              <a:t>3: Government of Western Australia (2020) </a:t>
            </a:r>
            <a:r>
              <a:rPr lang="en-AU" sz="1200" i="1" dirty="0">
                <a:latin typeface="Arial" panose="020B0604020202020204" pitchFamily="34" charset="0"/>
                <a:ea typeface="Calibri" panose="020F0502020204030204" pitchFamily="34" charset="0"/>
              </a:rPr>
              <a:t>Driving Change, Road Safety Strategy for Western Australia 2020 – 2030. </a:t>
            </a:r>
            <a:r>
              <a:rPr lang="en-AU" sz="1200" dirty="0">
                <a:latin typeface="Arial" panose="020B0604020202020204" pitchFamily="34" charset="0"/>
                <a:ea typeface="Calibri" panose="020F0502020204030204" pitchFamily="34" charset="0"/>
              </a:rPr>
              <a:t>Retrieved from: </a:t>
            </a:r>
            <a:r>
              <a:rPr lang="en-AU" sz="1200" u="sng" dirty="0">
                <a:latin typeface="Arial" panose="020B0604020202020204" pitchFamily="34" charset="0"/>
                <a:cs typeface="Arial" panose="020B0604020202020204" pitchFamily="34" charset="0"/>
                <a:hlinkClick r:id="rId5"/>
              </a:rPr>
              <a:t>https://www.wa.gov.au/system/files/2021-07/Driving-Change-Road-Safety-Strategy-2020_2.pdf</a:t>
            </a:r>
            <a:endParaRPr lang="en-AU" sz="1200" dirty="0">
              <a:latin typeface="Arial" panose="020B0604020202020204" pitchFamily="34" charset="0"/>
              <a:cs typeface="Arial" panose="020B0604020202020204" pitchFamily="34" charset="0"/>
            </a:endParaRPr>
          </a:p>
          <a:p>
            <a:pPr>
              <a:buNone/>
              <a:tabLst>
                <a:tab pos="750570" algn="l"/>
              </a:tabLst>
            </a:pPr>
            <a:endParaRPr lang="en-AU" sz="1200" dirty="0">
              <a:latin typeface="Arial" panose="020B0604020202020204" pitchFamily="34" charset="0"/>
              <a:ea typeface="Calibri" panose="020F0502020204030204" pitchFamily="34" charset="0"/>
            </a:endParaRPr>
          </a:p>
          <a:p>
            <a:pPr>
              <a:buNone/>
              <a:tabLst>
                <a:tab pos="750570" algn="l"/>
              </a:tabLst>
            </a:pPr>
            <a:r>
              <a:rPr lang="en-AU" sz="1200" dirty="0">
                <a:effectLst/>
                <a:latin typeface="Arial" panose="020B0604020202020204" pitchFamily="34" charset="0"/>
                <a:ea typeface="Calibri" panose="020F0502020204030204" pitchFamily="34" charset="0"/>
              </a:rPr>
              <a:t>Australian Medical Association WA. (2025). </a:t>
            </a:r>
            <a:r>
              <a:rPr lang="en-AU" sz="1200" i="1" dirty="0">
                <a:effectLst/>
                <a:latin typeface="Arial" panose="020B0604020202020204" pitchFamily="34" charset="0"/>
                <a:ea typeface="Calibri" panose="020F0502020204030204" pitchFamily="34" charset="0"/>
              </a:rPr>
              <a:t>Submission to the Inquiry into eRideables</a:t>
            </a:r>
            <a:r>
              <a:rPr lang="en-AU" sz="1200" dirty="0">
                <a:effectLst/>
                <a:latin typeface="Arial" panose="020B0604020202020204" pitchFamily="34" charset="0"/>
                <a:ea typeface="Calibri" panose="020F0502020204030204" pitchFamily="34" charset="0"/>
              </a:rPr>
              <a:t> Retrieved at </a:t>
            </a:r>
            <a:r>
              <a:rPr lang="en-AU" sz="1200" u="sng" dirty="0">
                <a:solidFill>
                  <a:srgbClr val="0000FF"/>
                </a:solidFill>
                <a:effectLst/>
                <a:latin typeface="Arial" panose="020B0604020202020204" pitchFamily="34" charset="0"/>
                <a:ea typeface="Calibri" panose="020F0502020204030204" pitchFamily="34" charset="0"/>
                <a:hlinkClick r:id="rId6"/>
              </a:rPr>
              <a:t>https://www.amawa.com.au/news/ama-wa-has-its-say-on-erideables/</a:t>
            </a:r>
            <a:endParaRPr lang="en-AU" sz="1200" dirty="0">
              <a:effectLst/>
              <a:latin typeface="Arial" panose="020B0604020202020204" pitchFamily="34" charset="0"/>
              <a:ea typeface="Calibri" panose="020F0502020204030204" pitchFamily="34" charset="0"/>
            </a:endParaRPr>
          </a:p>
          <a:p>
            <a:pPr>
              <a:buNone/>
              <a:tabLst>
                <a:tab pos="750570" algn="l"/>
              </a:tabLst>
            </a:pPr>
            <a:r>
              <a:rPr lang="en-AU" sz="1200" dirty="0">
                <a:effectLst/>
                <a:latin typeface="Arial" panose="020B0604020202020204" pitchFamily="34" charset="0"/>
                <a:ea typeface="Calibri" panose="020F0502020204030204" pitchFamily="34" charset="0"/>
              </a:rPr>
              <a:t> </a:t>
            </a:r>
          </a:p>
          <a:p>
            <a:pPr>
              <a:buNone/>
              <a:tabLst>
                <a:tab pos="750570" algn="l"/>
              </a:tabLst>
            </a:pPr>
            <a:r>
              <a:rPr lang="en-AU" sz="1200" dirty="0">
                <a:effectLst/>
                <a:latin typeface="Arial" panose="020B0604020202020204" pitchFamily="34" charset="0"/>
                <a:ea typeface="Calibri" panose="020F0502020204030204" pitchFamily="34" charset="0"/>
              </a:rPr>
              <a:t>Department of Transport. (2025). </a:t>
            </a:r>
            <a:r>
              <a:rPr lang="en-AU" sz="1200" i="1" dirty="0">
                <a:effectLst/>
                <a:latin typeface="Arial" panose="020B0604020202020204" pitchFamily="34" charset="0"/>
                <a:ea typeface="Calibri" panose="020F0502020204030204" pitchFamily="34" charset="0"/>
              </a:rPr>
              <a:t>Electric Rideable Device Storing and Charging: A Guide for Government Tenancies</a:t>
            </a:r>
            <a:r>
              <a:rPr lang="en-AU" sz="1200" dirty="0">
                <a:effectLst/>
                <a:latin typeface="Arial" panose="020B0604020202020204" pitchFamily="34" charset="0"/>
                <a:ea typeface="Calibri" panose="020F0502020204030204" pitchFamily="34" charset="0"/>
              </a:rPr>
              <a:t>. Government of Western Australia. Retrieved from: </a:t>
            </a:r>
            <a:r>
              <a:rPr lang="en-AU" sz="1200" u="sng" dirty="0">
                <a:solidFill>
                  <a:srgbClr val="0000FF"/>
                </a:solidFill>
                <a:effectLst/>
                <a:latin typeface="Arial" panose="020B0604020202020204" pitchFamily="34" charset="0"/>
                <a:ea typeface="Calibri" panose="020F0502020204030204" pitchFamily="34" charset="0"/>
                <a:hlinkClick r:id="rId7"/>
              </a:rPr>
              <a:t>https://www.transport.wa.gov.au/getmedia/671044e1-e382-47ae-8058-7a7394094547/TI_P_ElectricRideableDeviceStoringandCharging.pdf</a:t>
            </a:r>
            <a:endParaRPr lang="en-AU" sz="1200" dirty="0">
              <a:effectLst/>
              <a:latin typeface="Arial" panose="020B0604020202020204" pitchFamily="34" charset="0"/>
              <a:ea typeface="Calibri" panose="020F0502020204030204" pitchFamily="34" charset="0"/>
            </a:endParaRPr>
          </a:p>
          <a:p>
            <a:pPr>
              <a:buNone/>
              <a:tabLst>
                <a:tab pos="750570" algn="l"/>
              </a:tabLst>
            </a:pPr>
            <a:r>
              <a:rPr lang="en-AU" sz="1200" dirty="0">
                <a:effectLst/>
                <a:latin typeface="Arial" panose="020B0604020202020204" pitchFamily="34" charset="0"/>
                <a:ea typeface="Calibri" panose="020F0502020204030204" pitchFamily="34" charset="0"/>
              </a:rPr>
              <a:t> </a:t>
            </a:r>
          </a:p>
          <a:p>
            <a:pPr>
              <a:tabLst>
                <a:tab pos="750570" algn="l"/>
              </a:tabLst>
            </a:pPr>
            <a:r>
              <a:rPr lang="en-AU" sz="1200" dirty="0">
                <a:effectLst/>
                <a:latin typeface="Arial" panose="020B0604020202020204" pitchFamily="34" charset="0"/>
                <a:ea typeface="Calibri" panose="020F0502020204030204" pitchFamily="34" charset="0"/>
              </a:rPr>
              <a:t>Government of Western Australia (2020) </a:t>
            </a:r>
            <a:r>
              <a:rPr lang="en-AU" sz="1200" i="1" dirty="0">
                <a:latin typeface="Arial" panose="020B0604020202020204" pitchFamily="34" charset="0"/>
                <a:ea typeface="Calibri" panose="020F0502020204030204" pitchFamily="34" charset="0"/>
              </a:rPr>
              <a:t>Driving Change, Road Safety Strategy for Western Australia 2020 – 2030. </a:t>
            </a:r>
            <a:r>
              <a:rPr lang="en-AU" sz="1200" dirty="0">
                <a:latin typeface="Arial" panose="020B0604020202020204" pitchFamily="34" charset="0"/>
                <a:ea typeface="Calibri" panose="020F0502020204030204" pitchFamily="34" charset="0"/>
              </a:rPr>
              <a:t>Retrieved from: </a:t>
            </a:r>
            <a:r>
              <a:rPr lang="en-AU" sz="1200" u="sng" dirty="0">
                <a:latin typeface="Arial" panose="020B0604020202020204" pitchFamily="34" charset="0"/>
                <a:cs typeface="Arial" panose="020B0604020202020204" pitchFamily="34" charset="0"/>
                <a:hlinkClick r:id="rId5"/>
              </a:rPr>
              <a:t>https://www.wa.gov.au/system/files/2021-07/Driving-Change-Road-Safety-Strategy-2020_2.pdf</a:t>
            </a:r>
            <a:endParaRPr lang="en-AU" sz="1200" dirty="0">
              <a:latin typeface="Arial" panose="020B0604020202020204" pitchFamily="34" charset="0"/>
              <a:cs typeface="Arial" panose="020B0604020202020204" pitchFamily="34" charset="0"/>
            </a:endParaRPr>
          </a:p>
          <a:p>
            <a:pPr>
              <a:tabLst>
                <a:tab pos="750570" algn="l"/>
              </a:tabLst>
            </a:pPr>
            <a:endParaRPr lang="en-AU" sz="1200" dirty="0">
              <a:effectLst/>
              <a:latin typeface="Arial" panose="020B0604020202020204" pitchFamily="34" charset="0"/>
              <a:ea typeface="Calibri" panose="020F0502020204030204" pitchFamily="34" charset="0"/>
            </a:endParaRPr>
          </a:p>
          <a:p>
            <a:pPr>
              <a:tabLst>
                <a:tab pos="750570" algn="l"/>
              </a:tabLst>
            </a:pPr>
            <a:r>
              <a:rPr lang="en-AU" sz="1200" dirty="0">
                <a:effectLst/>
                <a:latin typeface="Arial" panose="020B0604020202020204" pitchFamily="34" charset="0"/>
                <a:ea typeface="Calibri" panose="020F0502020204030204" pitchFamily="34" charset="0"/>
              </a:rPr>
              <a:t>Road Safety Commission. (2025). </a:t>
            </a:r>
            <a:r>
              <a:rPr lang="en-AU" sz="1200" i="1" dirty="0">
                <a:effectLst/>
                <a:latin typeface="Arial" panose="020B0604020202020204" pitchFamily="34" charset="0"/>
                <a:ea typeface="Calibri" panose="020F0502020204030204" pitchFamily="34" charset="0"/>
              </a:rPr>
              <a:t>Review of the eRideable Road Rules. </a:t>
            </a:r>
            <a:r>
              <a:rPr lang="en-AU" sz="1200" dirty="0">
                <a:effectLst/>
                <a:latin typeface="Arial" panose="020B0604020202020204" pitchFamily="34" charset="0"/>
                <a:ea typeface="Calibri" panose="020F0502020204030204" pitchFamily="34" charset="0"/>
              </a:rPr>
              <a:t>Retrieved from: </a:t>
            </a:r>
            <a:r>
              <a:rPr lang="en-AU" sz="1200" u="sng" dirty="0">
                <a:solidFill>
                  <a:srgbClr val="0000FF"/>
                </a:solidFill>
                <a:effectLst/>
                <a:latin typeface="Arial" panose="020B0604020202020204" pitchFamily="34" charset="0"/>
                <a:ea typeface="Calibri" panose="020F0502020204030204" pitchFamily="34" charset="0"/>
                <a:hlinkClick r:id="rId8"/>
              </a:rPr>
              <a:t>https://www.wa.gov.au/system/files/2025-05/rsc433_erideable_report_may_2025.pdf</a:t>
            </a:r>
            <a:endParaRPr lang="en-AU" sz="1200" u="sng" dirty="0">
              <a:solidFill>
                <a:srgbClr val="0000FF"/>
              </a:solidFill>
              <a:effectLst/>
              <a:latin typeface="Arial" panose="020B0604020202020204" pitchFamily="34" charset="0"/>
              <a:ea typeface="Calibri" panose="020F0502020204030204" pitchFamily="34" charset="0"/>
            </a:endParaRPr>
          </a:p>
          <a:p>
            <a:pPr>
              <a:tabLst>
                <a:tab pos="750570" algn="l"/>
              </a:tabLst>
            </a:pPr>
            <a:endParaRPr lang="en-AU" sz="1200" u="sng" dirty="0">
              <a:solidFill>
                <a:srgbClr val="0000FF"/>
              </a:solidFill>
              <a:latin typeface="Arial" panose="020B0604020202020204" pitchFamily="34" charset="0"/>
              <a:ea typeface="Calibri" panose="020F0502020204030204" pitchFamily="34" charset="0"/>
            </a:endParaRPr>
          </a:p>
          <a:p>
            <a:pPr>
              <a:tabLst>
                <a:tab pos="750570" algn="l"/>
              </a:tabLst>
            </a:pPr>
            <a:r>
              <a:rPr lang="en-AU" sz="1200" dirty="0">
                <a:latin typeface="Arial" panose="020B0604020202020204" pitchFamily="34" charset="0"/>
              </a:rPr>
              <a:t>WA State Trauma Unit. (2025). Royal Perth Hospital Trauma Registry. Perth. [cited 4 July 2025)</a:t>
            </a:r>
          </a:p>
        </p:txBody>
      </p:sp>
    </p:spTree>
    <p:extLst>
      <p:ext uri="{BB962C8B-B14F-4D97-AF65-F5344CB8AC3E}">
        <p14:creationId xmlns:p14="http://schemas.microsoft.com/office/powerpoint/2010/main" val="2075706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AU" dirty="0"/>
              <a:t>What is an eRideable?</a:t>
            </a:r>
          </a:p>
        </p:txBody>
      </p:sp>
      <p:pic>
        <p:nvPicPr>
          <p:cNvPr id="1026" name="Picture 2" descr="What is considered an eRideable device infographic">
            <a:extLst>
              <a:ext uri="{FF2B5EF4-FFF2-40B4-BE49-F238E27FC236}">
                <a16:creationId xmlns:a16="http://schemas.microsoft.com/office/drawing/2014/main" id="{91B401A1-0CC3-BFE2-9648-73B27B471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95" y="1191128"/>
            <a:ext cx="10538607" cy="5269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477475-BAFE-D5C8-0459-CB4ACA2CDC2A}"/>
              </a:ext>
            </a:extLst>
          </p:cNvPr>
          <p:cNvSpPr txBox="1"/>
          <p:nvPr/>
        </p:nvSpPr>
        <p:spPr>
          <a:xfrm>
            <a:off x="9194131" y="6460432"/>
            <a:ext cx="2373980" cy="253916"/>
          </a:xfrm>
          <a:prstGeom prst="rect">
            <a:avLst/>
          </a:prstGeom>
          <a:noFill/>
        </p:spPr>
        <p:txBody>
          <a:bodyPr wrap="square" rtlCol="0">
            <a:spAutoFit/>
          </a:bodyPr>
          <a:lstStyle/>
          <a:p>
            <a:r>
              <a:rPr lang="en-AU" sz="1050" dirty="0">
                <a:latin typeface="Arial" panose="020B0604020202020204" pitchFamily="34" charset="0"/>
                <a:cs typeface="Arial" panose="020B0604020202020204" pitchFamily="34" charset="0"/>
              </a:rPr>
              <a:t>Figure 1, Road Safety Commission </a:t>
            </a:r>
          </a:p>
        </p:txBody>
      </p:sp>
      <p:sp>
        <p:nvSpPr>
          <p:cNvPr id="2" name="Slide Number Placeholder 1">
            <a:extLst>
              <a:ext uri="{FF2B5EF4-FFF2-40B4-BE49-F238E27FC236}">
                <a16:creationId xmlns:a16="http://schemas.microsoft.com/office/drawing/2014/main" id="{ACF8A13E-3430-B1F2-4C7B-50077AB17E47}"/>
              </a:ext>
            </a:extLst>
          </p:cNvPr>
          <p:cNvSpPr>
            <a:spLocks noGrp="1"/>
          </p:cNvSpPr>
          <p:nvPr>
            <p:ph type="sldNum" sz="quarter" idx="12"/>
          </p:nvPr>
        </p:nvSpPr>
        <p:spPr/>
        <p:txBody>
          <a:bodyPr/>
          <a:lstStyle/>
          <a:p>
            <a:fld id="{0ACBC296-6F1C-40EB-A7B9-B66F495956D9}" type="slidenum">
              <a:rPr lang="en-AU" smtClean="0"/>
              <a:t>2</a:t>
            </a:fld>
            <a:endParaRPr lang="en-AU"/>
          </a:p>
        </p:txBody>
      </p:sp>
    </p:spTree>
    <p:extLst>
      <p:ext uri="{BB962C8B-B14F-4D97-AF65-F5344CB8AC3E}">
        <p14:creationId xmlns:p14="http://schemas.microsoft.com/office/powerpoint/2010/main" val="429469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5917A42C-BA8C-690C-6CDD-A98073C09240}"/>
              </a:ext>
            </a:extLst>
          </p:cNvPr>
          <p:cNvCxnSpPr/>
          <p:nvPr/>
        </p:nvCxnSpPr>
        <p:spPr>
          <a:xfrm>
            <a:off x="1542377" y="3167268"/>
            <a:ext cx="9107246"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6CD506D-93AB-31A2-AEDF-9F2BCC645097}"/>
              </a:ext>
            </a:extLst>
          </p:cNvPr>
          <p:cNvSpPr txBox="1"/>
          <p:nvPr/>
        </p:nvSpPr>
        <p:spPr>
          <a:xfrm>
            <a:off x="1050235" y="3429000"/>
            <a:ext cx="1378226" cy="369332"/>
          </a:xfrm>
          <a:prstGeom prst="rect">
            <a:avLst/>
          </a:prstGeom>
          <a:noFill/>
        </p:spPr>
        <p:txBody>
          <a:bodyPr wrap="square" rtlCol="0">
            <a:spAutoFit/>
          </a:bodyPr>
          <a:lstStyle/>
          <a:p>
            <a:pPr algn="ctr"/>
            <a:r>
              <a:rPr lang="en-AU" b="1" dirty="0"/>
              <a:t>True</a:t>
            </a:r>
          </a:p>
        </p:txBody>
      </p:sp>
      <p:sp>
        <p:nvSpPr>
          <p:cNvPr id="7" name="TextBox 6">
            <a:extLst>
              <a:ext uri="{FF2B5EF4-FFF2-40B4-BE49-F238E27FC236}">
                <a16:creationId xmlns:a16="http://schemas.microsoft.com/office/drawing/2014/main" id="{3A0C7F1C-B6EF-F9A9-8490-1C92C0C6CCD9}"/>
              </a:ext>
            </a:extLst>
          </p:cNvPr>
          <p:cNvSpPr txBox="1"/>
          <p:nvPr/>
        </p:nvSpPr>
        <p:spPr>
          <a:xfrm>
            <a:off x="9763539" y="3371225"/>
            <a:ext cx="1378226" cy="369332"/>
          </a:xfrm>
          <a:prstGeom prst="rect">
            <a:avLst/>
          </a:prstGeom>
          <a:noFill/>
        </p:spPr>
        <p:txBody>
          <a:bodyPr wrap="square" rtlCol="0">
            <a:spAutoFit/>
          </a:bodyPr>
          <a:lstStyle/>
          <a:p>
            <a:pPr algn="ctr"/>
            <a:r>
              <a:rPr lang="en-AU" b="1" dirty="0"/>
              <a:t>False</a:t>
            </a:r>
          </a:p>
        </p:txBody>
      </p:sp>
      <p:sp>
        <p:nvSpPr>
          <p:cNvPr id="8" name="TextBox 7">
            <a:extLst>
              <a:ext uri="{FF2B5EF4-FFF2-40B4-BE49-F238E27FC236}">
                <a16:creationId xmlns:a16="http://schemas.microsoft.com/office/drawing/2014/main" id="{E96F8177-637D-92A7-12C3-66A2CE8EE6DE}"/>
              </a:ext>
            </a:extLst>
          </p:cNvPr>
          <p:cNvSpPr txBox="1"/>
          <p:nvPr/>
        </p:nvSpPr>
        <p:spPr>
          <a:xfrm>
            <a:off x="5406886" y="3429000"/>
            <a:ext cx="1378226" cy="369332"/>
          </a:xfrm>
          <a:prstGeom prst="rect">
            <a:avLst/>
          </a:prstGeom>
          <a:noFill/>
        </p:spPr>
        <p:txBody>
          <a:bodyPr wrap="square" rtlCol="0">
            <a:spAutoFit/>
          </a:bodyPr>
          <a:lstStyle/>
          <a:p>
            <a:pPr algn="ctr"/>
            <a:r>
              <a:rPr lang="en-AU" b="1" dirty="0"/>
              <a:t>Unsure </a:t>
            </a:r>
          </a:p>
        </p:txBody>
      </p:sp>
      <p:sp>
        <p:nvSpPr>
          <p:cNvPr id="9" name="Title 8">
            <a:extLst>
              <a:ext uri="{FF2B5EF4-FFF2-40B4-BE49-F238E27FC236}">
                <a16:creationId xmlns:a16="http://schemas.microsoft.com/office/drawing/2014/main" id="{24C67F67-A839-1230-9D19-A3DAA0FE4093}"/>
              </a:ext>
            </a:extLst>
          </p:cNvPr>
          <p:cNvSpPr>
            <a:spLocks noGrp="1"/>
          </p:cNvSpPr>
          <p:nvPr>
            <p:ph type="title"/>
          </p:nvPr>
        </p:nvSpPr>
        <p:spPr>
          <a:xfrm>
            <a:off x="623886" y="620392"/>
            <a:ext cx="10944226" cy="873387"/>
          </a:xfrm>
        </p:spPr>
        <p:txBody>
          <a:bodyPr/>
          <a:lstStyle/>
          <a:p>
            <a:r>
              <a:rPr lang="en-AU" dirty="0"/>
              <a:t>eRideable laws</a:t>
            </a:r>
          </a:p>
        </p:txBody>
      </p:sp>
    </p:spTree>
    <p:extLst>
      <p:ext uri="{BB962C8B-B14F-4D97-AF65-F5344CB8AC3E}">
        <p14:creationId xmlns:p14="http://schemas.microsoft.com/office/powerpoint/2010/main" val="319642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23AB54-1537-8196-68CF-CB150090D7E9}"/>
              </a:ext>
            </a:extLst>
          </p:cNvPr>
          <p:cNvSpPr>
            <a:spLocks noGrp="1"/>
          </p:cNvSpPr>
          <p:nvPr>
            <p:ph type="sldNum" sz="quarter" idx="12"/>
          </p:nvPr>
        </p:nvSpPr>
        <p:spPr/>
        <p:txBody>
          <a:bodyPr/>
          <a:lstStyle/>
          <a:p>
            <a:fld id="{0ACBC296-6F1C-40EB-A7B9-B66F495956D9}" type="slidenum">
              <a:rPr lang="en-AU" smtClean="0"/>
              <a:t>4</a:t>
            </a:fld>
            <a:endParaRPr lang="en-AU"/>
          </a:p>
        </p:txBody>
      </p:sp>
      <p:pic>
        <p:nvPicPr>
          <p:cNvPr id="7" name="Picture 6">
            <a:extLst>
              <a:ext uri="{FF2B5EF4-FFF2-40B4-BE49-F238E27FC236}">
                <a16:creationId xmlns:a16="http://schemas.microsoft.com/office/drawing/2014/main" id="{B5EB1019-2AE2-565D-0525-22ABEF4F2F19}"/>
              </a:ext>
            </a:extLst>
          </p:cNvPr>
          <p:cNvPicPr>
            <a:picLocks noChangeAspect="1"/>
          </p:cNvPicPr>
          <p:nvPr/>
        </p:nvPicPr>
        <p:blipFill>
          <a:blip r:embed="rId3"/>
          <a:srcRect l="2952" r="3221" b="6461"/>
          <a:stretch>
            <a:fillRect/>
          </a:stretch>
        </p:blipFill>
        <p:spPr>
          <a:xfrm>
            <a:off x="1155032" y="617444"/>
            <a:ext cx="9853863" cy="5121619"/>
          </a:xfrm>
          <a:prstGeom prst="rect">
            <a:avLst/>
          </a:prstGeom>
        </p:spPr>
      </p:pic>
      <p:sp>
        <p:nvSpPr>
          <p:cNvPr id="8" name="Oval 7">
            <a:extLst>
              <a:ext uri="{FF2B5EF4-FFF2-40B4-BE49-F238E27FC236}">
                <a16:creationId xmlns:a16="http://schemas.microsoft.com/office/drawing/2014/main" id="{91AD0913-11C9-BBF2-2DB3-EFC4D08A17C3}"/>
              </a:ext>
            </a:extLst>
          </p:cNvPr>
          <p:cNvSpPr/>
          <p:nvPr/>
        </p:nvSpPr>
        <p:spPr>
          <a:xfrm>
            <a:off x="4654197" y="1981073"/>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Age?</a:t>
            </a:r>
          </a:p>
        </p:txBody>
      </p:sp>
      <p:sp>
        <p:nvSpPr>
          <p:cNvPr id="9" name="Oval 8">
            <a:extLst>
              <a:ext uri="{FF2B5EF4-FFF2-40B4-BE49-F238E27FC236}">
                <a16:creationId xmlns:a16="http://schemas.microsoft.com/office/drawing/2014/main" id="{9904CE30-DC06-CB44-0317-A89EC377A072}"/>
              </a:ext>
            </a:extLst>
          </p:cNvPr>
          <p:cNvSpPr/>
          <p:nvPr/>
        </p:nvSpPr>
        <p:spPr>
          <a:xfrm>
            <a:off x="4653901" y="3578937"/>
            <a:ext cx="1278296"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Speed -  footpath?</a:t>
            </a:r>
          </a:p>
        </p:txBody>
      </p:sp>
      <p:sp>
        <p:nvSpPr>
          <p:cNvPr id="10" name="Oval 9">
            <a:extLst>
              <a:ext uri="{FF2B5EF4-FFF2-40B4-BE49-F238E27FC236}">
                <a16:creationId xmlns:a16="http://schemas.microsoft.com/office/drawing/2014/main" id="{3E21CA17-0BEB-77C6-1933-85E3AE7EB25B}"/>
              </a:ext>
            </a:extLst>
          </p:cNvPr>
          <p:cNvSpPr/>
          <p:nvPr/>
        </p:nvSpPr>
        <p:spPr>
          <a:xfrm>
            <a:off x="6234129" y="3597849"/>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Speed – shared path?</a:t>
            </a:r>
          </a:p>
        </p:txBody>
      </p:sp>
      <p:sp>
        <p:nvSpPr>
          <p:cNvPr id="11" name="Oval 10">
            <a:extLst>
              <a:ext uri="{FF2B5EF4-FFF2-40B4-BE49-F238E27FC236}">
                <a16:creationId xmlns:a16="http://schemas.microsoft.com/office/drawing/2014/main" id="{1EEDB74B-C065-5FD0-A77B-BE438624DE2E}"/>
              </a:ext>
            </a:extLst>
          </p:cNvPr>
          <p:cNvSpPr/>
          <p:nvPr/>
        </p:nvSpPr>
        <p:spPr>
          <a:xfrm>
            <a:off x="3171559" y="1981073"/>
            <a:ext cx="1278296" cy="124126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Helmet?</a:t>
            </a:r>
          </a:p>
        </p:txBody>
      </p:sp>
      <p:sp>
        <p:nvSpPr>
          <p:cNvPr id="12" name="Oval 11">
            <a:extLst>
              <a:ext uri="{FF2B5EF4-FFF2-40B4-BE49-F238E27FC236}">
                <a16:creationId xmlns:a16="http://schemas.microsoft.com/office/drawing/2014/main" id="{C1F65C11-5FA3-1904-DD7F-788E80AB1896}"/>
              </a:ext>
            </a:extLst>
          </p:cNvPr>
          <p:cNvSpPr/>
          <p:nvPr/>
        </p:nvSpPr>
        <p:spPr>
          <a:xfrm>
            <a:off x="3221602" y="3578937"/>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Number of people?</a:t>
            </a:r>
          </a:p>
        </p:txBody>
      </p:sp>
      <p:sp>
        <p:nvSpPr>
          <p:cNvPr id="13" name="Oval 12">
            <a:extLst>
              <a:ext uri="{FF2B5EF4-FFF2-40B4-BE49-F238E27FC236}">
                <a16:creationId xmlns:a16="http://schemas.microsoft.com/office/drawing/2014/main" id="{9EA372EA-BC4B-8B7D-4380-5A41B5E050D9}"/>
              </a:ext>
            </a:extLst>
          </p:cNvPr>
          <p:cNvSpPr/>
          <p:nvPr/>
        </p:nvSpPr>
        <p:spPr>
          <a:xfrm>
            <a:off x="7742147" y="2034803"/>
            <a:ext cx="1223159" cy="1187534"/>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Visibility features?</a:t>
            </a:r>
            <a:r>
              <a:rPr lang="en-AU" dirty="0">
                <a:solidFill>
                  <a:schemeClr val="tx1"/>
                </a:solidFill>
              </a:rPr>
              <a:t> </a:t>
            </a:r>
          </a:p>
        </p:txBody>
      </p:sp>
      <p:sp>
        <p:nvSpPr>
          <p:cNvPr id="14" name="Oval 13">
            <a:extLst>
              <a:ext uri="{FF2B5EF4-FFF2-40B4-BE49-F238E27FC236}">
                <a16:creationId xmlns:a16="http://schemas.microsoft.com/office/drawing/2014/main" id="{364656F9-2ABB-6132-5510-A359405032DC}"/>
              </a:ext>
            </a:extLst>
          </p:cNvPr>
          <p:cNvSpPr/>
          <p:nvPr/>
        </p:nvSpPr>
        <p:spPr>
          <a:xfrm>
            <a:off x="6225591" y="2034803"/>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Allerts?</a:t>
            </a:r>
            <a:r>
              <a:rPr lang="en-AU" dirty="0">
                <a:solidFill>
                  <a:schemeClr val="tx1"/>
                </a:solidFill>
              </a:rPr>
              <a:t> </a:t>
            </a:r>
          </a:p>
        </p:txBody>
      </p:sp>
      <p:sp>
        <p:nvSpPr>
          <p:cNvPr id="15" name="Oval 14">
            <a:extLst>
              <a:ext uri="{FF2B5EF4-FFF2-40B4-BE49-F238E27FC236}">
                <a16:creationId xmlns:a16="http://schemas.microsoft.com/office/drawing/2014/main" id="{4738609B-C79A-4DD5-8221-7ADC907E9E56}"/>
              </a:ext>
            </a:extLst>
          </p:cNvPr>
          <p:cNvSpPr/>
          <p:nvPr/>
        </p:nvSpPr>
        <p:spPr>
          <a:xfrm>
            <a:off x="7742147" y="3559484"/>
            <a:ext cx="1278000" cy="1242000"/>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Riding on roads?</a:t>
            </a:r>
          </a:p>
        </p:txBody>
      </p:sp>
      <p:sp>
        <p:nvSpPr>
          <p:cNvPr id="16" name="Rectangle 15">
            <a:extLst>
              <a:ext uri="{FF2B5EF4-FFF2-40B4-BE49-F238E27FC236}">
                <a16:creationId xmlns:a16="http://schemas.microsoft.com/office/drawing/2014/main" id="{552EC81E-4E75-DAF4-1202-14A7C0E44D51}"/>
              </a:ext>
            </a:extLst>
          </p:cNvPr>
          <p:cNvSpPr/>
          <p:nvPr/>
        </p:nvSpPr>
        <p:spPr>
          <a:xfrm>
            <a:off x="3419473" y="4840154"/>
            <a:ext cx="806116" cy="404918"/>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7" name="Rectangle 16">
            <a:extLst>
              <a:ext uri="{FF2B5EF4-FFF2-40B4-BE49-F238E27FC236}">
                <a16:creationId xmlns:a16="http://schemas.microsoft.com/office/drawing/2014/main" id="{54E1B574-CF2D-E7D2-A46C-79DD96463B09}"/>
              </a:ext>
            </a:extLst>
          </p:cNvPr>
          <p:cNvSpPr/>
          <p:nvPr/>
        </p:nvSpPr>
        <p:spPr>
          <a:xfrm>
            <a:off x="6234129" y="4891738"/>
            <a:ext cx="1345766" cy="489835"/>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Rectangle 17">
            <a:extLst>
              <a:ext uri="{FF2B5EF4-FFF2-40B4-BE49-F238E27FC236}">
                <a16:creationId xmlns:a16="http://schemas.microsoft.com/office/drawing/2014/main" id="{5B3CE603-B56B-5DE9-B706-818DE171757C}"/>
              </a:ext>
            </a:extLst>
          </p:cNvPr>
          <p:cNvSpPr/>
          <p:nvPr/>
        </p:nvSpPr>
        <p:spPr>
          <a:xfrm>
            <a:off x="8026733" y="4891737"/>
            <a:ext cx="806116" cy="489835"/>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54E76C7A-496F-1D62-25DC-CE6ADCC2B867}"/>
              </a:ext>
            </a:extLst>
          </p:cNvPr>
          <p:cNvSpPr/>
          <p:nvPr/>
        </p:nvSpPr>
        <p:spPr>
          <a:xfrm>
            <a:off x="4889990" y="4891739"/>
            <a:ext cx="933293" cy="489835"/>
          </a:xfrm>
          <a:prstGeom prst="rect">
            <a:avLst/>
          </a:prstGeom>
          <a:solidFill>
            <a:srgbClr val="3433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a:extLst>
              <a:ext uri="{FF2B5EF4-FFF2-40B4-BE49-F238E27FC236}">
                <a16:creationId xmlns:a16="http://schemas.microsoft.com/office/drawing/2014/main" id="{A32BCDD0-A34C-2227-322D-EBD28B51425C}"/>
              </a:ext>
            </a:extLst>
          </p:cNvPr>
          <p:cNvSpPr txBox="1"/>
          <p:nvPr/>
        </p:nvSpPr>
        <p:spPr>
          <a:xfrm>
            <a:off x="8832849" y="5780678"/>
            <a:ext cx="2366895" cy="253916"/>
          </a:xfrm>
          <a:prstGeom prst="rect">
            <a:avLst/>
          </a:prstGeom>
          <a:noFill/>
        </p:spPr>
        <p:txBody>
          <a:bodyPr wrap="square" rtlCol="0">
            <a:spAutoFit/>
          </a:bodyPr>
          <a:lstStyle/>
          <a:p>
            <a:r>
              <a:rPr lang="en-AU" sz="1050" dirty="0">
                <a:latin typeface="Arial" panose="020B0604020202020204" pitchFamily="34" charset="0"/>
                <a:cs typeface="Arial" panose="020B0604020202020204" pitchFamily="34" charset="0"/>
              </a:rPr>
              <a:t>Figure 2 Road Safety Commission </a:t>
            </a:r>
          </a:p>
        </p:txBody>
      </p:sp>
    </p:spTree>
    <p:extLst>
      <p:ext uri="{BB962C8B-B14F-4D97-AF65-F5344CB8AC3E}">
        <p14:creationId xmlns:p14="http://schemas.microsoft.com/office/powerpoint/2010/main" val="78697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nline Media 11" title="eRideables - Get Streetwise">
            <a:hlinkClick r:id="" action="ppaction://media"/>
            <a:extLst>
              <a:ext uri="{FF2B5EF4-FFF2-40B4-BE49-F238E27FC236}">
                <a16:creationId xmlns:a16="http://schemas.microsoft.com/office/drawing/2014/main" id="{B8AD99C2-F0D7-BDDF-7B2E-02DAF8B294E0}"/>
              </a:ext>
            </a:extLst>
          </p:cNvPr>
          <p:cNvPicPr>
            <a:picLocks noRot="1" noChangeAspect="1"/>
          </p:cNvPicPr>
          <p:nvPr>
            <a:videoFile r:link="rId1"/>
          </p:nvPr>
        </p:nvPicPr>
        <p:blipFill>
          <a:blip r:embed="rId4"/>
          <a:stretch>
            <a:fillRect/>
          </a:stretch>
        </p:blipFill>
        <p:spPr>
          <a:xfrm>
            <a:off x="1906587" y="1338140"/>
            <a:ext cx="8378825" cy="4734047"/>
          </a:xfrm>
          <a:prstGeom prst="rect">
            <a:avLst/>
          </a:prstGeom>
        </p:spPr>
      </p:pic>
      <p:sp>
        <p:nvSpPr>
          <p:cNvPr id="2" name="Title 8">
            <a:extLst>
              <a:ext uri="{FF2B5EF4-FFF2-40B4-BE49-F238E27FC236}">
                <a16:creationId xmlns:a16="http://schemas.microsoft.com/office/drawing/2014/main" id="{68C06387-8FF4-807F-521D-9801F364EF5C}"/>
              </a:ext>
            </a:extLst>
          </p:cNvPr>
          <p:cNvSpPr>
            <a:spLocks noGrp="1"/>
          </p:cNvSpPr>
          <p:nvPr>
            <p:ph type="title"/>
          </p:nvPr>
        </p:nvSpPr>
        <p:spPr>
          <a:xfrm>
            <a:off x="623886" y="620392"/>
            <a:ext cx="10944226" cy="873387"/>
          </a:xfrm>
        </p:spPr>
        <p:txBody>
          <a:bodyPr/>
          <a:lstStyle/>
          <a:p>
            <a:r>
              <a:rPr lang="en-AU" dirty="0"/>
              <a:t>eRideable laws</a:t>
            </a:r>
          </a:p>
        </p:txBody>
      </p:sp>
    </p:spTree>
    <p:extLst>
      <p:ext uri="{BB962C8B-B14F-4D97-AF65-F5344CB8AC3E}">
        <p14:creationId xmlns:p14="http://schemas.microsoft.com/office/powerpoint/2010/main" val="21833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B549120-AB7C-21C6-71EB-75DD68EBD089}"/>
              </a:ext>
            </a:extLst>
          </p:cNvPr>
          <p:cNvGraphicFramePr>
            <a:graphicFrameLocks noGrp="1"/>
          </p:cNvGraphicFramePr>
          <p:nvPr>
            <p:extLst>
              <p:ext uri="{D42A27DB-BD31-4B8C-83A1-F6EECF244321}">
                <p14:modId xmlns:p14="http://schemas.microsoft.com/office/powerpoint/2010/main" val="403630293"/>
              </p:ext>
            </p:extLst>
          </p:nvPr>
        </p:nvGraphicFramePr>
        <p:xfrm>
          <a:off x="2188437" y="1857375"/>
          <a:ext cx="7815125" cy="4150539"/>
        </p:xfrm>
        <a:graphic>
          <a:graphicData uri="http://schemas.openxmlformats.org/drawingml/2006/table">
            <a:tbl>
              <a:tblPr firstRow="1" bandRow="1">
                <a:tableStyleId>{5C22544A-7EE6-4342-B048-85BDC9FD1C3A}</a:tableStyleId>
              </a:tblPr>
              <a:tblGrid>
                <a:gridCol w="3931884">
                  <a:extLst>
                    <a:ext uri="{9D8B030D-6E8A-4147-A177-3AD203B41FA5}">
                      <a16:colId xmlns:a16="http://schemas.microsoft.com/office/drawing/2014/main" val="1138019326"/>
                    </a:ext>
                  </a:extLst>
                </a:gridCol>
                <a:gridCol w="3883241">
                  <a:extLst>
                    <a:ext uri="{9D8B030D-6E8A-4147-A177-3AD203B41FA5}">
                      <a16:colId xmlns:a16="http://schemas.microsoft.com/office/drawing/2014/main" val="2992725607"/>
                    </a:ext>
                  </a:extLst>
                </a:gridCol>
              </a:tblGrid>
              <a:tr h="459712">
                <a:tc gridSpan="2">
                  <a:txBody>
                    <a:bodyPr/>
                    <a:lstStyle/>
                    <a:p>
                      <a:pPr algn="ctr"/>
                      <a:r>
                        <a:rPr lang="en-AU" sz="2200" b="1" kern="1200" dirty="0">
                          <a:solidFill>
                            <a:schemeClr val="lt1"/>
                          </a:solidFill>
                          <a:effectLst/>
                          <a:latin typeface="+mn-lt"/>
                          <a:ea typeface="+mn-ea"/>
                          <a:cs typeface="+mn-cs"/>
                        </a:rPr>
                        <a:t>eRideables</a:t>
                      </a:r>
                      <a:endParaRPr lang="en-AU" sz="2200" dirty="0"/>
                    </a:p>
                  </a:txBody>
                  <a:tcPr anchor="ctr"/>
                </a:tc>
                <a:tc hMerge="1">
                  <a:txBody>
                    <a:bodyPr/>
                    <a:lstStyle/>
                    <a:p>
                      <a:endParaRPr lang="en-AU" dirty="0"/>
                    </a:p>
                  </a:txBody>
                  <a:tcPr/>
                </a:tc>
                <a:extLst>
                  <a:ext uri="{0D108BD9-81ED-4DB2-BD59-A6C34878D82A}">
                    <a16:rowId xmlns:a16="http://schemas.microsoft.com/office/drawing/2014/main" val="1084735545"/>
                  </a:ext>
                </a:extLst>
              </a:tr>
              <a:tr h="376460">
                <a:tc>
                  <a:txBody>
                    <a:bodyPr/>
                    <a:lstStyle/>
                    <a:p>
                      <a:pPr algn="ctr"/>
                      <a:r>
                        <a:rPr lang="en-AU" sz="2200" dirty="0"/>
                        <a:t>Benefits </a:t>
                      </a:r>
                    </a:p>
                  </a:txBody>
                  <a:tcPr anchor="ctr"/>
                </a:tc>
                <a:tc>
                  <a:txBody>
                    <a:bodyPr/>
                    <a:lstStyle/>
                    <a:p>
                      <a:pPr algn="ctr"/>
                      <a:r>
                        <a:rPr lang="en-AU" sz="2200" dirty="0"/>
                        <a:t>Costs/risks</a:t>
                      </a:r>
                    </a:p>
                  </a:txBody>
                  <a:tcPr anchor="ctr"/>
                </a:tc>
                <a:extLst>
                  <a:ext uri="{0D108BD9-81ED-4DB2-BD59-A6C34878D82A}">
                    <a16:rowId xmlns:a16="http://schemas.microsoft.com/office/drawing/2014/main" val="194095936"/>
                  </a:ext>
                </a:extLst>
              </a:tr>
              <a:tr h="3264107">
                <a:tc>
                  <a:txBody>
                    <a:bodyPr/>
                    <a:lstStyle/>
                    <a:p>
                      <a:endParaRPr lang="en-AU" dirty="0"/>
                    </a:p>
                  </a:txBody>
                  <a:tcPr/>
                </a:tc>
                <a:tc>
                  <a:txBody>
                    <a:bodyPr/>
                    <a:lstStyle/>
                    <a:p>
                      <a:endParaRPr lang="en-AU" dirty="0"/>
                    </a:p>
                  </a:txBody>
                  <a:tcPr/>
                </a:tc>
                <a:extLst>
                  <a:ext uri="{0D108BD9-81ED-4DB2-BD59-A6C34878D82A}">
                    <a16:rowId xmlns:a16="http://schemas.microsoft.com/office/drawing/2014/main" val="2406436904"/>
                  </a:ext>
                </a:extLst>
              </a:tr>
            </a:tbl>
          </a:graphicData>
        </a:graphic>
      </p:graphicFrame>
      <p:sp>
        <p:nvSpPr>
          <p:cNvPr id="2" name="Title 8">
            <a:extLst>
              <a:ext uri="{FF2B5EF4-FFF2-40B4-BE49-F238E27FC236}">
                <a16:creationId xmlns:a16="http://schemas.microsoft.com/office/drawing/2014/main" id="{64E4E061-FA3D-BCC0-14DD-95F54CE206A5}"/>
              </a:ext>
            </a:extLst>
          </p:cNvPr>
          <p:cNvSpPr>
            <a:spLocks noGrp="1"/>
          </p:cNvSpPr>
          <p:nvPr>
            <p:ph type="title"/>
          </p:nvPr>
        </p:nvSpPr>
        <p:spPr>
          <a:xfrm>
            <a:off x="623886" y="620393"/>
            <a:ext cx="10944226" cy="536896"/>
          </a:xfrm>
        </p:spPr>
        <p:txBody>
          <a:bodyPr/>
          <a:lstStyle/>
          <a:p>
            <a:r>
              <a:rPr lang="en-AU" dirty="0"/>
              <a:t>eRideable laws</a:t>
            </a:r>
          </a:p>
        </p:txBody>
      </p:sp>
      <p:sp>
        <p:nvSpPr>
          <p:cNvPr id="4" name="TextBox 3">
            <a:extLst>
              <a:ext uri="{FF2B5EF4-FFF2-40B4-BE49-F238E27FC236}">
                <a16:creationId xmlns:a16="http://schemas.microsoft.com/office/drawing/2014/main" id="{114C1809-D82B-19B0-AC1D-7AD09D7D859C}"/>
              </a:ext>
            </a:extLst>
          </p:cNvPr>
          <p:cNvSpPr txBox="1"/>
          <p:nvPr/>
        </p:nvSpPr>
        <p:spPr>
          <a:xfrm>
            <a:off x="517922" y="1157289"/>
            <a:ext cx="11050189" cy="646331"/>
          </a:xfrm>
          <a:prstGeom prst="rect">
            <a:avLst/>
          </a:prstGeom>
          <a:noFill/>
        </p:spPr>
        <p:txBody>
          <a:bodyPr wrap="square">
            <a:spAutoFit/>
          </a:bodyPr>
          <a:lstStyle/>
          <a:p>
            <a:r>
              <a:rPr lang="en-AU" sz="1800" dirty="0">
                <a:effectLst/>
                <a:latin typeface="Arial" panose="020B0604020202020204" pitchFamily="34" charset="0"/>
                <a:ea typeface="Calibri" panose="020F0502020204030204" pitchFamily="34" charset="0"/>
              </a:rPr>
              <a:t>When used responsibly and in accordance with Western Australia's road laws, eRideables offer are several benefits however there are also risks that it is important to for eRiders to consider. </a:t>
            </a:r>
            <a:endParaRPr lang="en-AU" dirty="0"/>
          </a:p>
        </p:txBody>
      </p:sp>
      <p:sp>
        <p:nvSpPr>
          <p:cNvPr id="6" name="TextBox 5">
            <a:extLst>
              <a:ext uri="{FF2B5EF4-FFF2-40B4-BE49-F238E27FC236}">
                <a16:creationId xmlns:a16="http://schemas.microsoft.com/office/drawing/2014/main" id="{CF6AAD1A-71AA-543D-23DF-0EEFE93C3AC3}"/>
              </a:ext>
            </a:extLst>
          </p:cNvPr>
          <p:cNvSpPr txBox="1"/>
          <p:nvPr/>
        </p:nvSpPr>
        <p:spPr>
          <a:xfrm>
            <a:off x="6153151" y="2711231"/>
            <a:ext cx="3759993" cy="92333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AU" kern="1200" dirty="0">
                <a:solidFill>
                  <a:schemeClr val="tx1"/>
                </a:solidFill>
                <a:effectLst/>
                <a:latin typeface="+mn-lt"/>
                <a:ea typeface="+mn-ea"/>
                <a:cs typeface="+mn-cs"/>
              </a:rPr>
              <a:t>When considering costs/risk, think broadly not just the eRiders themselves.</a:t>
            </a:r>
          </a:p>
        </p:txBody>
      </p:sp>
    </p:spTree>
    <p:extLst>
      <p:ext uri="{BB962C8B-B14F-4D97-AF65-F5344CB8AC3E}">
        <p14:creationId xmlns:p14="http://schemas.microsoft.com/office/powerpoint/2010/main" val="70514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ar accident&#10;&#10;AI-generated content may be incorrect.">
            <a:extLst>
              <a:ext uri="{FF2B5EF4-FFF2-40B4-BE49-F238E27FC236}">
                <a16:creationId xmlns:a16="http://schemas.microsoft.com/office/drawing/2014/main" id="{E1F1EC87-6967-148F-018B-D035BD0B8D66}"/>
              </a:ext>
            </a:extLst>
          </p:cNvPr>
          <p:cNvPicPr>
            <a:picLocks noChangeAspect="1"/>
          </p:cNvPicPr>
          <p:nvPr/>
        </p:nvPicPr>
        <p:blipFill>
          <a:blip r:embed="rId3">
            <a:clrChange>
              <a:clrFrom>
                <a:srgbClr val="FCFBFC"/>
              </a:clrFrom>
              <a:clrTo>
                <a:srgbClr val="FCFBFC">
                  <a:alpha val="0"/>
                </a:srgbClr>
              </a:clrTo>
            </a:clrChange>
          </a:blip>
          <a:stretch>
            <a:fillRect/>
          </a:stretch>
        </p:blipFill>
        <p:spPr>
          <a:xfrm>
            <a:off x="2094195" y="1012825"/>
            <a:ext cx="8003610" cy="5335740"/>
          </a:xfrm>
          <a:prstGeom prst="rect">
            <a:avLst/>
          </a:prstGeom>
        </p:spPr>
      </p:pic>
      <p:sp>
        <p:nvSpPr>
          <p:cNvPr id="11" name="Title 1">
            <a:extLst>
              <a:ext uri="{FF2B5EF4-FFF2-40B4-BE49-F238E27FC236}">
                <a16:creationId xmlns:a16="http://schemas.microsoft.com/office/drawing/2014/main" id="{568F1B05-37F2-C3A8-950D-0D292EA28ED0}"/>
              </a:ext>
            </a:extLst>
          </p:cNvPr>
          <p:cNvSpPr>
            <a:spLocks noGrp="1"/>
          </p:cNvSpPr>
          <p:nvPr>
            <p:ph type="title"/>
          </p:nvPr>
        </p:nvSpPr>
        <p:spPr>
          <a:xfrm>
            <a:off x="623888" y="576263"/>
            <a:ext cx="10944225" cy="873125"/>
          </a:xfrm>
        </p:spPr>
        <p:txBody>
          <a:bodyPr/>
          <a:lstStyle/>
          <a:p>
            <a:r>
              <a:rPr lang="en-AU" dirty="0"/>
              <a:t>WA’s Driving Change Strategy </a:t>
            </a:r>
          </a:p>
        </p:txBody>
      </p:sp>
      <p:sp>
        <p:nvSpPr>
          <p:cNvPr id="12" name="TextBox 11">
            <a:extLst>
              <a:ext uri="{FF2B5EF4-FFF2-40B4-BE49-F238E27FC236}">
                <a16:creationId xmlns:a16="http://schemas.microsoft.com/office/drawing/2014/main" id="{5F8BA0A8-1C1F-7C3E-7886-EB99A0679C38}"/>
              </a:ext>
            </a:extLst>
          </p:cNvPr>
          <p:cNvSpPr txBox="1"/>
          <p:nvPr/>
        </p:nvSpPr>
        <p:spPr>
          <a:xfrm>
            <a:off x="6425184" y="6267080"/>
            <a:ext cx="2468295" cy="253916"/>
          </a:xfrm>
          <a:prstGeom prst="rect">
            <a:avLst/>
          </a:prstGeom>
          <a:noFill/>
        </p:spPr>
        <p:txBody>
          <a:bodyPr wrap="square" rtlCol="0">
            <a:spAutoFit/>
          </a:bodyPr>
          <a:lstStyle/>
          <a:p>
            <a:r>
              <a:rPr lang="en-AU" sz="1050" dirty="0">
                <a:latin typeface="Arial" panose="020B0604020202020204" pitchFamily="34" charset="0"/>
                <a:cs typeface="Arial" panose="020B0604020202020204" pitchFamily="34" charset="0"/>
              </a:rPr>
              <a:t>Figure 3, Road Safety Commission </a:t>
            </a:r>
          </a:p>
        </p:txBody>
      </p:sp>
    </p:spTree>
    <p:extLst>
      <p:ext uri="{BB962C8B-B14F-4D97-AF65-F5344CB8AC3E}">
        <p14:creationId xmlns:p14="http://schemas.microsoft.com/office/powerpoint/2010/main" val="1458698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F057-C56A-81E3-AC0A-E17D011323FF}"/>
              </a:ext>
            </a:extLst>
          </p:cNvPr>
          <p:cNvSpPr>
            <a:spLocks noGrp="1"/>
          </p:cNvSpPr>
          <p:nvPr>
            <p:ph type="title"/>
          </p:nvPr>
        </p:nvSpPr>
        <p:spPr>
          <a:xfrm>
            <a:off x="463463" y="660738"/>
            <a:ext cx="10944225" cy="873388"/>
          </a:xfrm>
        </p:spPr>
        <p:txBody>
          <a:bodyPr/>
          <a:lstStyle/>
          <a:p>
            <a:r>
              <a:rPr lang="en-AU" dirty="0"/>
              <a:t>WA’s Driving change strategy </a:t>
            </a:r>
          </a:p>
        </p:txBody>
      </p:sp>
      <p:graphicFrame>
        <p:nvGraphicFramePr>
          <p:cNvPr id="3" name="Diagram 2">
            <a:extLst>
              <a:ext uri="{FF2B5EF4-FFF2-40B4-BE49-F238E27FC236}">
                <a16:creationId xmlns:a16="http://schemas.microsoft.com/office/drawing/2014/main" id="{2D383F23-3E55-DC68-AFD9-22941219EEC2}"/>
              </a:ext>
            </a:extLst>
          </p:cNvPr>
          <p:cNvGraphicFramePr/>
          <p:nvPr>
            <p:extLst>
              <p:ext uri="{D42A27DB-BD31-4B8C-83A1-F6EECF244321}">
                <p14:modId xmlns:p14="http://schemas.microsoft.com/office/powerpoint/2010/main" val="3560490615"/>
              </p:ext>
            </p:extLst>
          </p:nvPr>
        </p:nvGraphicFramePr>
        <p:xfrm>
          <a:off x="463463" y="1570063"/>
          <a:ext cx="11461315" cy="2709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623F2DA-6926-2E52-6546-96F2143D9FC7}"/>
              </a:ext>
            </a:extLst>
          </p:cNvPr>
          <p:cNvSpPr txBox="1"/>
          <p:nvPr/>
        </p:nvSpPr>
        <p:spPr>
          <a:xfrm>
            <a:off x="726837" y="3827979"/>
            <a:ext cx="2116898" cy="1328023"/>
          </a:xfrm>
          <a:prstGeom prst="roundRect">
            <a:avLst/>
          </a:prstGeom>
          <a:solidFill>
            <a:schemeClr val="accent5">
              <a:lumMod val="20000"/>
              <a:lumOff val="80000"/>
            </a:schemeClr>
          </a:solidFill>
        </p:spPr>
        <p:txBody>
          <a:bodyPr wrap="square" rtlCol="0">
            <a:spAutoFit/>
          </a:bodyPr>
          <a:lstStyle/>
          <a:p>
            <a:pPr algn="ctr"/>
            <a:r>
              <a:rPr lang="en-AU" dirty="0">
                <a:latin typeface="Arial" panose="020B0604020202020204" pitchFamily="34" charset="0"/>
                <a:cs typeface="Arial" panose="020B0604020202020204" pitchFamily="34" charset="0"/>
              </a:rPr>
              <a:t>Consider infrastructure such as paths and roads  </a:t>
            </a:r>
          </a:p>
        </p:txBody>
      </p:sp>
      <p:sp>
        <p:nvSpPr>
          <p:cNvPr id="7" name="TextBox 6">
            <a:extLst>
              <a:ext uri="{FF2B5EF4-FFF2-40B4-BE49-F238E27FC236}">
                <a16:creationId xmlns:a16="http://schemas.microsoft.com/office/drawing/2014/main" id="{AACB67CB-54CD-BF01-C455-ED38AA244119}"/>
              </a:ext>
            </a:extLst>
          </p:cNvPr>
          <p:cNvSpPr txBox="1"/>
          <p:nvPr/>
        </p:nvSpPr>
        <p:spPr>
          <a:xfrm>
            <a:off x="3532013" y="3808334"/>
            <a:ext cx="2116898" cy="715089"/>
          </a:xfrm>
          <a:prstGeom prst="roundRect">
            <a:avLst/>
          </a:prstGeom>
          <a:solidFill>
            <a:schemeClr val="accent5">
              <a:lumMod val="20000"/>
              <a:lumOff val="80000"/>
            </a:schemeClr>
          </a:solidFill>
        </p:spPr>
        <p:txBody>
          <a:bodyPr wrap="square" rtlCol="0">
            <a:spAutoFit/>
          </a:bodyPr>
          <a:lstStyle/>
          <a:p>
            <a:pPr algn="ctr"/>
            <a:r>
              <a:rPr lang="en-AU" dirty="0">
                <a:latin typeface="Arial" panose="020B0604020202020204" pitchFamily="34" charset="0"/>
                <a:cs typeface="Arial" panose="020B0604020202020204" pitchFamily="34" charset="0"/>
              </a:rPr>
              <a:t>Consider </a:t>
            </a:r>
            <a:r>
              <a:rPr lang="en-AU" dirty="0" err="1">
                <a:latin typeface="Arial" panose="020B0604020202020204" pitchFamily="34" charset="0"/>
                <a:cs typeface="Arial" panose="020B0604020202020204" pitchFamily="34" charset="0"/>
              </a:rPr>
              <a:t>eRider</a:t>
            </a:r>
            <a:r>
              <a:rPr lang="en-AU" dirty="0">
                <a:latin typeface="Arial" panose="020B0604020202020204" pitchFamily="34" charset="0"/>
                <a:cs typeface="Arial" panose="020B0604020202020204" pitchFamily="34" charset="0"/>
              </a:rPr>
              <a:t> behaviours </a:t>
            </a:r>
          </a:p>
        </p:txBody>
      </p:sp>
      <p:sp>
        <p:nvSpPr>
          <p:cNvPr id="8" name="TextBox 7">
            <a:extLst>
              <a:ext uri="{FF2B5EF4-FFF2-40B4-BE49-F238E27FC236}">
                <a16:creationId xmlns:a16="http://schemas.microsoft.com/office/drawing/2014/main" id="{4EAA3FB0-C401-AB00-FF37-02FD314FDD7E}"/>
              </a:ext>
            </a:extLst>
          </p:cNvPr>
          <p:cNvSpPr txBox="1"/>
          <p:nvPr/>
        </p:nvSpPr>
        <p:spPr>
          <a:xfrm>
            <a:off x="6337189" y="3759050"/>
            <a:ext cx="2116898" cy="1328023"/>
          </a:xfrm>
          <a:prstGeom prst="roundRect">
            <a:avLst/>
          </a:prstGeom>
          <a:solidFill>
            <a:schemeClr val="accent5">
              <a:lumMod val="20000"/>
              <a:lumOff val="80000"/>
            </a:schemeClr>
          </a:solidFill>
        </p:spPr>
        <p:txBody>
          <a:bodyPr wrap="square" rtlCol="0">
            <a:spAutoFit/>
          </a:bodyPr>
          <a:lstStyle/>
          <a:p>
            <a:pPr algn="ctr"/>
            <a:r>
              <a:rPr lang="en-AU" dirty="0">
                <a:latin typeface="Arial" panose="020B0604020202020204" pitchFamily="34" charset="0"/>
                <a:cs typeface="Arial" panose="020B0604020202020204" pitchFamily="34" charset="0"/>
              </a:rPr>
              <a:t>Consider the speeds allowed in different environments </a:t>
            </a:r>
          </a:p>
        </p:txBody>
      </p:sp>
      <p:sp>
        <p:nvSpPr>
          <p:cNvPr id="9" name="TextBox 8">
            <a:extLst>
              <a:ext uri="{FF2B5EF4-FFF2-40B4-BE49-F238E27FC236}">
                <a16:creationId xmlns:a16="http://schemas.microsoft.com/office/drawing/2014/main" id="{D3225E11-4794-1291-6E3E-486E7C38D300}"/>
              </a:ext>
            </a:extLst>
          </p:cNvPr>
          <p:cNvSpPr txBox="1"/>
          <p:nvPr/>
        </p:nvSpPr>
        <p:spPr>
          <a:xfrm>
            <a:off x="9235531" y="3737262"/>
            <a:ext cx="2116898" cy="1940957"/>
          </a:xfrm>
          <a:prstGeom prst="roundRect">
            <a:avLst/>
          </a:prstGeom>
          <a:solidFill>
            <a:schemeClr val="accent5">
              <a:lumMod val="20000"/>
              <a:lumOff val="80000"/>
            </a:schemeClr>
          </a:solidFill>
        </p:spPr>
        <p:txBody>
          <a:bodyPr wrap="square" rtlCol="0">
            <a:spAutoFit/>
          </a:bodyPr>
          <a:lstStyle/>
          <a:p>
            <a:pPr algn="ctr"/>
            <a:r>
              <a:rPr lang="en-AU" dirty="0">
                <a:latin typeface="Arial" panose="020B0604020202020204" pitchFamily="34" charset="0"/>
                <a:cs typeface="Arial" panose="020B0604020202020204" pitchFamily="34" charset="0"/>
              </a:rPr>
              <a:t>Consider the design of eRideables – what could improve safety of riders?</a:t>
            </a:r>
          </a:p>
        </p:txBody>
      </p:sp>
      <p:sp>
        <p:nvSpPr>
          <p:cNvPr id="4" name="TextBox 3">
            <a:extLst>
              <a:ext uri="{FF2B5EF4-FFF2-40B4-BE49-F238E27FC236}">
                <a16:creationId xmlns:a16="http://schemas.microsoft.com/office/drawing/2014/main" id="{C4778D7A-93EB-F5CB-30E3-43099F0138E1}"/>
              </a:ext>
            </a:extLst>
          </p:cNvPr>
          <p:cNvSpPr txBox="1"/>
          <p:nvPr/>
        </p:nvSpPr>
        <p:spPr>
          <a:xfrm>
            <a:off x="395815" y="1264040"/>
            <a:ext cx="11205636" cy="646331"/>
          </a:xfrm>
          <a:prstGeom prst="rect">
            <a:avLst/>
          </a:prstGeom>
          <a:noFill/>
        </p:spPr>
        <p:txBody>
          <a:bodyPr wrap="square" rtlCol="0">
            <a:spAutoFit/>
          </a:bodyPr>
          <a:lstStyle/>
          <a:p>
            <a:r>
              <a:rPr lang="en-AU" dirty="0">
                <a:latin typeface="Arial" panose="020B0604020202020204" pitchFamily="34" charset="0"/>
                <a:cs typeface="Arial" panose="020B0604020202020204" pitchFamily="34" charset="0"/>
              </a:rPr>
              <a:t>For this activity we will focus on the first 4 priority areas of the Safe Systems Approach and consider how the priority area can be applied to increase the safety of eRiders. </a:t>
            </a:r>
          </a:p>
        </p:txBody>
      </p:sp>
    </p:spTree>
    <p:extLst>
      <p:ext uri="{BB962C8B-B14F-4D97-AF65-F5344CB8AC3E}">
        <p14:creationId xmlns:p14="http://schemas.microsoft.com/office/powerpoint/2010/main" val="120106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C1E63-8666-DB0D-E66A-0CA8003277DB}"/>
              </a:ext>
            </a:extLst>
          </p:cNvPr>
          <p:cNvSpPr>
            <a:spLocks noGrp="1"/>
          </p:cNvSpPr>
          <p:nvPr>
            <p:ph type="title"/>
          </p:nvPr>
        </p:nvSpPr>
        <p:spPr/>
        <p:txBody>
          <a:bodyPr/>
          <a:lstStyle/>
          <a:p>
            <a:r>
              <a:rPr lang="en-AU" dirty="0"/>
              <a:t>Which priority area could students at an individual level have the most impact on?</a:t>
            </a:r>
          </a:p>
        </p:txBody>
      </p:sp>
      <p:pic>
        <p:nvPicPr>
          <p:cNvPr id="4" name="Picture 3">
            <a:extLst>
              <a:ext uri="{FF2B5EF4-FFF2-40B4-BE49-F238E27FC236}">
                <a16:creationId xmlns:a16="http://schemas.microsoft.com/office/drawing/2014/main" id="{6D6367DD-5658-49C0-A97B-258193B6E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564" y="1797887"/>
            <a:ext cx="4270563" cy="3959976"/>
          </a:xfrm>
          <a:prstGeom prst="rect">
            <a:avLst/>
          </a:prstGeom>
          <a:noFill/>
          <a:ln>
            <a:noFill/>
          </a:ln>
        </p:spPr>
      </p:pic>
      <p:sp>
        <p:nvSpPr>
          <p:cNvPr id="5" name="Oval 4">
            <a:extLst>
              <a:ext uri="{FF2B5EF4-FFF2-40B4-BE49-F238E27FC236}">
                <a16:creationId xmlns:a16="http://schemas.microsoft.com/office/drawing/2014/main" id="{5870E955-DAF5-7BB0-0739-0CF1513906E5}"/>
              </a:ext>
            </a:extLst>
          </p:cNvPr>
          <p:cNvSpPr/>
          <p:nvPr/>
        </p:nvSpPr>
        <p:spPr>
          <a:xfrm>
            <a:off x="3087774" y="1769311"/>
            <a:ext cx="1269915" cy="1202488"/>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153BA65-31C3-E63F-447B-B8B683A90AD9}"/>
              </a:ext>
            </a:extLst>
          </p:cNvPr>
          <p:cNvSpPr txBox="1"/>
          <p:nvPr/>
        </p:nvSpPr>
        <p:spPr>
          <a:xfrm>
            <a:off x="6197425" y="1682368"/>
            <a:ext cx="5100638" cy="3493264"/>
          </a:xfrm>
          <a:prstGeom prst="rect">
            <a:avLst/>
          </a:prstGeom>
          <a:noFill/>
        </p:spPr>
        <p:txBody>
          <a:bodyPr wrap="square" rtlCol="0">
            <a:spAutoFit/>
          </a:bodyPr>
          <a:lstStyle/>
          <a:p>
            <a:pPr>
              <a:spcAft>
                <a:spcPts val="600"/>
              </a:spcAft>
            </a:pPr>
            <a:r>
              <a:rPr lang="en-AU" b="1" dirty="0">
                <a:latin typeface="Arial" panose="020B0604020202020204" pitchFamily="34" charset="0"/>
                <a:cs typeface="Arial" panose="020B0604020202020204" pitchFamily="34" charset="0"/>
              </a:rPr>
              <a:t>Safe and considerate eRiders: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Follow all WA laws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Dismount in high traffic areas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Use lights and reflectors at night</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Give way to pedestrians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Keep left unless overtaking</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Use a bell or verbal warning when approaching pedestrians</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Keep 2 hands on the device </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Ride single file</a:t>
            </a:r>
          </a:p>
          <a:p>
            <a:pPr marL="285750" indent="-285750">
              <a:buFont typeface="Arial" panose="020B0604020202020204" pitchFamily="34" charset="0"/>
              <a:buChar char="•"/>
            </a:pPr>
            <a:r>
              <a:rPr lang="en-AU" dirty="0">
                <a:latin typeface="Arial" panose="020B0604020202020204" pitchFamily="34" charset="0"/>
                <a:cs typeface="Arial" panose="020B0604020202020204" pitchFamily="34" charset="0"/>
              </a:rPr>
              <a:t>Ride to the conditions.  </a:t>
            </a:r>
          </a:p>
          <a:p>
            <a:endParaRPr lang="en-AU" dirty="0"/>
          </a:p>
        </p:txBody>
      </p:sp>
    </p:spTree>
    <p:extLst>
      <p:ext uri="{BB962C8B-B14F-4D97-AF65-F5344CB8AC3E}">
        <p14:creationId xmlns:p14="http://schemas.microsoft.com/office/powerpoint/2010/main" val="2263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2005</Words>
  <Application>Microsoft Office PowerPoint</Application>
  <PresentationFormat>Widescreen</PresentationFormat>
  <Paragraphs>199</Paragraphs>
  <Slides>11</Slides>
  <Notes>11</Notes>
  <HiddenSlides>0</HiddenSlides>
  <MMClips>1</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Courier New</vt:lpstr>
      <vt:lpstr>1 Covers / Sections</vt:lpstr>
      <vt:lpstr>2 Contents</vt:lpstr>
      <vt:lpstr>3 Content (Base)</vt:lpstr>
      <vt:lpstr>4 Content (Corners)</vt:lpstr>
      <vt:lpstr>eRideables</vt:lpstr>
      <vt:lpstr>What is an eRideable?</vt:lpstr>
      <vt:lpstr>eRideable laws</vt:lpstr>
      <vt:lpstr>PowerPoint Presentation</vt:lpstr>
      <vt:lpstr>eRideable laws</vt:lpstr>
      <vt:lpstr>eRideable laws</vt:lpstr>
      <vt:lpstr>WA’s Driving Change Strategy </vt:lpstr>
      <vt:lpstr>WA’s Driving change strategy </vt:lpstr>
      <vt:lpstr>Which priority area could students at an individual level have the most impact on?</vt:lpstr>
      <vt:lpstr>PowerPoint Presentation</vt:lpstr>
      <vt:lpstr>References</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COOK Kendall [System Services and Responses]</cp:lastModifiedBy>
  <cp:revision>124</cp:revision>
  <cp:lastPrinted>2025-10-22T07:35:34Z</cp:lastPrinted>
  <dcterms:created xsi:type="dcterms:W3CDTF">2021-03-11T03:31:31Z</dcterms:created>
  <dcterms:modified xsi:type="dcterms:W3CDTF">2025-11-26T00:47:51Z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b51697-d8d5-4b00-af1f-cc3ba473113c_Enabled">
    <vt:lpwstr>true</vt:lpwstr>
  </property>
  <property fmtid="{D5CDD505-2E9C-101B-9397-08002B2CF9AE}" pid="3" name="MSIP_Label_1ab51697-d8d5-4b00-af1f-cc3ba473113c_SetDate">
    <vt:lpwstr>2025-08-11T05:27:58Z</vt:lpwstr>
  </property>
  <property fmtid="{D5CDD505-2E9C-101B-9397-08002B2CF9AE}" pid="4" name="MSIP_Label_1ab51697-d8d5-4b00-af1f-cc3ba473113c_Method">
    <vt:lpwstr>Standard</vt:lpwstr>
  </property>
  <property fmtid="{D5CDD505-2E9C-101B-9397-08002B2CF9AE}" pid="5" name="MSIP_Label_1ab51697-d8d5-4b00-af1f-cc3ba473113c_Name">
    <vt:lpwstr>OFFICIAL</vt:lpwstr>
  </property>
  <property fmtid="{D5CDD505-2E9C-101B-9397-08002B2CF9AE}" pid="6" name="MSIP_Label_1ab51697-d8d5-4b00-af1f-cc3ba473113c_SiteId">
    <vt:lpwstr>e08016f9-d1fd-4cbb-83b0-b76eb4361627</vt:lpwstr>
  </property>
  <property fmtid="{D5CDD505-2E9C-101B-9397-08002B2CF9AE}" pid="7" name="MSIP_Label_1ab51697-d8d5-4b00-af1f-cc3ba473113c_ActionId">
    <vt:lpwstr>fcc58a4e-04a1-465a-a5d8-c1e972beb689</vt:lpwstr>
  </property>
  <property fmtid="{D5CDD505-2E9C-101B-9397-08002B2CF9AE}" pid="8" name="MSIP_Label_1ab51697-d8d5-4b00-af1f-cc3ba473113c_ContentBits">
    <vt:lpwstr>1</vt:lpwstr>
  </property>
  <property fmtid="{D5CDD505-2E9C-101B-9397-08002B2CF9AE}" pid="9" name="MSIP_Label_1ab51697-d8d5-4b00-af1f-cc3ba473113c_Tag">
    <vt:lpwstr>10, 3, 0, 1</vt:lpwstr>
  </property>
  <property fmtid="{D5CDD505-2E9C-101B-9397-08002B2CF9AE}" pid="10" name="ClassificationContentMarkingHeaderLocations">
    <vt:lpwstr>1 Covers / Sections:7\2 Contents:8\3 Content (Base):8\4 Content (Corners):7</vt:lpwstr>
  </property>
  <property fmtid="{D5CDD505-2E9C-101B-9397-08002B2CF9AE}" pid="11" name="ClassificationContentMarkingHeaderText">
    <vt:lpwstr>OFFICIAL</vt:lpwstr>
  </property>
</Properties>
</file>