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16200438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 userDrawn="1">
          <p15:clr>
            <a:srgbClr val="A4A3A4"/>
          </p15:clr>
        </p15:guide>
        <p15:guide id="2" pos="51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47B17C-ACA4-45CC-A46B-068E98F80777}" v="231" dt="2021-09-21T23:42:08.196"/>
    <p1510:client id="{32747D5D-7A65-4F1E-86B7-589AA93D6237}" v="28" dt="2021-09-22T01:11:09.137"/>
    <p1510:client id="{3798306D-99E6-4FB4-BEED-393091F20258}" v="336" dt="2021-09-21T02:00:50.041"/>
    <p1510:client id="{526877A1-2892-4E73-B41F-D319400BA52C}" v="4" dt="2021-09-21T03:13:18.582"/>
    <p1510:client id="{93B80857-19D7-463A-A705-D1949044B1A6}" v="2" dt="2021-09-21T03:40:52.8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236" y="48"/>
      </p:cViewPr>
      <p:guideLst>
        <p:guide orient="horz" pos="3402"/>
        <p:guide pos="51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RON Louisa [SIDE - Sch of Isol &amp; Dist Edu]" userId="S::louisa.keron@education.wa.edu.au::5abd2f33-2425-485d-b330-a03a3724741b" providerId="AD" clId="Web-{93B80857-19D7-463A-A705-D1949044B1A6}"/>
    <pc:docChg chg="modSld">
      <pc:chgData name="KERON Louisa [SIDE - Sch of Isol &amp; Dist Edu]" userId="S::louisa.keron@education.wa.edu.au::5abd2f33-2425-485d-b330-a03a3724741b" providerId="AD" clId="Web-{93B80857-19D7-463A-A705-D1949044B1A6}" dt="2021-09-21T03:40:52.824" v="0" actId="20577"/>
      <pc:docMkLst>
        <pc:docMk/>
      </pc:docMkLst>
      <pc:sldChg chg="modSp">
        <pc:chgData name="KERON Louisa [SIDE - Sch of Isol &amp; Dist Edu]" userId="S::louisa.keron@education.wa.edu.au::5abd2f33-2425-485d-b330-a03a3724741b" providerId="AD" clId="Web-{93B80857-19D7-463A-A705-D1949044B1A6}" dt="2021-09-21T03:40:52.824" v="0" actId="20577"/>
        <pc:sldMkLst>
          <pc:docMk/>
          <pc:sldMk cId="2648764676" sldId="257"/>
        </pc:sldMkLst>
        <pc:spChg chg="mod">
          <ac:chgData name="KERON Louisa [SIDE - Sch of Isol &amp; Dist Edu]" userId="S::louisa.keron@education.wa.edu.au::5abd2f33-2425-485d-b330-a03a3724741b" providerId="AD" clId="Web-{93B80857-19D7-463A-A705-D1949044B1A6}" dt="2021-09-21T03:40:52.824" v="0" actId="20577"/>
          <ac:spMkLst>
            <pc:docMk/>
            <pc:sldMk cId="2648764676" sldId="257"/>
            <ac:spMk id="3" creationId="{0100D891-560E-482B-BA54-2D06955E902C}"/>
          </ac:spMkLst>
        </pc:spChg>
      </pc:sldChg>
    </pc:docChg>
  </pc:docChgLst>
  <pc:docChgLst>
    <pc:chgData name="KERON Louisa [SIDE - Sch of Isol &amp; Dist Edu]" userId="5abd2f33-2425-485d-b330-a03a3724741b" providerId="ADAL" clId="{1E47B17C-ACA4-45CC-A46B-068E98F80777}"/>
    <pc:docChg chg="undo custSel modSld">
      <pc:chgData name="KERON Louisa [SIDE - Sch of Isol &amp; Dist Edu]" userId="5abd2f33-2425-485d-b330-a03a3724741b" providerId="ADAL" clId="{1E47B17C-ACA4-45CC-A46B-068E98F80777}" dt="2021-09-21T23:42:47.566" v="285" actId="20577"/>
      <pc:docMkLst>
        <pc:docMk/>
      </pc:docMkLst>
      <pc:sldChg chg="addSp modSp">
        <pc:chgData name="KERON Louisa [SIDE - Sch of Isol &amp; Dist Edu]" userId="5abd2f33-2425-485d-b330-a03a3724741b" providerId="ADAL" clId="{1E47B17C-ACA4-45CC-A46B-068E98F80777}" dt="2021-09-21T06:46:46.325" v="41" actId="20577"/>
        <pc:sldMkLst>
          <pc:docMk/>
          <pc:sldMk cId="396630087" sldId="256"/>
        </pc:sldMkLst>
        <pc:spChg chg="add mod">
          <ac:chgData name="KERON Louisa [SIDE - Sch of Isol &amp; Dist Edu]" userId="5abd2f33-2425-485d-b330-a03a3724741b" providerId="ADAL" clId="{1E47B17C-ACA4-45CC-A46B-068E98F80777}" dt="2021-09-21T06:45:09.670" v="19" actId="1076"/>
          <ac:spMkLst>
            <pc:docMk/>
            <pc:sldMk cId="396630087" sldId="256"/>
            <ac:spMk id="2" creationId="{0FD1003D-4C10-4C19-99E8-5E9F1E5E171A}"/>
          </ac:spMkLst>
        </pc:spChg>
        <pc:spChg chg="add mod">
          <ac:chgData name="KERON Louisa [SIDE - Sch of Isol &amp; Dist Edu]" userId="5abd2f33-2425-485d-b330-a03a3724741b" providerId="ADAL" clId="{1E47B17C-ACA4-45CC-A46B-068E98F80777}" dt="2021-09-21T06:45:35.628" v="24" actId="1076"/>
          <ac:spMkLst>
            <pc:docMk/>
            <pc:sldMk cId="396630087" sldId="256"/>
            <ac:spMk id="27" creationId="{7016F554-2D99-448B-93A4-8CF95D0241A8}"/>
          </ac:spMkLst>
        </pc:spChg>
        <pc:spChg chg="add mod">
          <ac:chgData name="KERON Louisa [SIDE - Sch of Isol &amp; Dist Edu]" userId="5abd2f33-2425-485d-b330-a03a3724741b" providerId="ADAL" clId="{1E47B17C-ACA4-45CC-A46B-068E98F80777}" dt="2021-09-21T06:45:45.182" v="28" actId="20577"/>
          <ac:spMkLst>
            <pc:docMk/>
            <pc:sldMk cId="396630087" sldId="256"/>
            <ac:spMk id="28" creationId="{16CE38C4-985D-4554-A973-F7CF8C9A42F0}"/>
          </ac:spMkLst>
        </pc:spChg>
        <pc:spChg chg="add mod">
          <ac:chgData name="KERON Louisa [SIDE - Sch of Isol &amp; Dist Edu]" userId="5abd2f33-2425-485d-b330-a03a3724741b" providerId="ADAL" clId="{1E47B17C-ACA4-45CC-A46B-068E98F80777}" dt="2021-09-21T06:45:59.175" v="32" actId="20577"/>
          <ac:spMkLst>
            <pc:docMk/>
            <pc:sldMk cId="396630087" sldId="256"/>
            <ac:spMk id="29" creationId="{3E9ADCD7-CAC5-4765-9051-E529E3024B96}"/>
          </ac:spMkLst>
        </pc:spChg>
        <pc:spChg chg="add mod">
          <ac:chgData name="KERON Louisa [SIDE - Sch of Isol &amp; Dist Edu]" userId="5abd2f33-2425-485d-b330-a03a3724741b" providerId="ADAL" clId="{1E47B17C-ACA4-45CC-A46B-068E98F80777}" dt="2021-09-21T06:46:09.006" v="36" actId="20577"/>
          <ac:spMkLst>
            <pc:docMk/>
            <pc:sldMk cId="396630087" sldId="256"/>
            <ac:spMk id="30" creationId="{9B438E70-69C6-4B2A-8299-D7118F148A5F}"/>
          </ac:spMkLst>
        </pc:spChg>
        <pc:spChg chg="add mod">
          <ac:chgData name="KERON Louisa [SIDE - Sch of Isol &amp; Dist Edu]" userId="5abd2f33-2425-485d-b330-a03a3724741b" providerId="ADAL" clId="{1E47B17C-ACA4-45CC-A46B-068E98F80777}" dt="2021-09-21T06:46:46.325" v="41" actId="20577"/>
          <ac:spMkLst>
            <pc:docMk/>
            <pc:sldMk cId="396630087" sldId="256"/>
            <ac:spMk id="31" creationId="{3B5452F1-8E4F-4C8A-B396-F48AF391335D}"/>
          </ac:spMkLst>
        </pc:spChg>
      </pc:sldChg>
      <pc:sldChg chg="modSp">
        <pc:chgData name="KERON Louisa [SIDE - Sch of Isol &amp; Dist Edu]" userId="5abd2f33-2425-485d-b330-a03a3724741b" providerId="ADAL" clId="{1E47B17C-ACA4-45CC-A46B-068E98F80777}" dt="2021-09-21T23:42:47.566" v="285" actId="20577"/>
        <pc:sldMkLst>
          <pc:docMk/>
          <pc:sldMk cId="2648764676" sldId="257"/>
        </pc:sldMkLst>
        <pc:spChg chg="mod">
          <ac:chgData name="KERON Louisa [SIDE - Sch of Isol &amp; Dist Edu]" userId="5abd2f33-2425-485d-b330-a03a3724741b" providerId="ADAL" clId="{1E47B17C-ACA4-45CC-A46B-068E98F80777}" dt="2021-09-21T23:42:47.566" v="285" actId="20577"/>
          <ac:spMkLst>
            <pc:docMk/>
            <pc:sldMk cId="2648764676" sldId="257"/>
            <ac:spMk id="3" creationId="{0100D891-560E-482B-BA54-2D06955E902C}"/>
          </ac:spMkLst>
        </pc:spChg>
      </pc:sldChg>
    </pc:docChg>
  </pc:docChgLst>
  <pc:docChgLst>
    <pc:chgData name="KERON Louisa [SIDE - Sch of Isol &amp; Dist Edu]" userId="5abd2f33-2425-485d-b330-a03a3724741b" providerId="ADAL" clId="{3798306D-99E6-4FB4-BEED-393091F20258}"/>
    <pc:docChg chg="undo custSel addSld modSld">
      <pc:chgData name="KERON Louisa [SIDE - Sch of Isol &amp; Dist Edu]" userId="5abd2f33-2425-485d-b330-a03a3724741b" providerId="ADAL" clId="{3798306D-99E6-4FB4-BEED-393091F20258}" dt="2021-09-21T02:01:04.329" v="890" actId="20577"/>
      <pc:docMkLst>
        <pc:docMk/>
      </pc:docMkLst>
      <pc:sldChg chg="modSp">
        <pc:chgData name="KERON Louisa [SIDE - Sch of Isol &amp; Dist Edu]" userId="5abd2f33-2425-485d-b330-a03a3724741b" providerId="ADAL" clId="{3798306D-99E6-4FB4-BEED-393091F20258}" dt="2021-09-21T01:52:31.554" v="316"/>
        <pc:sldMkLst>
          <pc:docMk/>
          <pc:sldMk cId="396630087" sldId="256"/>
        </pc:sldMkLst>
        <pc:spChg chg="mod">
          <ac:chgData name="KERON Louisa [SIDE - Sch of Isol &amp; Dist Edu]" userId="5abd2f33-2425-485d-b330-a03a3724741b" providerId="ADAL" clId="{3798306D-99E6-4FB4-BEED-393091F20258}" dt="2021-09-21T01:52:31.554" v="316"/>
          <ac:spMkLst>
            <pc:docMk/>
            <pc:sldMk cId="396630087" sldId="256"/>
            <ac:spMk id="20" creationId="{00000000-0000-0000-0000-000000000000}"/>
          </ac:spMkLst>
        </pc:spChg>
      </pc:sldChg>
      <pc:sldChg chg="addSp modSp add">
        <pc:chgData name="KERON Louisa [SIDE - Sch of Isol &amp; Dist Edu]" userId="5abd2f33-2425-485d-b330-a03a3724741b" providerId="ADAL" clId="{3798306D-99E6-4FB4-BEED-393091F20258}" dt="2021-09-21T02:01:04.329" v="890" actId="20577"/>
        <pc:sldMkLst>
          <pc:docMk/>
          <pc:sldMk cId="2648764676" sldId="257"/>
        </pc:sldMkLst>
        <pc:spChg chg="add mod">
          <ac:chgData name="KERON Louisa [SIDE - Sch of Isol &amp; Dist Edu]" userId="5abd2f33-2425-485d-b330-a03a3724741b" providerId="ADAL" clId="{3798306D-99E6-4FB4-BEED-393091F20258}" dt="2021-09-21T01:45:58.265" v="5" actId="207"/>
          <ac:spMkLst>
            <pc:docMk/>
            <pc:sldMk cId="2648764676" sldId="257"/>
            <ac:spMk id="2" creationId="{1EC12FBE-5F0A-4A9A-90B9-FD379518F457}"/>
          </ac:spMkLst>
        </pc:spChg>
        <pc:spChg chg="add mod">
          <ac:chgData name="KERON Louisa [SIDE - Sch of Isol &amp; Dist Edu]" userId="5abd2f33-2425-485d-b330-a03a3724741b" providerId="ADAL" clId="{3798306D-99E6-4FB4-BEED-393091F20258}" dt="2021-09-21T02:01:04.329" v="890" actId="20577"/>
          <ac:spMkLst>
            <pc:docMk/>
            <pc:sldMk cId="2648764676" sldId="257"/>
            <ac:spMk id="3" creationId="{0100D891-560E-482B-BA54-2D06955E902C}"/>
          </ac:spMkLst>
        </pc:spChg>
      </pc:sldChg>
    </pc:docChg>
  </pc:docChgLst>
  <pc:docChgLst>
    <pc:chgData name="KERON Louisa [SIDE - Sch of Isol &amp; Dist Edu]" userId="S::louisa.keron@education.wa.edu.au::5abd2f33-2425-485d-b330-a03a3724741b" providerId="AD" clId="Web-{526877A1-2892-4E73-B41F-D319400BA52C}"/>
    <pc:docChg chg="modSld">
      <pc:chgData name="KERON Louisa [SIDE - Sch of Isol &amp; Dist Edu]" userId="S::louisa.keron@education.wa.edu.au::5abd2f33-2425-485d-b330-a03a3724741b" providerId="AD" clId="Web-{526877A1-2892-4E73-B41F-D319400BA52C}" dt="2021-09-21T03:13:18.582" v="1" actId="14100"/>
      <pc:docMkLst>
        <pc:docMk/>
      </pc:docMkLst>
      <pc:sldChg chg="modSp">
        <pc:chgData name="KERON Louisa [SIDE - Sch of Isol &amp; Dist Edu]" userId="S::louisa.keron@education.wa.edu.au::5abd2f33-2425-485d-b330-a03a3724741b" providerId="AD" clId="Web-{526877A1-2892-4E73-B41F-D319400BA52C}" dt="2021-09-21T03:13:18.582" v="1" actId="14100"/>
        <pc:sldMkLst>
          <pc:docMk/>
          <pc:sldMk cId="2648764676" sldId="257"/>
        </pc:sldMkLst>
        <pc:spChg chg="mod">
          <ac:chgData name="KERON Louisa [SIDE - Sch of Isol &amp; Dist Edu]" userId="S::louisa.keron@education.wa.edu.au::5abd2f33-2425-485d-b330-a03a3724741b" providerId="AD" clId="Web-{526877A1-2892-4E73-B41F-D319400BA52C}" dt="2021-09-21T03:13:13.098" v="0" actId="20577"/>
          <ac:spMkLst>
            <pc:docMk/>
            <pc:sldMk cId="2648764676" sldId="257"/>
            <ac:spMk id="2" creationId="{1EC12FBE-5F0A-4A9A-90B9-FD379518F457}"/>
          </ac:spMkLst>
        </pc:spChg>
        <pc:spChg chg="mod">
          <ac:chgData name="KERON Louisa [SIDE - Sch of Isol &amp; Dist Edu]" userId="S::louisa.keron@education.wa.edu.au::5abd2f33-2425-485d-b330-a03a3724741b" providerId="AD" clId="Web-{526877A1-2892-4E73-B41F-D319400BA52C}" dt="2021-09-21T03:13:18.582" v="1" actId="14100"/>
          <ac:spMkLst>
            <pc:docMk/>
            <pc:sldMk cId="2648764676" sldId="257"/>
            <ac:spMk id="3" creationId="{0100D891-560E-482B-BA54-2D06955E902C}"/>
          </ac:spMkLst>
        </pc:spChg>
      </pc:sldChg>
    </pc:docChg>
  </pc:docChgLst>
  <pc:docChgLst>
    <pc:chgData name="KERON Louisa [SIDE - Sch of Isol &amp; Dist Edu]" userId="S::louisa.keron@education.wa.edu.au::5abd2f33-2425-485d-b330-a03a3724741b" providerId="AD" clId="Web-{32747D5D-7A65-4F1E-86B7-589AA93D6237}"/>
    <pc:docChg chg="modSld">
      <pc:chgData name="KERON Louisa [SIDE - Sch of Isol &amp; Dist Edu]" userId="S::louisa.keron@education.wa.edu.au::5abd2f33-2425-485d-b330-a03a3724741b" providerId="AD" clId="Web-{32747D5D-7A65-4F1E-86B7-589AA93D6237}" dt="2021-09-22T01:11:09.137" v="13" actId="20577"/>
      <pc:docMkLst>
        <pc:docMk/>
      </pc:docMkLst>
      <pc:sldChg chg="modSp">
        <pc:chgData name="KERON Louisa [SIDE - Sch of Isol &amp; Dist Edu]" userId="S::louisa.keron@education.wa.edu.au::5abd2f33-2425-485d-b330-a03a3724741b" providerId="AD" clId="Web-{32747D5D-7A65-4F1E-86B7-589AA93D6237}" dt="2021-09-22T01:11:09.137" v="13" actId="20577"/>
        <pc:sldMkLst>
          <pc:docMk/>
          <pc:sldMk cId="2648764676" sldId="257"/>
        </pc:sldMkLst>
        <pc:spChg chg="mod">
          <ac:chgData name="KERON Louisa [SIDE - Sch of Isol &amp; Dist Edu]" userId="S::louisa.keron@education.wa.edu.au::5abd2f33-2425-485d-b330-a03a3724741b" providerId="AD" clId="Web-{32747D5D-7A65-4F1E-86B7-589AA93D6237}" dt="2021-09-22T01:11:09.137" v="13" actId="20577"/>
          <ac:spMkLst>
            <pc:docMk/>
            <pc:sldMk cId="2648764676" sldId="257"/>
            <ac:spMk id="3" creationId="{0100D891-560E-482B-BA54-2D06955E902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5033" y="1767462"/>
            <a:ext cx="13770372" cy="3759917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5055" y="5672376"/>
            <a:ext cx="12150329" cy="2607442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8D95-A495-46D1-82F0-AAB684793D6E}" type="datetimeFigureOut">
              <a:rPr lang="en-AU" smtClean="0"/>
              <a:t>4/10/2021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5159-C859-445A-8012-F2F817FCC0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311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8D95-A495-46D1-82F0-AAB684793D6E}" type="datetimeFigureOut">
              <a:rPr lang="en-AU" smtClean="0"/>
              <a:t>4/10/2021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5159-C859-445A-8012-F2F817FCC0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970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93440" y="574987"/>
            <a:ext cx="3493219" cy="9152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781" y="574987"/>
            <a:ext cx="10277153" cy="91523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8D95-A495-46D1-82F0-AAB684793D6E}" type="datetimeFigureOut">
              <a:rPr lang="en-AU" smtClean="0"/>
              <a:t>4/10/2021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5159-C859-445A-8012-F2F817FCC0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62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8D95-A495-46D1-82F0-AAB684793D6E}" type="datetimeFigureOut">
              <a:rPr lang="en-AU" smtClean="0"/>
              <a:t>4/10/2021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5159-C859-445A-8012-F2F817FCC0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9132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343" y="2692444"/>
            <a:ext cx="13972878" cy="449240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5343" y="7227345"/>
            <a:ext cx="13972878" cy="2362447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8D95-A495-46D1-82F0-AAB684793D6E}" type="datetimeFigureOut">
              <a:rPr lang="en-AU" smtClean="0"/>
              <a:t>4/10/2021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5159-C859-445A-8012-F2F817FCC0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1965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780" y="2874937"/>
            <a:ext cx="6885186" cy="68523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01472" y="2874937"/>
            <a:ext cx="6885186" cy="68523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8D95-A495-46D1-82F0-AAB684793D6E}" type="datetimeFigureOut">
              <a:rPr lang="en-AU" smtClean="0"/>
              <a:t>4/10/2021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5159-C859-445A-8012-F2F817FCC0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573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574990"/>
            <a:ext cx="13972878" cy="208745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5892" y="2647443"/>
            <a:ext cx="6853544" cy="129747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892" y="3944914"/>
            <a:ext cx="6853544" cy="58023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01473" y="2647443"/>
            <a:ext cx="6887296" cy="129747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01473" y="3944914"/>
            <a:ext cx="6887296" cy="58023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8D95-A495-46D1-82F0-AAB684793D6E}" type="datetimeFigureOut">
              <a:rPr lang="en-AU" smtClean="0"/>
              <a:t>4/10/2021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5159-C859-445A-8012-F2F817FCC0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4445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8D95-A495-46D1-82F0-AAB684793D6E}" type="datetimeFigureOut">
              <a:rPr lang="en-AU" smtClean="0"/>
              <a:t>4/10/2021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5159-C859-445A-8012-F2F817FCC0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4227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8D95-A495-46D1-82F0-AAB684793D6E}" type="datetimeFigureOut">
              <a:rPr lang="en-AU" smtClean="0"/>
              <a:t>4/10/2021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5159-C859-445A-8012-F2F817FCC0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438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719984"/>
            <a:ext cx="5225063" cy="2519945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7296" y="1554968"/>
            <a:ext cx="8201472" cy="767483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890" y="3239929"/>
            <a:ext cx="5225063" cy="600236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8D95-A495-46D1-82F0-AAB684793D6E}" type="datetimeFigureOut">
              <a:rPr lang="en-AU" smtClean="0"/>
              <a:t>4/10/2021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5159-C859-445A-8012-F2F817FCC0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103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719984"/>
            <a:ext cx="5225063" cy="2519945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87296" y="1554968"/>
            <a:ext cx="8201472" cy="7674832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890" y="3239929"/>
            <a:ext cx="5225063" cy="600236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8D95-A495-46D1-82F0-AAB684793D6E}" type="datetimeFigureOut">
              <a:rPr lang="en-AU" smtClean="0"/>
              <a:t>4/10/2021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5159-C859-445A-8012-F2F817FCC0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73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780" y="574990"/>
            <a:ext cx="13972878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780" y="2874937"/>
            <a:ext cx="13972878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3780" y="10009783"/>
            <a:ext cx="364509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68D95-A495-46D1-82F0-AAB684793D6E}" type="datetimeFigureOut">
              <a:rPr lang="en-AU" smtClean="0"/>
              <a:t>4/10/2021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66395" y="10009783"/>
            <a:ext cx="546764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1559" y="10009783"/>
            <a:ext cx="364509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E5159-C859-445A-8012-F2F817FCC0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597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rmweekly.com.au/story/7287708/vertical-thinking-when-it-comes-to-growing/" TargetMode="External"/><Relationship Id="rId13" Type="http://schemas.openxmlformats.org/officeDocument/2006/relationships/hyperlink" Target="https://youtu.be/R8pK_hkSPCQ" TargetMode="External"/><Relationship Id="rId1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hyperlink" Target="https://youtu.be/64KLuGzGxEQ" TargetMode="External"/><Relationship Id="rId12" Type="http://schemas.openxmlformats.org/officeDocument/2006/relationships/hyperlink" Target="https://www.birchal.com/company/edentowers" TargetMode="External"/><Relationship Id="rId17" Type="http://schemas.openxmlformats.org/officeDocument/2006/relationships/image" Target="../media/image8.svg"/><Relationship Id="rId2" Type="http://schemas.openxmlformats.org/officeDocument/2006/relationships/image" Target="../media/image1.png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hyperlink" Target="https://www.edentowers.life/pages/our-farms" TargetMode="External"/><Relationship Id="rId5" Type="http://schemas.openxmlformats.org/officeDocument/2006/relationships/image" Target="../media/image4.png"/><Relationship Id="rId15" Type="http://schemas.microsoft.com/office/2007/relationships/hdphoto" Target="../media/hdphoto1.wdp"/><Relationship Id="rId10" Type="http://schemas.openxmlformats.org/officeDocument/2006/relationships/hyperlink" Target="https://www.greenbiz.com/article/meet-one-vertical-farm-venture-helping-industry-grow-past-greens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://www.fruitnet.com/asiafruit/article/185403/eden-towers-targets-expansion" TargetMode="External"/><Relationship Id="rId1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esearchgate.net/figure/Industry-life-cycle-model_fig1_258518402" TargetMode="External"/><Relationship Id="rId3" Type="http://schemas.openxmlformats.org/officeDocument/2006/relationships/hyperlink" Target="http://www.fruitnet.com/asiafruit/article/185403/eden-towers-targets-expansion" TargetMode="External"/><Relationship Id="rId7" Type="http://schemas.openxmlformats.org/officeDocument/2006/relationships/hyperlink" Target="https://www.youtube.com/watch?app=desktop&amp;v=R8pK_hkSPCQ&amp;feature=youtu.be" TargetMode="External"/><Relationship Id="rId2" Type="http://schemas.openxmlformats.org/officeDocument/2006/relationships/hyperlink" Target="https://www.farmweekly.com.au/story/7287708/vertical-thinking-when-it-comes-to-growing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birchal.com/company/edentowers" TargetMode="External"/><Relationship Id="rId5" Type="http://schemas.openxmlformats.org/officeDocument/2006/relationships/hyperlink" Target="https://www.edentowers.life/pages/our-farms" TargetMode="External"/><Relationship Id="rId10" Type="http://schemas.openxmlformats.org/officeDocument/2006/relationships/image" Target="../media/image8.png"/><Relationship Id="rId4" Type="http://schemas.openxmlformats.org/officeDocument/2006/relationships/hyperlink" Target="https://www.greenbiz.com/article/meet-one-vertical-farm-venture-helping-industry-grow-past-greens" TargetMode="External"/><Relationship Id="rId9" Type="http://schemas.openxmlformats.org/officeDocument/2006/relationships/hyperlink" Target="https://www.stockholmresilience.org/research/research-news/2016-06-14-how-food-connects-all-the-sdg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949001" y="319014"/>
            <a:ext cx="4842260" cy="15575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800" b="1">
                <a:solidFill>
                  <a:schemeClr val="tx1"/>
                </a:solidFill>
                <a:latin typeface="Avenir Book" panose="020B0503020203020204" pitchFamily="34" charset="-78"/>
                <a:cs typeface="Avenir Book" panose="020B0503020203020204" pitchFamily="34" charset="-78"/>
              </a:rPr>
              <a:t>BUSINESS CASE STUDY</a:t>
            </a:r>
          </a:p>
          <a:p>
            <a:pPr algn="ctr"/>
            <a:endParaRPr lang="en-AU" sz="2800" b="1">
              <a:solidFill>
                <a:schemeClr val="tx1"/>
              </a:solidFill>
              <a:latin typeface="Avenir Book" panose="020B0503020203020204" pitchFamily="34" charset="-78"/>
              <a:cs typeface="Avenir Book" panose="020B0503020203020204" pitchFamily="34" charset="-78"/>
            </a:endParaRPr>
          </a:p>
          <a:p>
            <a:pPr algn="ctr"/>
            <a:endParaRPr lang="en-AU" sz="2800" b="1">
              <a:solidFill>
                <a:schemeClr val="tx1"/>
              </a:solidFill>
              <a:latin typeface="Avenir Book" panose="020B0503020203020204" pitchFamily="34" charset="-78"/>
              <a:cs typeface="Avenir Book" panose="020B0503020203020204" pitchFamily="34" charset="-78"/>
            </a:endParaRPr>
          </a:p>
        </p:txBody>
      </p:sp>
      <p:pic>
        <p:nvPicPr>
          <p:cNvPr id="9" name="Picture 8" descr="https://cdn.shopify.com/s/files/1/0568/4464/8641/files/What_we_do_2x_0423fad3-9ba7-4024-828b-8413f967b366_1920x1200.png?v=1621336880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5" t="6505" r="5399" b="5399"/>
          <a:stretch/>
        </p:blipFill>
        <p:spPr bwMode="auto">
          <a:xfrm>
            <a:off x="244277" y="319014"/>
            <a:ext cx="5394226" cy="255996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7" t="8043" r="11972" b="8066"/>
          <a:stretch/>
        </p:blipFill>
        <p:spPr>
          <a:xfrm>
            <a:off x="5956220" y="5964821"/>
            <a:ext cx="4842260" cy="23266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001" y="8360148"/>
            <a:ext cx="1858525" cy="22047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3" name="Rectangle 12"/>
          <p:cNvSpPr/>
          <p:nvPr/>
        </p:nvSpPr>
        <p:spPr>
          <a:xfrm>
            <a:off x="237113" y="7548725"/>
            <a:ext cx="5389720" cy="30162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AU" sz="2800" b="1">
                <a:solidFill>
                  <a:schemeClr val="tx1"/>
                </a:solidFill>
                <a:latin typeface="Blackout Midnight" panose="02000506000000020004" pitchFamily="2" charset="0"/>
                <a:cs typeface="Avenir Book" panose="020B0503020203020204" pitchFamily="34" charset="-78"/>
              </a:rPr>
              <a:t>Benefits</a:t>
            </a:r>
          </a:p>
          <a:p>
            <a:pPr marL="285750" indent="-285750">
              <a:buFontTx/>
              <a:buChar char="-"/>
            </a:pPr>
            <a:r>
              <a:rPr lang="en-AU">
                <a:latin typeface="Avenir Book" panose="020B0503020203020204" pitchFamily="34" charset="-78"/>
                <a:cs typeface="Avenir Book" panose="020B0503020203020204" pitchFamily="34" charset="-78"/>
              </a:rPr>
              <a:t>Air locked =  no pests, no weeds, no toxins</a:t>
            </a:r>
          </a:p>
          <a:p>
            <a:pPr marL="285750" indent="-285750">
              <a:buFontTx/>
              <a:buChar char="-"/>
            </a:pPr>
            <a:r>
              <a:rPr lang="en-AU">
                <a:latin typeface="Avenir Book" panose="020B0503020203020204" pitchFamily="34" charset="-78"/>
                <a:cs typeface="Avenir Book" panose="020B0503020203020204" pitchFamily="34" charset="-78"/>
              </a:rPr>
              <a:t>No chemicals used </a:t>
            </a:r>
          </a:p>
          <a:p>
            <a:pPr marL="285750" indent="-285750">
              <a:buFontTx/>
              <a:buChar char="-"/>
            </a:pPr>
            <a:r>
              <a:rPr lang="en-AU">
                <a:latin typeface="Avenir Book" panose="020B0503020203020204" pitchFamily="34" charset="-78"/>
                <a:cs typeface="Avenir Book" panose="020B0503020203020204" pitchFamily="34" charset="-78"/>
              </a:rPr>
              <a:t>Less water required (1L/kg of produce) 98% less than traditional methods</a:t>
            </a:r>
          </a:p>
          <a:p>
            <a:pPr marL="285750" indent="-285750">
              <a:buFontTx/>
              <a:buChar char="-"/>
            </a:pPr>
            <a:r>
              <a:rPr lang="en-AU">
                <a:latin typeface="Avenir Book" panose="020B0503020203020204" pitchFamily="34" charset="-78"/>
                <a:cs typeface="Avenir Book" panose="020B0503020203020204" pitchFamily="34" charset="-78"/>
              </a:rPr>
              <a:t>Increased productivity: 15x more efficient</a:t>
            </a:r>
          </a:p>
          <a:p>
            <a:pPr marL="285750" indent="-285750">
              <a:buFontTx/>
              <a:buChar char="-"/>
            </a:pPr>
            <a:r>
              <a:rPr lang="en-AU">
                <a:latin typeface="Avenir Book" panose="020B0503020203020204" pitchFamily="34" charset="-78"/>
                <a:cs typeface="Avenir Book" panose="020B0503020203020204" pitchFamily="34" charset="-78"/>
              </a:rPr>
              <a:t>Reduced carbon footprint, zero food miles</a:t>
            </a:r>
          </a:p>
          <a:p>
            <a:pPr marL="285750" indent="-285750">
              <a:buFontTx/>
              <a:buChar char="-"/>
            </a:pPr>
            <a:r>
              <a:rPr lang="en-AU">
                <a:latin typeface="Avenir Book" panose="020B0503020203020204" pitchFamily="34" charset="-78"/>
                <a:cs typeface="Avenir Book" panose="020B0503020203020204" pitchFamily="34" charset="-78"/>
              </a:rPr>
              <a:t>Biosecurity controls</a:t>
            </a:r>
          </a:p>
          <a:p>
            <a:pPr marL="285750" indent="-285750">
              <a:buFontTx/>
              <a:buChar char="-"/>
            </a:pPr>
            <a:r>
              <a:rPr lang="en-AU">
                <a:latin typeface="Avenir Book" panose="020B0503020203020204" pitchFamily="34" charset="-78"/>
                <a:cs typeface="Avenir Book" panose="020B0503020203020204" pitchFamily="34" charset="-78"/>
              </a:rPr>
              <a:t>Improved taste and nutrition</a:t>
            </a:r>
          </a:p>
          <a:p>
            <a:pPr marL="285750" indent="-285750">
              <a:buFontTx/>
              <a:buChar char="-"/>
            </a:pPr>
            <a:r>
              <a:rPr lang="en-AU">
                <a:latin typeface="Avenir Book" panose="020B0503020203020204" pitchFamily="34" charset="-78"/>
                <a:cs typeface="Avenir Book" panose="020B0503020203020204" pitchFamily="34" charset="-78"/>
              </a:rPr>
              <a:t>Local, fresh, healthy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949001" y="1945330"/>
            <a:ext cx="4842260" cy="2565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AU" sz="2800" b="1">
                <a:solidFill>
                  <a:schemeClr val="tx1"/>
                </a:solidFill>
                <a:latin typeface="Blackout Midnight" panose="02000506000000020004" pitchFamily="2" charset="0"/>
                <a:cs typeface="Avenir Book" panose="020B0503020203020204" pitchFamily="34" charset="-78"/>
              </a:rPr>
              <a:t>Technology</a:t>
            </a:r>
          </a:p>
          <a:p>
            <a:pPr algn="ctr"/>
            <a:endParaRPr lang="en-AU" sz="1000" b="1">
              <a:latin typeface="Avenir Book" panose="020B0503020203020204" pitchFamily="34" charset="-78"/>
              <a:cs typeface="Avenir Book" panose="020B0503020203020204" pitchFamily="34" charset="-78"/>
            </a:endParaRPr>
          </a:p>
          <a:p>
            <a:pPr algn="ctr"/>
            <a:r>
              <a:rPr lang="en-AU" b="1">
                <a:latin typeface="Avenir Book" panose="020B0503020203020204" pitchFamily="34" charset="-78"/>
                <a:cs typeface="Avenir Book" panose="020B0503020203020204" pitchFamily="34" charset="-78"/>
              </a:rPr>
              <a:t>- </a:t>
            </a:r>
            <a:r>
              <a:rPr lang="en-AU" sz="1600" b="1">
                <a:latin typeface="Avenir Book" panose="020B0503020203020204" pitchFamily="34" charset="-78"/>
                <a:cs typeface="Avenir Book" panose="020B0503020203020204" pitchFamily="34" charset="-78"/>
              </a:rPr>
              <a:t>Internet of things  - Artificial intelligence  -    Robots - renewable energy sources -</a:t>
            </a:r>
          </a:p>
          <a:p>
            <a:endParaRPr lang="en-AU" sz="900" b="1">
              <a:latin typeface="Avenir Book" panose="020B0503020203020204" pitchFamily="34" charset="-78"/>
              <a:cs typeface="Avenir Book" panose="020B0503020203020204" pitchFamily="34" charset="-7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>
                <a:latin typeface="Avenir Book" panose="020B0503020203020204" pitchFamily="34" charset="-78"/>
                <a:cs typeface="Avenir Book" panose="020B0503020203020204" pitchFamily="34" charset="-78"/>
              </a:rPr>
              <a:t>Climate control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>
                <a:latin typeface="Avenir Book" panose="020B0503020203020204" pitchFamily="34" charset="-78"/>
                <a:cs typeface="Avenir Book" panose="020B0503020203020204" pitchFamily="34" charset="-78"/>
              </a:rPr>
              <a:t>Movement of growing trays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>
                <a:latin typeface="Avenir Book" panose="020B0503020203020204" pitchFamily="34" charset="-78"/>
                <a:cs typeface="Avenir Book" panose="020B0503020203020204" pitchFamily="34" charset="-78"/>
              </a:rPr>
              <a:t>Administering, scheduling and monitoring nutrients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>
                <a:latin typeface="Avenir Book" panose="020B0503020203020204" pitchFamily="34" charset="-78"/>
                <a:cs typeface="Avenir Book" panose="020B0503020203020204" pitchFamily="34" charset="-78"/>
              </a:rPr>
              <a:t>Less water required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71A62C8-A5B4-4C52-ADB5-91912855C4C8}"/>
              </a:ext>
            </a:extLst>
          </p:cNvPr>
          <p:cNvGrpSpPr/>
          <p:nvPr/>
        </p:nvGrpSpPr>
        <p:grpSpPr>
          <a:xfrm>
            <a:off x="11116884" y="319013"/>
            <a:ext cx="4752001" cy="10245922"/>
            <a:chOff x="11116884" y="319013"/>
            <a:chExt cx="4752001" cy="10245922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16884" y="851534"/>
              <a:ext cx="4752000" cy="208356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  <p:sp>
          <p:nvSpPr>
            <p:cNvPr id="15" name="5-Point Star 14"/>
            <p:cNvSpPr/>
            <p:nvPr/>
          </p:nvSpPr>
          <p:spPr>
            <a:xfrm>
              <a:off x="12741444" y="1930554"/>
              <a:ext cx="300788" cy="338087"/>
            </a:xfrm>
            <a:prstGeom prst="star5">
              <a:avLst/>
            </a:prstGeom>
            <a:solidFill>
              <a:schemeClr val="accent5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latin typeface="Avenir Book" panose="020B0503020203020204" pitchFamily="34" charset="-78"/>
                <a:cs typeface="Avenir Book" panose="020B0503020203020204" pitchFamily="34" charset="-78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1116884" y="319013"/>
              <a:ext cx="4752000" cy="53252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sz="2800" b="1">
                  <a:solidFill>
                    <a:schemeClr val="tx1"/>
                  </a:solidFill>
                  <a:latin typeface="Blackout Midnight" panose="02000506000000020004" pitchFamily="2" charset="0"/>
                  <a:cs typeface="Avenir Book" panose="020B0503020203020204" pitchFamily="34" charset="-78"/>
                </a:rPr>
                <a:t>Industry life cycle model 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1116884" y="3155933"/>
              <a:ext cx="4752000" cy="254867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AU" sz="2800" b="1">
                  <a:solidFill>
                    <a:schemeClr val="tx1"/>
                  </a:solidFill>
                  <a:latin typeface="Blackout Midnight" panose="02000506000000020004" pitchFamily="2" charset="0"/>
                  <a:cs typeface="Avenir Book" panose="020B0503020203020204" pitchFamily="34" charset="-78"/>
                </a:rPr>
                <a:t>Global links</a:t>
              </a:r>
            </a:p>
            <a:p>
              <a:endParaRPr lang="en-AU" sz="1200">
                <a:latin typeface="Avenir Book" panose="020B0503020203020204" pitchFamily="34" charset="-78"/>
                <a:cs typeface="Avenir Book" panose="020B0503020203020204" pitchFamily="34" charset="-78"/>
              </a:endParaRPr>
            </a:p>
            <a:p>
              <a:pPr marL="342900" indent="-342900">
                <a:spcBef>
                  <a:spcPts val="300"/>
                </a:spcBef>
                <a:buFont typeface="Calibri" panose="020F0502020204030204" pitchFamily="34" charset="0"/>
                <a:buChar char="ꚛ"/>
              </a:pPr>
              <a:r>
                <a:rPr lang="en-AU" sz="2200">
                  <a:latin typeface="Avenir Book" panose="020B0503020203020204" pitchFamily="34" charset="-78"/>
                  <a:cs typeface="Avenir Book" panose="020B0503020203020204" pitchFamily="34" charset="-78"/>
                </a:rPr>
                <a:t>Intelligent Growth Solutions Scotland</a:t>
              </a:r>
            </a:p>
            <a:p>
              <a:pPr marL="342900" indent="-342900">
                <a:spcBef>
                  <a:spcPts val="300"/>
                </a:spcBef>
                <a:buFont typeface="Calibri" panose="020F0502020204030204" pitchFamily="34" charset="0"/>
                <a:buChar char="ꚛ"/>
              </a:pPr>
              <a:r>
                <a:rPr lang="en-AU" sz="2200">
                  <a:latin typeface="Avenir Book" panose="020B0503020203020204" pitchFamily="34" charset="-78"/>
                  <a:cs typeface="Avenir Book" panose="020B0503020203020204" pitchFamily="34" charset="-78"/>
                </a:rPr>
                <a:t>World class research and development </a:t>
              </a:r>
            </a:p>
            <a:p>
              <a:pPr marL="342900" indent="-342900">
                <a:spcBef>
                  <a:spcPts val="300"/>
                </a:spcBef>
                <a:buFont typeface="Calibri" panose="020F0502020204030204" pitchFamily="34" charset="0"/>
                <a:buChar char="ꚛ"/>
              </a:pPr>
              <a:r>
                <a:rPr lang="en-AU" sz="2200">
                  <a:latin typeface="Avenir Book" panose="020B0503020203020204" pitchFamily="34" charset="-78"/>
                  <a:cs typeface="Avenir Book" panose="020B0503020203020204" pitchFamily="34" charset="-78"/>
                </a:rPr>
                <a:t>ESG and UNSDG frameworks </a:t>
              </a:r>
            </a:p>
            <a:p>
              <a:endParaRPr lang="en-AU" sz="2000">
                <a:latin typeface="Avenir Book" panose="020B0503020203020204" pitchFamily="34" charset="-78"/>
                <a:cs typeface="Avenir Book" panose="020B0503020203020204" pitchFamily="34" charset="-78"/>
              </a:endParaRPr>
            </a:p>
            <a:p>
              <a:endParaRPr lang="en-AU">
                <a:latin typeface="Avenir Book" panose="020B0503020203020204" pitchFamily="34" charset="-78"/>
                <a:cs typeface="Avenir Book" panose="020B0503020203020204" pitchFamily="34" charset="-78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1116885" y="5925441"/>
              <a:ext cx="4752000" cy="463949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AU" sz="2800" b="1">
                  <a:solidFill>
                    <a:schemeClr val="tx1"/>
                  </a:solidFill>
                  <a:latin typeface="Blackout Midnight" panose="02000506000000020004" pitchFamily="2" charset="0"/>
                  <a:cs typeface="Avenir Book" panose="020B0503020203020204" pitchFamily="34" charset="-78"/>
                </a:rPr>
                <a:t>The future </a:t>
              </a:r>
            </a:p>
            <a:p>
              <a:pPr algn="ctr"/>
              <a:endParaRPr lang="en-AU" sz="1400" b="1">
                <a:latin typeface="Avenir Book" panose="020B0503020203020204" pitchFamily="34" charset="-78"/>
                <a:cs typeface="Avenir Book" panose="020B0503020203020204" pitchFamily="34" charset="-78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ü"/>
              </a:pPr>
              <a:r>
                <a:rPr lang="en-AU" sz="2200">
                  <a:latin typeface="Avenir Book" panose="020B0503020203020204" pitchFamily="34" charset="-78"/>
                  <a:cs typeface="Avenir Book" panose="020B0503020203020204" pitchFamily="34" charset="-78"/>
                </a:rPr>
                <a:t>New products – strawberries, chillies, edible flowers</a:t>
              </a: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ü"/>
              </a:pPr>
              <a:r>
                <a:rPr lang="en-AU" sz="2200">
                  <a:latin typeface="Avenir Book" panose="020B0503020203020204" pitchFamily="34" charset="-78"/>
                  <a:cs typeface="Avenir Book" panose="020B0503020203020204" pitchFamily="34" charset="-78"/>
                </a:rPr>
                <a:t>New locations – East coast, Asia – Singapore, Jakarta</a:t>
              </a: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ü"/>
              </a:pPr>
              <a:r>
                <a:rPr lang="en-AU" sz="2200">
                  <a:latin typeface="Avenir Book" panose="020B0503020203020204" pitchFamily="34" charset="-78"/>
                  <a:cs typeface="Avenir Book" panose="020B0503020203020204" pitchFamily="34" charset="-78"/>
                </a:rPr>
                <a:t>New customers – restaurants, national supermarket chains</a:t>
              </a: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ü"/>
              </a:pPr>
              <a:r>
                <a:rPr lang="en-AU" sz="2200">
                  <a:latin typeface="Avenir Book" panose="020B0503020203020204" pitchFamily="34" charset="-78"/>
                  <a:cs typeface="Avenir Book" panose="020B0503020203020204" pitchFamily="34" charset="-78"/>
                </a:rPr>
                <a:t>Reduced energy consumption </a:t>
              </a: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ü"/>
              </a:pPr>
              <a:r>
                <a:rPr lang="en-AU" sz="2200">
                  <a:latin typeface="Avenir Book" panose="020B0503020203020204" pitchFamily="34" charset="-78"/>
                  <a:cs typeface="Avenir Book" panose="020B0503020203020204" pitchFamily="34" charset="-78"/>
                </a:rPr>
                <a:t>Increased production </a:t>
              </a: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ü"/>
              </a:pPr>
              <a:r>
                <a:rPr lang="en-AU" sz="2200">
                  <a:latin typeface="Avenir Book" panose="020B0503020203020204" pitchFamily="34" charset="-78"/>
                  <a:cs typeface="Avenir Book" panose="020B0503020203020204" pitchFamily="34" charset="-78"/>
                </a:rPr>
                <a:t>Peel Food Zone </a:t>
              </a: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269345"/>
              </p:ext>
            </p:extLst>
          </p:nvPr>
        </p:nvGraphicFramePr>
        <p:xfrm>
          <a:off x="244277" y="3010645"/>
          <a:ext cx="5382556" cy="4406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956">
                  <a:extLst>
                    <a:ext uri="{9D8B030D-6E8A-4147-A177-3AD203B41FA5}">
                      <a16:colId xmlns:a16="http://schemas.microsoft.com/office/drawing/2014/main" val="1395173612"/>
                    </a:ext>
                  </a:extLst>
                </a:gridCol>
                <a:gridCol w="2995600">
                  <a:extLst>
                    <a:ext uri="{9D8B030D-6E8A-4147-A177-3AD203B41FA5}">
                      <a16:colId xmlns:a16="http://schemas.microsoft.com/office/drawing/2014/main" val="39740771"/>
                    </a:ext>
                  </a:extLst>
                </a:gridCol>
              </a:tblGrid>
              <a:tr h="1427584">
                <a:tc>
                  <a:txBody>
                    <a:bodyPr/>
                    <a:lstStyle/>
                    <a:p>
                      <a:r>
                        <a:rPr lang="en-AU" sz="3200">
                          <a:solidFill>
                            <a:schemeClr val="tx1"/>
                          </a:solidFill>
                          <a:latin typeface="Blackout Midnight" panose="02000506000000020004" pitchFamily="2" charset="0"/>
                        </a:rPr>
                        <a:t>Inputs</a:t>
                      </a:r>
                    </a:p>
                    <a:p>
                      <a:pPr algn="ctr"/>
                      <a:endParaRPr lang="en-AU" sz="3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399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Electricity, robots, software, computers, water, </a:t>
                      </a:r>
                      <a:r>
                        <a:rPr lang="en-US" sz="1800" b="0" err="1">
                          <a:solidFill>
                            <a:schemeClr val="tx1"/>
                          </a:solidFill>
                        </a:rPr>
                        <a:t>labour</a:t>
                      </a:r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, coconut </a:t>
                      </a:r>
                      <a:r>
                        <a:rPr lang="en-US" sz="1800" b="0" err="1">
                          <a:solidFill>
                            <a:schemeClr val="tx1"/>
                          </a:solidFill>
                        </a:rPr>
                        <a:t>fibre</a:t>
                      </a:r>
                      <a:r>
                        <a:rPr lang="en-US" sz="1800" b="0">
                          <a:solidFill>
                            <a:schemeClr val="tx1"/>
                          </a:solidFill>
                        </a:rPr>
                        <a:t>, mineral nutrients, seeds, stainless steel trays, LED lights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309641"/>
                  </a:ext>
                </a:extLst>
              </a:tr>
              <a:tr h="1863377">
                <a:tc>
                  <a:txBody>
                    <a:bodyPr/>
                    <a:lstStyle/>
                    <a:p>
                      <a:pPr marL="0" marR="0" lvl="0" indent="0" algn="l" defTabSz="14399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b="1">
                          <a:solidFill>
                            <a:schemeClr val="tx1"/>
                          </a:solidFill>
                          <a:latin typeface="Blackout Midnight" panose="02000506000000020004" pitchFamily="2" charset="0"/>
                        </a:rPr>
                        <a:t>Processes</a:t>
                      </a:r>
                      <a:r>
                        <a:rPr lang="en-AU" sz="3200" b="1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800"/>
                        <a:t>seeding</a:t>
                      </a:r>
                    </a:p>
                    <a:p>
                      <a:pPr lvl="0" algn="l"/>
                      <a:r>
                        <a:rPr lang="en-US" sz="1800"/>
                        <a:t>germinating</a:t>
                      </a:r>
                    </a:p>
                    <a:p>
                      <a:pPr lvl="0" algn="l"/>
                      <a:r>
                        <a:rPr lang="en-US" sz="1800"/>
                        <a:t>growing</a:t>
                      </a:r>
                    </a:p>
                    <a:p>
                      <a:pPr lvl="0" algn="l"/>
                      <a:r>
                        <a:rPr lang="en-US" sz="1800"/>
                        <a:t>harvesting</a:t>
                      </a:r>
                    </a:p>
                    <a:p>
                      <a:pPr lvl="0" algn="l"/>
                      <a:r>
                        <a:rPr lang="en-US" sz="1800"/>
                        <a:t>packaging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648650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r>
                        <a:rPr lang="en-AU" sz="3200" b="1">
                          <a:solidFill>
                            <a:schemeClr val="tx1"/>
                          </a:solidFill>
                          <a:latin typeface="Blackout Midnight" panose="02000506000000020004" pitchFamily="2" charset="0"/>
                        </a:rPr>
                        <a:t>Outputs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/>
                        <a:t>Leafy greens</a:t>
                      </a:r>
                    </a:p>
                    <a:p>
                      <a:pPr lvl="0"/>
                      <a:r>
                        <a:rPr lang="en-US" sz="1800"/>
                        <a:t>Micro herbs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788434"/>
                  </a:ext>
                </a:extLst>
              </a:tr>
            </a:tbl>
          </a:graphicData>
        </a:graphic>
      </p:graphicFrame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347" y="8360147"/>
            <a:ext cx="2833133" cy="16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4" name="Rectangle 23"/>
          <p:cNvSpPr/>
          <p:nvPr/>
        </p:nvSpPr>
        <p:spPr>
          <a:xfrm rot="5400000">
            <a:off x="9133470" y="8907146"/>
            <a:ext cx="482450" cy="28331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AU" sz="1200">
                <a:latin typeface="Avenir Book" panose="020B0503020203020204" pitchFamily="34" charset="-78"/>
                <a:cs typeface="Avenir Book" panose="020B0503020203020204" pitchFamily="34" charset="-78"/>
                <a:hlinkClick r:id="rId7"/>
              </a:rPr>
              <a:t>The State of Food Security And Nutrition in the World 2020</a:t>
            </a:r>
            <a:endParaRPr lang="en-AU" sz="1200">
              <a:latin typeface="Avenir Book" panose="020B0503020203020204" pitchFamily="34" charset="-78"/>
              <a:cs typeface="Avenir Book" panose="020B0503020203020204" pitchFamily="34" charset="-7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955660"/>
              </p:ext>
            </p:extLst>
          </p:nvPr>
        </p:nvGraphicFramePr>
        <p:xfrm>
          <a:off x="5949001" y="4579293"/>
          <a:ext cx="4842260" cy="1316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5384">
                  <a:extLst>
                    <a:ext uri="{9D8B030D-6E8A-4147-A177-3AD203B41FA5}">
                      <a16:colId xmlns:a16="http://schemas.microsoft.com/office/drawing/2014/main" val="2148608108"/>
                    </a:ext>
                  </a:extLst>
                </a:gridCol>
                <a:gridCol w="2566876">
                  <a:extLst>
                    <a:ext uri="{9D8B030D-6E8A-4147-A177-3AD203B41FA5}">
                      <a16:colId xmlns:a16="http://schemas.microsoft.com/office/drawing/2014/main" val="2401146990"/>
                    </a:ext>
                  </a:extLst>
                </a:gridCol>
              </a:tblGrid>
              <a:tr h="37192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b="1" kern="1200">
                          <a:solidFill>
                            <a:schemeClr val="tx1"/>
                          </a:solidFill>
                          <a:latin typeface="Blackout Midnight" panose="02000506000000020004" pitchFamily="2" charset="0"/>
                          <a:ea typeface="+mn-ea"/>
                          <a:cs typeface="Avenir Book" panose="020B0503020203020204" pitchFamily="34" charset="-78"/>
                        </a:rPr>
                        <a:t>Media links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AU" sz="1800" b="1" kern="1200">
                          <a:solidFill>
                            <a:schemeClr val="tx1"/>
                          </a:solidFill>
                          <a:latin typeface="Blackout Midnight" panose="02000506000000020004" pitchFamily="2" charset="0"/>
                          <a:ea typeface="+mn-ea"/>
                          <a:cs typeface="Avenir Book" panose="020B0503020203020204" pitchFamily="34" charset="-78"/>
                        </a:rPr>
                        <a:t>Web links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571041"/>
                  </a:ext>
                </a:extLst>
              </a:tr>
              <a:tr h="852898">
                <a:tc>
                  <a:txBody>
                    <a:bodyPr/>
                    <a:lstStyle/>
                    <a:p>
                      <a:r>
                        <a:rPr lang="en-AU" sz="1400">
                          <a:hlinkClick r:id="rId8"/>
                        </a:rPr>
                        <a:t>Farm Weekly</a:t>
                      </a:r>
                      <a:endParaRPr lang="en-AU" sz="1400"/>
                    </a:p>
                    <a:p>
                      <a:r>
                        <a:rPr lang="en-AU" sz="1400">
                          <a:hlinkClick r:id="rId9"/>
                        </a:rPr>
                        <a:t>Asia Fruit</a:t>
                      </a:r>
                      <a:endParaRPr lang="en-AU" sz="1400"/>
                    </a:p>
                    <a:p>
                      <a:r>
                        <a:rPr lang="en-AU" sz="1400">
                          <a:hlinkClick r:id="rId10"/>
                        </a:rPr>
                        <a:t>Green Biz</a:t>
                      </a:r>
                      <a:r>
                        <a:rPr lang="en-AU" sz="1400" baseline="0"/>
                        <a:t> (Intelligent growth Solutions)</a:t>
                      </a:r>
                      <a:endParaRPr lang="en-AU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>
                          <a:hlinkClick r:id="rId11"/>
                        </a:rPr>
                        <a:t>Eden Towers</a:t>
                      </a:r>
                      <a:endParaRPr lang="en-AU" sz="1400"/>
                    </a:p>
                    <a:p>
                      <a:r>
                        <a:rPr lang="en-AU" sz="1400" err="1">
                          <a:hlinkClick r:id="rId12"/>
                        </a:rPr>
                        <a:t>Birchal</a:t>
                      </a:r>
                      <a:endParaRPr lang="en-AU" sz="1400"/>
                    </a:p>
                    <a:p>
                      <a:r>
                        <a:rPr lang="en-AU" sz="1400">
                          <a:hlinkClick r:id="rId13"/>
                        </a:rPr>
                        <a:t>Eden Towers - Future of Farming</a:t>
                      </a:r>
                      <a:r>
                        <a:rPr lang="en-AU" sz="140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004325"/>
                  </a:ext>
                </a:extLst>
              </a:tr>
            </a:tbl>
          </a:graphicData>
        </a:graphic>
      </p:graphicFrame>
      <p:pic>
        <p:nvPicPr>
          <p:cNvPr id="23" name="Picture 22">
            <a:extLst>
              <a:ext uri="{FF2B5EF4-FFF2-40B4-BE49-F238E27FC236}">
                <a16:creationId xmlns:a16="http://schemas.microsoft.com/office/drawing/2014/main" id="{E639D331-6BC9-4627-89E3-8C539CAED06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287" y="851535"/>
            <a:ext cx="4511688" cy="769218"/>
          </a:xfrm>
          <a:prstGeom prst="rect">
            <a:avLst/>
          </a:prstGeom>
        </p:spPr>
      </p:pic>
      <p:pic>
        <p:nvPicPr>
          <p:cNvPr id="6" name="Graphic 5" descr="Arrow: Counter-clockwise curve with solid fill">
            <a:extLst>
              <a:ext uri="{FF2B5EF4-FFF2-40B4-BE49-F238E27FC236}">
                <a16:creationId xmlns:a16="http://schemas.microsoft.com/office/drawing/2014/main" id="{4A587970-2D6C-4BEA-9D27-C0715600AAB7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10800000" flipH="1">
            <a:off x="1304398" y="3887980"/>
            <a:ext cx="914400" cy="914400"/>
          </a:xfrm>
          <a:prstGeom prst="rect">
            <a:avLst/>
          </a:prstGeom>
        </p:spPr>
      </p:pic>
      <p:pic>
        <p:nvPicPr>
          <p:cNvPr id="25" name="Graphic 24" descr="Arrow: Counter-clockwise curve with solid fill">
            <a:extLst>
              <a:ext uri="{FF2B5EF4-FFF2-40B4-BE49-F238E27FC236}">
                <a16:creationId xmlns:a16="http://schemas.microsoft.com/office/drawing/2014/main" id="{B77E5261-41EC-4C34-9BB0-C2771CF4379D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10800000" flipH="1">
            <a:off x="1192431" y="5685948"/>
            <a:ext cx="914400" cy="91440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73492BB-05BC-4A33-8E64-A4CE0154C9F4}"/>
              </a:ext>
            </a:extLst>
          </p:cNvPr>
          <p:cNvCxnSpPr>
            <a:cxnSpLocks/>
          </p:cNvCxnSpPr>
          <p:nvPr/>
        </p:nvCxnSpPr>
        <p:spPr>
          <a:xfrm>
            <a:off x="2744666" y="4635278"/>
            <a:ext cx="259154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B3B6D5A-825A-4EF8-97D9-554C928FEFB5}"/>
              </a:ext>
            </a:extLst>
          </p:cNvPr>
          <p:cNvCxnSpPr>
            <a:cxnSpLocks/>
          </p:cNvCxnSpPr>
          <p:nvPr/>
        </p:nvCxnSpPr>
        <p:spPr>
          <a:xfrm>
            <a:off x="2744666" y="6420535"/>
            <a:ext cx="259154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FD1003D-4C10-4C19-99E8-5E9F1E5E171A}"/>
              </a:ext>
            </a:extLst>
          </p:cNvPr>
          <p:cNvSpPr txBox="1"/>
          <p:nvPr/>
        </p:nvSpPr>
        <p:spPr>
          <a:xfrm>
            <a:off x="1661863" y="2620652"/>
            <a:ext cx="1031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/>
              <a:t>Image 1.1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016F554-2D99-448B-93A4-8CF95D0241A8}"/>
              </a:ext>
            </a:extLst>
          </p:cNvPr>
          <p:cNvSpPr txBox="1"/>
          <p:nvPr/>
        </p:nvSpPr>
        <p:spPr>
          <a:xfrm>
            <a:off x="8100219" y="1665321"/>
            <a:ext cx="1031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/>
              <a:t>Image 1.2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CE38C4-985D-4554-A973-F7CF8C9A42F0}"/>
              </a:ext>
            </a:extLst>
          </p:cNvPr>
          <p:cNvSpPr txBox="1"/>
          <p:nvPr/>
        </p:nvSpPr>
        <p:spPr>
          <a:xfrm>
            <a:off x="13492884" y="2692656"/>
            <a:ext cx="1031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/>
              <a:t>Image 1.3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E9ADCD7-CAC5-4765-9051-E529E3024B96}"/>
              </a:ext>
            </a:extLst>
          </p:cNvPr>
          <p:cNvSpPr txBox="1"/>
          <p:nvPr/>
        </p:nvSpPr>
        <p:spPr>
          <a:xfrm>
            <a:off x="6114287" y="8014356"/>
            <a:ext cx="1031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/>
              <a:t>Image 1.4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B438E70-69C6-4B2A-8299-D7118F148A5F}"/>
              </a:ext>
            </a:extLst>
          </p:cNvPr>
          <p:cNvSpPr txBox="1"/>
          <p:nvPr/>
        </p:nvSpPr>
        <p:spPr>
          <a:xfrm>
            <a:off x="6630269" y="10302544"/>
            <a:ext cx="1031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/>
              <a:t>Image 1.5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B5452F1-8E4F-4C8A-B396-F48AF391335D}"/>
              </a:ext>
            </a:extLst>
          </p:cNvPr>
          <p:cNvSpPr txBox="1"/>
          <p:nvPr/>
        </p:nvSpPr>
        <p:spPr>
          <a:xfrm>
            <a:off x="10084919" y="9749315"/>
            <a:ext cx="1031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/>
              <a:t>Image 1.6</a:t>
            </a:r>
          </a:p>
        </p:txBody>
      </p:sp>
      <p:sp>
        <p:nvSpPr>
          <p:cNvPr id="3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308504" y="10479964"/>
            <a:ext cx="5723394" cy="466498"/>
          </a:xfrm>
        </p:spPr>
        <p:txBody>
          <a:bodyPr/>
          <a:lstStyle/>
          <a:p>
            <a:r>
              <a:rPr lang="en-AU" sz="1000" dirty="0" smtClean="0">
                <a:solidFill>
                  <a:schemeClr val="bg1"/>
                </a:solidFill>
              </a:rPr>
              <a:t>PRIMED10TL001 | HASS | The Business of Food Production | © Department of Education WA 2021</a:t>
            </a:r>
            <a:endParaRPr lang="en-AU" sz="1000" dirty="0">
              <a:solidFill>
                <a:schemeClr val="bg1"/>
              </a:solidFill>
            </a:endParaRPr>
          </a:p>
        </p:txBody>
      </p:sp>
      <p:pic>
        <p:nvPicPr>
          <p:cNvPr id="33" name="Picture 32"/>
          <p:cNvPicPr/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763701" y="10631019"/>
            <a:ext cx="417195" cy="14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3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12FBE-5F0A-4A9A-90B9-FD379518F457}"/>
              </a:ext>
            </a:extLst>
          </p:cNvPr>
          <p:cNvSpPr txBox="1">
            <a:spLocks/>
          </p:cNvSpPr>
          <p:nvPr/>
        </p:nvSpPr>
        <p:spPr>
          <a:xfrm>
            <a:off x="783879" y="437553"/>
            <a:ext cx="10515600" cy="868057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l" defTabSz="143999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92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4400" b="1" dirty="0">
                <a:solidFill>
                  <a:srgbClr val="C00000"/>
                </a:solidFill>
                <a:latin typeface="Arial"/>
                <a:cs typeface="Arial"/>
              </a:rPr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0D891-560E-482B-BA54-2D06955E902C}"/>
              </a:ext>
            </a:extLst>
          </p:cNvPr>
          <p:cNvSpPr txBox="1">
            <a:spLocks/>
          </p:cNvSpPr>
          <p:nvPr/>
        </p:nvSpPr>
        <p:spPr>
          <a:xfrm>
            <a:off x="838200" y="1112561"/>
            <a:ext cx="14504665" cy="968720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59999" indent="-359999" algn="l" defTabSz="1439997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79998" indent="-359999" algn="l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Char char="•"/>
              <a:defRPr sz="37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99996" indent="-359999" algn="l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Char char="•"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19995" indent="-359999" algn="l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Char char="•"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39994" indent="-359999" algn="l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Char char="•"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959992" indent="-359999" algn="l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Char char="•"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679991" indent="-359999" algn="l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Char char="•"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99989" indent="-359999" algn="l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Char char="•"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119988" indent="-359999" algn="l" defTabSz="143999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Char char="•"/>
              <a:defRPr sz="28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AU" sz="2000" b="1" dirty="0">
                <a:solidFill>
                  <a:srgbClr val="C00000"/>
                </a:solidFill>
                <a:latin typeface="Arial"/>
                <a:cs typeface="Arial"/>
              </a:rPr>
              <a:t>References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AU" sz="1900" dirty="0">
                <a:latin typeface="Arial"/>
                <a:cs typeface="Arial"/>
              </a:rPr>
              <a:t>Tracey, Millie (9 June 2021) ‘Vertical thinking when it comes to growing’ </a:t>
            </a:r>
            <a:r>
              <a:rPr lang="en-AU" sz="1900" i="1" dirty="0">
                <a:latin typeface="Arial"/>
                <a:cs typeface="Arial"/>
              </a:rPr>
              <a:t>Farm Weekly </a:t>
            </a:r>
            <a:r>
              <a:rPr lang="en-AU" sz="1900" dirty="0">
                <a:latin typeface="Arial"/>
                <a:cs typeface="Arial"/>
              </a:rPr>
              <a:t>available at &lt;</a:t>
            </a:r>
            <a:r>
              <a:rPr lang="en-AU" sz="1900" dirty="0">
                <a:latin typeface="Arial"/>
                <a:cs typeface="Arial"/>
                <a:hlinkClick r:id="rId2"/>
              </a:rPr>
              <a:t>https://www.farmweekly.com.au/story/7287708/vertical-thinking-when-it-comes-to-growing/</a:t>
            </a:r>
            <a:r>
              <a:rPr lang="en-AU" sz="1900" dirty="0">
                <a:latin typeface="Arial"/>
                <a:cs typeface="Arial"/>
              </a:rPr>
              <a:t>&gt; accessed 27 July 2021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AU" sz="1900" dirty="0" err="1">
                <a:latin typeface="Arial"/>
                <a:cs typeface="Arial"/>
              </a:rPr>
              <a:t>Komorek</a:t>
            </a:r>
            <a:r>
              <a:rPr lang="en-AU" sz="1900" dirty="0">
                <a:latin typeface="Arial"/>
                <a:cs typeface="Arial"/>
              </a:rPr>
              <a:t>, Chris (2 June 2021) ‘Eden Towers target expansion’ </a:t>
            </a:r>
            <a:r>
              <a:rPr lang="en-AU" sz="1900" i="1" dirty="0">
                <a:latin typeface="Arial"/>
                <a:cs typeface="Arial"/>
              </a:rPr>
              <a:t>Asia Fruit </a:t>
            </a:r>
            <a:r>
              <a:rPr lang="en-AU" sz="1900" dirty="0">
                <a:latin typeface="Arial"/>
                <a:cs typeface="Arial"/>
              </a:rPr>
              <a:t>available at &lt;</a:t>
            </a:r>
            <a:r>
              <a:rPr lang="en-AU" sz="1900" dirty="0">
                <a:latin typeface="Arial"/>
                <a:cs typeface="Arial"/>
                <a:hlinkClick r:id="rId3"/>
              </a:rPr>
              <a:t>http://www.fruitnet.com/asiafruit/article/185403/eden-towers-targets-expansion</a:t>
            </a:r>
            <a:r>
              <a:rPr lang="en-AU" sz="1900" dirty="0">
                <a:latin typeface="Arial"/>
                <a:cs typeface="Arial"/>
              </a:rPr>
              <a:t>&gt; accessed 27 June 2021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AU" sz="1900" dirty="0">
                <a:latin typeface="Arial"/>
                <a:cs typeface="Arial"/>
              </a:rPr>
              <a:t>Klein, Jesse (20 July 2021) ‘Meet one vertical farm venture helping the industry grow past greens’ </a:t>
            </a:r>
            <a:r>
              <a:rPr lang="en-AU" sz="1900" i="1" dirty="0" err="1">
                <a:latin typeface="Arial"/>
                <a:cs typeface="Arial"/>
              </a:rPr>
              <a:t>Greenbiz</a:t>
            </a:r>
            <a:r>
              <a:rPr lang="en-AU" sz="1900" i="1" dirty="0">
                <a:latin typeface="Arial"/>
                <a:cs typeface="Arial"/>
              </a:rPr>
              <a:t> </a:t>
            </a:r>
            <a:r>
              <a:rPr lang="en-AU" sz="1900" dirty="0">
                <a:latin typeface="Arial"/>
                <a:cs typeface="Arial"/>
              </a:rPr>
              <a:t>available at &lt;</a:t>
            </a:r>
            <a:r>
              <a:rPr lang="en-AU" sz="1900" dirty="0">
                <a:latin typeface="Arial"/>
                <a:cs typeface="Arial"/>
                <a:hlinkClick r:id="rId4"/>
              </a:rPr>
              <a:t>https://www.greenbiz.com/article/meet-one-vertical-farm-venture-helping-industry-grow-past-greens</a:t>
            </a:r>
            <a:r>
              <a:rPr lang="en-AU" sz="1900" dirty="0">
                <a:latin typeface="Arial"/>
                <a:cs typeface="Arial"/>
              </a:rPr>
              <a:t>&gt; accessed 10 August 2021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AU" sz="1900" dirty="0">
                <a:latin typeface="Arial"/>
                <a:cs typeface="Arial"/>
              </a:rPr>
              <a:t>Eden Towers (</a:t>
            </a:r>
            <a:r>
              <a:rPr lang="en-AU" sz="1900" dirty="0" err="1">
                <a:latin typeface="Arial"/>
                <a:cs typeface="Arial"/>
              </a:rPr>
              <a:t>n.d</a:t>
            </a:r>
            <a:r>
              <a:rPr lang="en-AU" sz="1900" dirty="0">
                <a:latin typeface="Arial"/>
                <a:cs typeface="Arial"/>
              </a:rPr>
              <a:t>) ‘Our Farms’ available at &lt;</a:t>
            </a:r>
            <a:r>
              <a:rPr lang="en-AU" sz="1900" dirty="0">
                <a:latin typeface="Arial"/>
                <a:cs typeface="Arial"/>
                <a:hlinkClick r:id="rId5"/>
              </a:rPr>
              <a:t>https://www.edentowers.life/pages/our-farms</a:t>
            </a:r>
            <a:r>
              <a:rPr lang="en-AU" sz="1900" dirty="0">
                <a:latin typeface="Arial"/>
                <a:cs typeface="Arial"/>
              </a:rPr>
              <a:t>&gt; accessed 10 August 2021 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AU" sz="1900" dirty="0" err="1">
                <a:latin typeface="Arial"/>
                <a:cs typeface="Arial"/>
              </a:rPr>
              <a:t>Birchal</a:t>
            </a:r>
            <a:r>
              <a:rPr lang="en-AU" sz="1900" dirty="0">
                <a:latin typeface="Arial"/>
                <a:cs typeface="Arial"/>
              </a:rPr>
              <a:t> (</a:t>
            </a:r>
            <a:r>
              <a:rPr lang="en-AU" sz="1900" dirty="0" err="1">
                <a:latin typeface="Arial"/>
                <a:cs typeface="Arial"/>
              </a:rPr>
              <a:t>n.d</a:t>
            </a:r>
            <a:r>
              <a:rPr lang="en-AU" sz="1900" dirty="0">
                <a:latin typeface="Arial"/>
                <a:cs typeface="Arial"/>
              </a:rPr>
              <a:t>) ‘Amazing Fresh Now – Vertical Farming sustainable produce’ available at &lt;</a:t>
            </a:r>
            <a:r>
              <a:rPr lang="en-AU" sz="1900" dirty="0">
                <a:latin typeface="Arial"/>
                <a:cs typeface="Arial"/>
                <a:hlinkClick r:id="rId6"/>
              </a:rPr>
              <a:t>https://www.birchal.com/company/edentowers</a:t>
            </a:r>
            <a:r>
              <a:rPr lang="en-AU" sz="1900" dirty="0">
                <a:latin typeface="Arial"/>
                <a:cs typeface="Arial"/>
              </a:rPr>
              <a:t>&gt; accessed 10 August 2021 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AU" sz="1900" dirty="0">
                <a:latin typeface="Arial"/>
                <a:cs typeface="Arial"/>
              </a:rPr>
              <a:t>Christian </a:t>
            </a:r>
            <a:r>
              <a:rPr lang="en-AU" sz="1900" dirty="0" err="1">
                <a:latin typeface="Arial"/>
                <a:cs typeface="Arial"/>
              </a:rPr>
              <a:t>Proskscha</a:t>
            </a:r>
            <a:r>
              <a:rPr lang="en-AU" sz="1900" dirty="0">
                <a:latin typeface="Arial"/>
                <a:cs typeface="Arial"/>
              </a:rPr>
              <a:t> (1 June 2021) ‘Eden Towers – Future of Farming’ available at &lt;</a:t>
            </a:r>
            <a:r>
              <a:rPr lang="en-AU" sz="1900" dirty="0">
                <a:latin typeface="Arial"/>
                <a:cs typeface="Arial"/>
                <a:hlinkClick r:id="rId7"/>
              </a:rPr>
              <a:t>https://www.youtube.com/watch?app=desktop&amp;v=R8pK_hkSPCQ&amp;feature=youtu.be</a:t>
            </a:r>
            <a:r>
              <a:rPr lang="en-AU" sz="1900" dirty="0">
                <a:latin typeface="Arial"/>
                <a:cs typeface="Arial"/>
              </a:rPr>
              <a:t>&gt; accessed 10 August 2021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AU" sz="1900" b="1" dirty="0">
                <a:solidFill>
                  <a:srgbClr val="C00000"/>
                </a:solidFill>
                <a:latin typeface="Arial"/>
                <a:cs typeface="Arial"/>
              </a:rPr>
              <a:t>Images</a:t>
            </a:r>
          </a:p>
          <a:p>
            <a:pPr marL="0" indent="0">
              <a:buNone/>
            </a:pPr>
            <a:r>
              <a:rPr lang="en-AU" sz="1900" dirty="0">
                <a:latin typeface="Arial" panose="020B0604020202020204" pitchFamily="34" charset="0"/>
                <a:cs typeface="Arial" panose="020B0604020202020204" pitchFamily="34" charset="0"/>
              </a:rPr>
              <a:t>Image 1.1 Supplied courtesy of Christian </a:t>
            </a:r>
            <a:r>
              <a:rPr lang="en-AU" sz="1900" dirty="0" err="1">
                <a:latin typeface="Arial" panose="020B0604020202020204" pitchFamily="34" charset="0"/>
                <a:cs typeface="Arial" panose="020B0604020202020204" pitchFamily="34" charset="0"/>
              </a:rPr>
              <a:t>Proskscha</a:t>
            </a:r>
            <a:r>
              <a:rPr lang="en-AU" sz="1900" dirty="0">
                <a:latin typeface="Arial" panose="020B0604020202020204" pitchFamily="34" charset="0"/>
                <a:cs typeface="Arial" panose="020B0604020202020204" pitchFamily="34" charset="0"/>
              </a:rPr>
              <a:t>, founder of Eden Towers</a:t>
            </a:r>
            <a:endParaRPr lang="en-AU" sz="1900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AU" sz="1900" dirty="0">
                <a:latin typeface="Arial"/>
                <a:cs typeface="Arial"/>
              </a:rPr>
              <a:t>Image 1.2 </a:t>
            </a:r>
            <a:r>
              <a:rPr lang="en-AU" sz="1900" dirty="0">
                <a:latin typeface="Arial" panose="020B0604020202020204" pitchFamily="34" charset="0"/>
                <a:cs typeface="Arial" panose="020B0604020202020204" pitchFamily="34" charset="0"/>
              </a:rPr>
              <a:t>Supplied courtesy of Christian </a:t>
            </a:r>
            <a:r>
              <a:rPr lang="en-AU" sz="1900" dirty="0" err="1">
                <a:latin typeface="Arial" panose="020B0604020202020204" pitchFamily="34" charset="0"/>
                <a:cs typeface="Arial" panose="020B0604020202020204" pitchFamily="34" charset="0"/>
              </a:rPr>
              <a:t>Proskscha</a:t>
            </a:r>
            <a:r>
              <a:rPr lang="en-AU" sz="1900" dirty="0">
                <a:latin typeface="Arial" panose="020B0604020202020204" pitchFamily="34" charset="0"/>
                <a:cs typeface="Arial" panose="020B0604020202020204" pitchFamily="34" charset="0"/>
              </a:rPr>
              <a:t>, founder of Eden Towers</a:t>
            </a:r>
            <a:endParaRPr lang="en-AU" sz="1900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AU" sz="1900" dirty="0">
                <a:latin typeface="Arial"/>
                <a:cs typeface="Arial"/>
              </a:rPr>
              <a:t>Image 1.3 </a:t>
            </a:r>
            <a:r>
              <a:rPr lang="en-AU" sz="1900" dirty="0" err="1">
                <a:latin typeface="Arial"/>
                <a:cs typeface="Arial"/>
              </a:rPr>
              <a:t>Tonči</a:t>
            </a:r>
            <a:r>
              <a:rPr lang="en-AU" sz="1900" dirty="0">
                <a:latin typeface="Arial"/>
                <a:cs typeface="Arial"/>
              </a:rPr>
              <a:t> </a:t>
            </a:r>
            <a:r>
              <a:rPr lang="en-AU" sz="1900" dirty="0" err="1">
                <a:latin typeface="Arial"/>
                <a:cs typeface="Arial"/>
              </a:rPr>
              <a:t>Mikack</a:t>
            </a:r>
            <a:r>
              <a:rPr lang="en-AU" sz="1900" dirty="0">
                <a:latin typeface="Arial"/>
                <a:cs typeface="Arial"/>
              </a:rPr>
              <a:t> (2018) ‘Industry cycle model’ All rights reserved, available at: &lt;</a:t>
            </a:r>
            <a:r>
              <a:rPr lang="en-AU" sz="1900" dirty="0">
                <a:latin typeface="Arial"/>
                <a:cs typeface="Arial"/>
                <a:hlinkClick r:id="rId8"/>
              </a:rPr>
              <a:t>https://www.researchgate.net/figure/Industry-life-cycle-model_fig1_258518402</a:t>
            </a:r>
            <a:r>
              <a:rPr lang="en-AU" sz="1900" dirty="0">
                <a:latin typeface="Arial"/>
                <a:cs typeface="Arial"/>
              </a:rPr>
              <a:t>&gt; accessed 10 August 2021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AU" sz="1900" dirty="0">
                <a:latin typeface="Arial" panose="020B0604020202020204" pitchFamily="34" charset="0"/>
                <a:cs typeface="Arial" panose="020B0604020202020204" pitchFamily="34" charset="0"/>
              </a:rPr>
              <a:t>Image 1.4 Supplied courtesy of Christian </a:t>
            </a:r>
            <a:r>
              <a:rPr lang="en-AU" sz="1900" dirty="0" err="1">
                <a:latin typeface="Arial" panose="020B0604020202020204" pitchFamily="34" charset="0"/>
                <a:cs typeface="Arial" panose="020B0604020202020204" pitchFamily="34" charset="0"/>
              </a:rPr>
              <a:t>Proskscha</a:t>
            </a:r>
            <a:r>
              <a:rPr lang="en-AU" sz="1900" dirty="0">
                <a:latin typeface="Arial" panose="020B0604020202020204" pitchFamily="34" charset="0"/>
                <a:cs typeface="Arial" panose="020B0604020202020204" pitchFamily="34" charset="0"/>
              </a:rPr>
              <a:t>, founder of Eden Towers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AU" sz="1900" dirty="0">
                <a:latin typeface="Arial" panose="020B0604020202020204" pitchFamily="34" charset="0"/>
                <a:cs typeface="Arial" panose="020B0604020202020204" pitchFamily="34" charset="0"/>
              </a:rPr>
              <a:t>Image 1.5 Supplied courtesy of Christian </a:t>
            </a:r>
            <a:r>
              <a:rPr lang="en-AU" sz="1900" dirty="0" err="1">
                <a:latin typeface="Arial" panose="020B0604020202020204" pitchFamily="34" charset="0"/>
                <a:cs typeface="Arial" panose="020B0604020202020204" pitchFamily="34" charset="0"/>
              </a:rPr>
              <a:t>Proskscha</a:t>
            </a:r>
            <a:r>
              <a:rPr lang="en-AU" sz="1900" dirty="0">
                <a:latin typeface="Arial" panose="020B0604020202020204" pitchFamily="34" charset="0"/>
                <a:cs typeface="Arial" panose="020B0604020202020204" pitchFamily="34" charset="0"/>
              </a:rPr>
              <a:t>, founder of Eden Towers</a:t>
            </a:r>
          </a:p>
          <a:p>
            <a:pPr marL="0" indent="0" fontAlgn="base">
              <a:buNone/>
            </a:pPr>
            <a:r>
              <a:rPr lang="en-AU" sz="1900" dirty="0">
                <a:latin typeface="Arial"/>
                <a:cs typeface="Arial"/>
              </a:rPr>
              <a:t>Image 1.6 ‘Biosphere – Society – Economy’ by Azote Images for Stockholm Resilience Centre, Stockholm University. Accessed at &lt;</a:t>
            </a:r>
            <a:r>
              <a:rPr lang="en-AU" sz="1900" u="sng" dirty="0">
                <a:latin typeface="Arial"/>
                <a:cs typeface="Arial"/>
                <a:hlinkClick r:id="rId9"/>
              </a:rPr>
              <a:t>https://www.stockholmresilience.org/research/research-news/2016-06-14-how-food-connects-all-the-sdgs.html</a:t>
            </a:r>
            <a:r>
              <a:rPr lang="en-AU" sz="1900" dirty="0">
                <a:latin typeface="Arial"/>
                <a:cs typeface="Arial"/>
              </a:rPr>
              <a:t>&gt;</a:t>
            </a:r>
            <a:r>
              <a:rPr lang="en-US" sz="1900" dirty="0">
                <a:latin typeface="Arial"/>
                <a:cs typeface="Arial"/>
              </a:rPr>
              <a:t>​ accessed 10 August 2021</a:t>
            </a:r>
            <a:endParaRPr lang="en-AU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AU" sz="1900" dirty="0">
                <a:latin typeface="Arial"/>
                <a:cs typeface="Arial"/>
              </a:rPr>
              <a:t/>
            </a:r>
            <a:br>
              <a:rPr lang="en-AU" sz="1900" dirty="0">
                <a:latin typeface="Arial"/>
                <a:cs typeface="Arial"/>
              </a:rPr>
            </a:br>
            <a:endParaRPr lang="en-AU" sz="1900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AU" sz="2000" b="1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AU" sz="2000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AU" sz="1100" dirty="0"/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AU" sz="1100" dirty="0"/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AU" sz="1100" dirty="0"/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AU" sz="1100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10009783"/>
            <a:ext cx="16200437" cy="574987"/>
          </a:xfrm>
        </p:spPr>
        <p:txBody>
          <a:bodyPr/>
          <a:lstStyle/>
          <a:p>
            <a:r>
              <a:rPr lang="en-AU" sz="1600" dirty="0" smtClean="0"/>
              <a:t>PRIMED10TL001 | HASS | The Business of Food Production | © Department of Education WA 2021</a:t>
            </a:r>
            <a:endParaRPr lang="en-AU" sz="1600" dirty="0"/>
          </a:p>
        </p:txBody>
      </p:sp>
      <p:pic>
        <p:nvPicPr>
          <p:cNvPr id="5" name="Picture 4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299283" y="10225203"/>
            <a:ext cx="414564" cy="14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76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denTowers_Vertical">
      <a:dk1>
        <a:srgbClr val="000000"/>
      </a:dk1>
      <a:lt1>
        <a:srgbClr val="FFFFFF"/>
      </a:lt1>
      <a:dk2>
        <a:srgbClr val="045B4C"/>
      </a:dk2>
      <a:lt2>
        <a:srgbClr val="FBF7F1"/>
      </a:lt2>
      <a:accent1>
        <a:srgbClr val="FEC901"/>
      </a:accent1>
      <a:accent2>
        <a:srgbClr val="FF8BB0"/>
      </a:accent2>
      <a:accent3>
        <a:srgbClr val="652893"/>
      </a:accent3>
      <a:accent4>
        <a:srgbClr val="1365E8"/>
      </a:accent4>
      <a:accent5>
        <a:srgbClr val="F65600"/>
      </a:accent5>
      <a:accent6>
        <a:srgbClr val="B0D324"/>
      </a:accent6>
      <a:hlink>
        <a:srgbClr val="1365E9"/>
      </a:hlink>
      <a:folHlink>
        <a:srgbClr val="652994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EACF6BC67DC64E81EC1693F0C041B9" ma:contentTypeVersion="12" ma:contentTypeDescription="Create a new document." ma:contentTypeScope="" ma:versionID="2bb1e2135f37ff5c454a61ad5785ef49">
  <xsd:schema xmlns:xsd="http://www.w3.org/2001/XMLSchema" xmlns:xs="http://www.w3.org/2001/XMLSchema" xmlns:p="http://schemas.microsoft.com/office/2006/metadata/properties" xmlns:ns2="c11337b8-a1c9-4e93-a10e-b9c3de58965d" xmlns:ns3="939100e6-dc5b-4952-bae1-a6b604181575" targetNamespace="http://schemas.microsoft.com/office/2006/metadata/properties" ma:root="true" ma:fieldsID="15b09a6b1faadbb15ceed342801856bc" ns2:_="" ns3:_="">
    <xsd:import namespace="c11337b8-a1c9-4e93-a10e-b9c3de58965d"/>
    <xsd:import namespace="939100e6-dc5b-4952-bae1-a6b6041815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1337b8-a1c9-4e93-a10e-b9c3de5896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9100e6-dc5b-4952-bae1-a6b60418157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39100e6-dc5b-4952-bae1-a6b604181575">
      <UserInfo>
        <DisplayName/>
        <AccountId xsi:nil="true"/>
        <AccountType/>
      </UserInfo>
    </SharedWithUsers>
    <MediaLengthInSeconds xmlns="c11337b8-a1c9-4e93-a10e-b9c3de58965d" xsi:nil="true"/>
  </documentManagement>
</p:properties>
</file>

<file path=customXml/itemProps1.xml><?xml version="1.0" encoding="utf-8"?>
<ds:datastoreItem xmlns:ds="http://schemas.openxmlformats.org/officeDocument/2006/customXml" ds:itemID="{CF6B9960-FE3B-489F-A651-308745DD32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3A583A-9261-49BF-B9F9-B9F44D2019B8}"/>
</file>

<file path=customXml/itemProps3.xml><?xml version="1.0" encoding="utf-8"?>
<ds:datastoreItem xmlns:ds="http://schemas.openxmlformats.org/officeDocument/2006/customXml" ds:itemID="{43BB8CB8-7C21-4794-8799-A65D3C69E4B4}">
  <ds:schemaRefs>
    <ds:schemaRef ds:uri="http://purl.org/dc/elements/1.1/"/>
    <ds:schemaRef ds:uri="http://schemas.microsoft.com/office/2006/metadata/properties"/>
    <ds:schemaRef ds:uri="c8567d32-44a6-4f8d-bcfe-e848e1c9e6fe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a7410e4e-0e94-4d9f-bc7f-ec562f0f3678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537</Words>
  <Application>Microsoft Office PowerPoint</Application>
  <PresentationFormat>Custom</PresentationFormat>
  <Paragraphs>80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Avenir Book</vt:lpstr>
      <vt:lpstr>Blackout Midnight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>Department of Education Western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CROFTON Caroline [SIDE - Sch of Isol &amp; Dist Edu]</dc:creator>
  <cp:lastModifiedBy>LAU Gina [SIDE - Sch of Isol &amp; Dist Edu]</cp:lastModifiedBy>
  <cp:revision>5</cp:revision>
  <dcterms:created xsi:type="dcterms:W3CDTF">2021-08-12T00:13:41Z</dcterms:created>
  <dcterms:modified xsi:type="dcterms:W3CDTF">2021-10-04T02:52:26Z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0x01010006EACF6BC67DC64E81EC1693F0C041B9</vt:lpwstr>
  </property>
  <property fmtid="{D5CDD505-2E9C-101B-9397-08002B2CF9AE}" pid="3" name="Order">
    <vt:r8>282200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</Properties>
</file>