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6" r:id="rId5"/>
    <p:sldId id="257" r:id="rId6"/>
  </p:sldIdLst>
  <p:sldSz cx="16200438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 userDrawn="1">
          <p15:clr>
            <a:srgbClr val="A4A3A4"/>
          </p15:clr>
        </p15:guide>
        <p15:guide id="2" pos="51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1CD05B-96AA-4DF9-9FC3-493876924EC4}" v="10" dt="2021-09-21T02:11:56.538"/>
    <p1510:client id="{4253E30F-0C16-4BCC-B914-B840DA024A21}" v="126" dt="2021-09-24T05:48:26.432"/>
    <p1510:client id="{81E44AF6-70D0-42C3-827A-F0464DE1A725}" v="3" dt="2021-09-21T03:41:11.562"/>
    <p1510:client id="{A5E6D6BD-3C9B-49C2-B049-860703AA028D}" v="37" dt="2021-09-21T03:14:10.804"/>
    <p1510:client id="{E2BEAF01-9190-4BDD-B444-BC8C2AD4DF86}" v="15" dt="2021-09-21T07:40:24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774" y="66"/>
      </p:cViewPr>
      <p:guideLst>
        <p:guide orient="horz" pos="3402"/>
        <p:guide pos="51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ON Louisa [SIDE - Sch of Isol &amp; Dist Edu]" userId="S::louisa.keron@education.wa.edu.au::5abd2f33-2425-485d-b330-a03a3724741b" providerId="AD" clId="Web-{81E44AF6-70D0-42C3-827A-F0464DE1A725}"/>
    <pc:docChg chg="modSld">
      <pc:chgData name="KERON Louisa [SIDE - Sch of Isol &amp; Dist Edu]" userId="S::louisa.keron@education.wa.edu.au::5abd2f33-2425-485d-b330-a03a3724741b" providerId="AD" clId="Web-{81E44AF6-70D0-42C3-827A-F0464DE1A725}" dt="2021-09-21T03:41:08.062" v="1" actId="20577"/>
      <pc:docMkLst>
        <pc:docMk/>
      </pc:docMkLst>
      <pc:sldChg chg="modSp">
        <pc:chgData name="KERON Louisa [SIDE - Sch of Isol &amp; Dist Edu]" userId="S::louisa.keron@education.wa.edu.au::5abd2f33-2425-485d-b330-a03a3724741b" providerId="AD" clId="Web-{81E44AF6-70D0-42C3-827A-F0464DE1A725}" dt="2021-09-21T03:41:08.062" v="1" actId="20577"/>
        <pc:sldMkLst>
          <pc:docMk/>
          <pc:sldMk cId="4045520987" sldId="256"/>
        </pc:sldMkLst>
        <pc:spChg chg="mod">
          <ac:chgData name="KERON Louisa [SIDE - Sch of Isol &amp; Dist Edu]" userId="S::louisa.keron@education.wa.edu.au::5abd2f33-2425-485d-b330-a03a3724741b" providerId="AD" clId="Web-{81E44AF6-70D0-42C3-827A-F0464DE1A725}" dt="2021-09-21T03:41:08.062" v="1" actId="20577"/>
          <ac:spMkLst>
            <pc:docMk/>
            <pc:sldMk cId="4045520987" sldId="256"/>
            <ac:spMk id="14" creationId="{00000000-0000-0000-0000-000000000000}"/>
          </ac:spMkLst>
        </pc:spChg>
      </pc:sldChg>
    </pc:docChg>
  </pc:docChgLst>
  <pc:docChgLst>
    <pc:chgData name="KERON Louisa [SIDE - Sch of Isol &amp; Dist Edu]" userId="5abd2f33-2425-485d-b330-a03a3724741b" providerId="ADAL" clId="{E2BEAF01-9190-4BDD-B444-BC8C2AD4DF86}"/>
    <pc:docChg chg="undo custSel modSld">
      <pc:chgData name="KERON Louisa [SIDE - Sch of Isol &amp; Dist Edu]" userId="5abd2f33-2425-485d-b330-a03a3724741b" providerId="ADAL" clId="{E2BEAF01-9190-4BDD-B444-BC8C2AD4DF86}" dt="2021-09-21T07:40:40.432" v="174" actId="2711"/>
      <pc:docMkLst>
        <pc:docMk/>
      </pc:docMkLst>
      <pc:sldChg chg="addSp modSp">
        <pc:chgData name="KERON Louisa [SIDE - Sch of Isol &amp; Dist Edu]" userId="5abd2f33-2425-485d-b330-a03a3724741b" providerId="ADAL" clId="{E2BEAF01-9190-4BDD-B444-BC8C2AD4DF86}" dt="2021-09-21T07:19:12.051" v="46" actId="1076"/>
        <pc:sldMkLst>
          <pc:docMk/>
          <pc:sldMk cId="4045520987" sldId="256"/>
        </pc:sldMkLst>
        <pc:spChg chg="add mod">
          <ac:chgData name="KERON Louisa [SIDE - Sch of Isol &amp; Dist Edu]" userId="5abd2f33-2425-485d-b330-a03a3724741b" providerId="ADAL" clId="{E2BEAF01-9190-4BDD-B444-BC8C2AD4DF86}" dt="2021-09-21T07:16:52.324" v="14" actId="1076"/>
          <ac:spMkLst>
            <pc:docMk/>
            <pc:sldMk cId="4045520987" sldId="256"/>
            <ac:spMk id="2" creationId="{E38469DB-DE06-41EB-8D62-2FA80CE3C5A0}"/>
          </ac:spMkLst>
        </pc:spChg>
        <pc:spChg chg="add mod">
          <ac:chgData name="KERON Louisa [SIDE - Sch of Isol &amp; Dist Edu]" userId="5abd2f33-2425-485d-b330-a03a3724741b" providerId="ADAL" clId="{E2BEAF01-9190-4BDD-B444-BC8C2AD4DF86}" dt="2021-09-21T07:18:39.715" v="36" actId="1076"/>
          <ac:spMkLst>
            <pc:docMk/>
            <pc:sldMk cId="4045520987" sldId="256"/>
            <ac:spMk id="3" creationId="{6BA74D46-45DD-4228-8A5F-894180ECC7D8}"/>
          </ac:spMkLst>
        </pc:spChg>
        <pc:spChg chg="mod">
          <ac:chgData name="KERON Louisa [SIDE - Sch of Isol &amp; Dist Edu]" userId="5abd2f33-2425-485d-b330-a03a3724741b" providerId="ADAL" clId="{E2BEAF01-9190-4BDD-B444-BC8C2AD4DF86}" dt="2021-09-21T07:17:21.418" v="17"/>
          <ac:spMkLst>
            <pc:docMk/>
            <pc:sldMk cId="4045520987" sldId="256"/>
            <ac:spMk id="4" creationId="{00000000-0000-0000-0000-000000000000}"/>
          </ac:spMkLst>
        </pc:spChg>
        <pc:spChg chg="add mod">
          <ac:chgData name="KERON Louisa [SIDE - Sch of Isol &amp; Dist Edu]" userId="5abd2f33-2425-485d-b330-a03a3724741b" providerId="ADAL" clId="{E2BEAF01-9190-4BDD-B444-BC8C2AD4DF86}" dt="2021-09-21T07:18:50.164" v="40" actId="20577"/>
          <ac:spMkLst>
            <pc:docMk/>
            <pc:sldMk cId="4045520987" sldId="256"/>
            <ac:spMk id="19" creationId="{1E13D0EF-5D71-4DC3-A1B8-2D4C0893A0B4}"/>
          </ac:spMkLst>
        </pc:spChg>
        <pc:spChg chg="add mod">
          <ac:chgData name="KERON Louisa [SIDE - Sch of Isol &amp; Dist Edu]" userId="5abd2f33-2425-485d-b330-a03a3724741b" providerId="ADAL" clId="{E2BEAF01-9190-4BDD-B444-BC8C2AD4DF86}" dt="2021-09-21T07:19:12.051" v="46" actId="1076"/>
          <ac:spMkLst>
            <pc:docMk/>
            <pc:sldMk cId="4045520987" sldId="256"/>
            <ac:spMk id="20" creationId="{B6D425AB-5EE9-49DB-9F80-CDF1B13CCB41}"/>
          </ac:spMkLst>
        </pc:spChg>
      </pc:sldChg>
      <pc:sldChg chg="modSp">
        <pc:chgData name="KERON Louisa [SIDE - Sch of Isol &amp; Dist Edu]" userId="5abd2f33-2425-485d-b330-a03a3724741b" providerId="ADAL" clId="{E2BEAF01-9190-4BDD-B444-BC8C2AD4DF86}" dt="2021-09-21T07:40:40.432" v="174" actId="2711"/>
        <pc:sldMkLst>
          <pc:docMk/>
          <pc:sldMk cId="3023860327" sldId="257"/>
        </pc:sldMkLst>
        <pc:spChg chg="mod">
          <ac:chgData name="KERON Louisa [SIDE - Sch of Isol &amp; Dist Edu]" userId="5abd2f33-2425-485d-b330-a03a3724741b" providerId="ADAL" clId="{E2BEAF01-9190-4BDD-B444-BC8C2AD4DF86}" dt="2021-09-21T07:40:40.432" v="174" actId="2711"/>
          <ac:spMkLst>
            <pc:docMk/>
            <pc:sldMk cId="3023860327" sldId="257"/>
            <ac:spMk id="3" creationId="{BA28BBCD-73FD-459A-B408-84826CAF787D}"/>
          </ac:spMkLst>
        </pc:spChg>
      </pc:sldChg>
    </pc:docChg>
  </pc:docChgLst>
  <pc:docChgLst>
    <pc:chgData name="KERON Louisa [SIDE - Sch of Isol &amp; Dist Edu]" userId="5abd2f33-2425-485d-b330-a03a3724741b" providerId="ADAL" clId="{101CD05B-96AA-4DF9-9FC3-493876924EC4}"/>
    <pc:docChg chg="undo custSel modSld">
      <pc:chgData name="KERON Louisa [SIDE - Sch of Isol &amp; Dist Edu]" userId="5abd2f33-2425-485d-b330-a03a3724741b" providerId="ADAL" clId="{101CD05B-96AA-4DF9-9FC3-493876924EC4}" dt="2021-09-21T03:15:05.195" v="319" actId="20577"/>
      <pc:docMkLst>
        <pc:docMk/>
      </pc:docMkLst>
      <pc:sldChg chg="modSp">
        <pc:chgData name="KERON Louisa [SIDE - Sch of Isol &amp; Dist Edu]" userId="5abd2f33-2425-485d-b330-a03a3724741b" providerId="ADAL" clId="{101CD05B-96AA-4DF9-9FC3-493876924EC4}" dt="2021-09-21T02:08:21.318" v="30" actId="20577"/>
        <pc:sldMkLst>
          <pc:docMk/>
          <pc:sldMk cId="4045520987" sldId="256"/>
        </pc:sldMkLst>
        <pc:spChg chg="mod">
          <ac:chgData name="KERON Louisa [SIDE - Sch of Isol &amp; Dist Edu]" userId="5abd2f33-2425-485d-b330-a03a3724741b" providerId="ADAL" clId="{101CD05B-96AA-4DF9-9FC3-493876924EC4}" dt="2021-09-21T02:06:00.929" v="17" actId="20577"/>
          <ac:spMkLst>
            <pc:docMk/>
            <pc:sldMk cId="4045520987" sldId="256"/>
            <ac:spMk id="5" creationId="{00000000-0000-0000-0000-000000000000}"/>
          </ac:spMkLst>
        </pc:spChg>
        <pc:spChg chg="mod">
          <ac:chgData name="KERON Louisa [SIDE - Sch of Isol &amp; Dist Edu]" userId="5abd2f33-2425-485d-b330-a03a3724741b" providerId="ADAL" clId="{101CD05B-96AA-4DF9-9FC3-493876924EC4}" dt="2021-09-21T02:08:21.318" v="30" actId="20577"/>
          <ac:spMkLst>
            <pc:docMk/>
            <pc:sldMk cId="4045520987" sldId="256"/>
            <ac:spMk id="14" creationId="{00000000-0000-0000-0000-000000000000}"/>
          </ac:spMkLst>
        </pc:spChg>
        <pc:graphicFrameChg chg="modGraphic">
          <ac:chgData name="KERON Louisa [SIDE - Sch of Isol &amp; Dist Edu]" userId="5abd2f33-2425-485d-b330-a03a3724741b" providerId="ADAL" clId="{101CD05B-96AA-4DF9-9FC3-493876924EC4}" dt="2021-09-21T02:07:10.355" v="22" actId="14734"/>
          <ac:graphicFrameMkLst>
            <pc:docMk/>
            <pc:sldMk cId="4045520987" sldId="256"/>
            <ac:graphicFrameMk id="18" creationId="{00000000-0000-0000-0000-000000000000}"/>
          </ac:graphicFrameMkLst>
        </pc:graphicFrameChg>
      </pc:sldChg>
      <pc:sldChg chg="addSp delSp modSp">
        <pc:chgData name="KERON Louisa [SIDE - Sch of Isol &amp; Dist Edu]" userId="5abd2f33-2425-485d-b330-a03a3724741b" providerId="ADAL" clId="{101CD05B-96AA-4DF9-9FC3-493876924EC4}" dt="2021-09-21T03:15:05.195" v="319" actId="20577"/>
        <pc:sldMkLst>
          <pc:docMk/>
          <pc:sldMk cId="3023860327" sldId="257"/>
        </pc:sldMkLst>
        <pc:spChg chg="del mod">
          <ac:chgData name="KERON Louisa [SIDE - Sch of Isol &amp; Dist Edu]" userId="5abd2f33-2425-485d-b330-a03a3724741b" providerId="ADAL" clId="{101CD05B-96AA-4DF9-9FC3-493876924EC4}" dt="2021-09-21T02:11:47.168" v="307" actId="478"/>
          <ac:spMkLst>
            <pc:docMk/>
            <pc:sldMk cId="3023860327" sldId="257"/>
            <ac:spMk id="2" creationId="{00000000-0000-0000-0000-000000000000}"/>
          </ac:spMkLst>
        </pc:spChg>
        <pc:spChg chg="add mod">
          <ac:chgData name="KERON Louisa [SIDE - Sch of Isol &amp; Dist Edu]" userId="5abd2f33-2425-485d-b330-a03a3724741b" providerId="ADAL" clId="{101CD05B-96AA-4DF9-9FC3-493876924EC4}" dt="2021-09-21T03:15:05.195" v="319" actId="20577"/>
          <ac:spMkLst>
            <pc:docMk/>
            <pc:sldMk cId="3023860327" sldId="257"/>
            <ac:spMk id="3" creationId="{BA28BBCD-73FD-459A-B408-84826CAF787D}"/>
          </ac:spMkLst>
        </pc:spChg>
      </pc:sldChg>
    </pc:docChg>
  </pc:docChgLst>
  <pc:docChgLst>
    <pc:chgData name="KERON Louisa [SIDE - Sch of Isol &amp; Dist Edu]" userId="S::louisa.keron@education.wa.edu.au::5abd2f33-2425-485d-b330-a03a3724741b" providerId="AD" clId="Web-{A5E6D6BD-3C9B-49C2-B049-860703AA028D}"/>
    <pc:docChg chg="modSld">
      <pc:chgData name="KERON Louisa [SIDE - Sch of Isol &amp; Dist Edu]" userId="S::louisa.keron@education.wa.edu.au::5abd2f33-2425-485d-b330-a03a3724741b" providerId="AD" clId="Web-{A5E6D6BD-3C9B-49C2-B049-860703AA028D}" dt="2021-09-21T03:14:07.991" v="22" actId="20577"/>
      <pc:docMkLst>
        <pc:docMk/>
      </pc:docMkLst>
      <pc:sldChg chg="modSp">
        <pc:chgData name="KERON Louisa [SIDE - Sch of Isol &amp; Dist Edu]" userId="S::louisa.keron@education.wa.edu.au::5abd2f33-2425-485d-b330-a03a3724741b" providerId="AD" clId="Web-{A5E6D6BD-3C9B-49C2-B049-860703AA028D}" dt="2021-09-21T03:14:07.991" v="22" actId="20577"/>
        <pc:sldMkLst>
          <pc:docMk/>
          <pc:sldMk cId="3023860327" sldId="257"/>
        </pc:sldMkLst>
        <pc:spChg chg="mod">
          <ac:chgData name="KERON Louisa [SIDE - Sch of Isol &amp; Dist Edu]" userId="S::louisa.keron@education.wa.edu.au::5abd2f33-2425-485d-b330-a03a3724741b" providerId="AD" clId="Web-{A5E6D6BD-3C9B-49C2-B049-860703AA028D}" dt="2021-09-21T03:14:07.991" v="22" actId="20577"/>
          <ac:spMkLst>
            <pc:docMk/>
            <pc:sldMk cId="3023860327" sldId="257"/>
            <ac:spMk id="3" creationId="{BA28BBCD-73FD-459A-B408-84826CAF787D}"/>
          </ac:spMkLst>
        </pc:spChg>
      </pc:sldChg>
    </pc:docChg>
  </pc:docChgLst>
  <pc:docChgLst>
    <pc:chgData name="LAU Gina [SIDE - Sch of Isol &amp; Dist Edu]" userId="S::gina.lau@education.wa.edu.au::e19020e0-70b6-4b51-a478-a64521a340f3" providerId="AD" clId="Web-{55074FAC-6F21-F7BD-6AF4-1B9C2A39FEE4}"/>
    <pc:docChg chg="modSld">
      <pc:chgData name="LAU Gina [SIDE - Sch of Isol &amp; Dist Edu]" userId="S::gina.lau@education.wa.edu.au::e19020e0-70b6-4b51-a478-a64521a340f3" providerId="AD" clId="Web-{55074FAC-6F21-F7BD-6AF4-1B9C2A39FEE4}" dt="2021-09-10T02:42:39.452" v="1" actId="14100"/>
      <pc:docMkLst>
        <pc:docMk/>
      </pc:docMkLst>
      <pc:sldChg chg="modSp">
        <pc:chgData name="LAU Gina [SIDE - Sch of Isol &amp; Dist Edu]" userId="S::gina.lau@education.wa.edu.au::e19020e0-70b6-4b51-a478-a64521a340f3" providerId="AD" clId="Web-{55074FAC-6F21-F7BD-6AF4-1B9C2A39FEE4}" dt="2021-09-10T02:42:39.452" v="1" actId="14100"/>
        <pc:sldMkLst>
          <pc:docMk/>
          <pc:sldMk cId="4045520987" sldId="256"/>
        </pc:sldMkLst>
        <pc:spChg chg="mod">
          <ac:chgData name="LAU Gina [SIDE - Sch of Isol &amp; Dist Edu]" userId="S::gina.lau@education.wa.edu.au::e19020e0-70b6-4b51-a478-a64521a340f3" providerId="AD" clId="Web-{55074FAC-6F21-F7BD-6AF4-1B9C2A39FEE4}" dt="2021-09-10T02:42:39.452" v="1" actId="14100"/>
          <ac:spMkLst>
            <pc:docMk/>
            <pc:sldMk cId="4045520987" sldId="256"/>
            <ac:spMk id="5" creationId="{00000000-0000-0000-0000-000000000000}"/>
          </ac:spMkLst>
        </pc:spChg>
      </pc:sldChg>
    </pc:docChg>
  </pc:docChgLst>
  <pc:docChgLst>
    <pc:chgData name="KERON Louisa [SIDE - Sch of Isol &amp; Dist Edu]" userId="S::louisa.keron@education.wa.edu.au::5abd2f33-2425-485d-b330-a03a3724741b" providerId="AD" clId="Web-{4253E30F-0C16-4BCC-B914-B840DA024A21}"/>
    <pc:docChg chg="modSld">
      <pc:chgData name="KERON Louisa [SIDE - Sch of Isol &amp; Dist Edu]" userId="S::louisa.keron@education.wa.edu.au::5abd2f33-2425-485d-b330-a03a3724741b" providerId="AD" clId="Web-{4253E30F-0C16-4BCC-B914-B840DA024A21}" dt="2021-09-24T05:48:26.416" v="61" actId="20577"/>
      <pc:docMkLst>
        <pc:docMk/>
      </pc:docMkLst>
      <pc:sldChg chg="modSp">
        <pc:chgData name="KERON Louisa [SIDE - Sch of Isol &amp; Dist Edu]" userId="S::louisa.keron@education.wa.edu.au::5abd2f33-2425-485d-b330-a03a3724741b" providerId="AD" clId="Web-{4253E30F-0C16-4BCC-B914-B840DA024A21}" dt="2021-09-24T05:48:26.416" v="61" actId="20577"/>
        <pc:sldMkLst>
          <pc:docMk/>
          <pc:sldMk cId="3023860327" sldId="257"/>
        </pc:sldMkLst>
        <pc:spChg chg="mod">
          <ac:chgData name="KERON Louisa [SIDE - Sch of Isol &amp; Dist Edu]" userId="S::louisa.keron@education.wa.edu.au::5abd2f33-2425-485d-b330-a03a3724741b" providerId="AD" clId="Web-{4253E30F-0C16-4BCC-B914-B840DA024A21}" dt="2021-09-24T05:48:26.416" v="61" actId="20577"/>
          <ac:spMkLst>
            <pc:docMk/>
            <pc:sldMk cId="3023860327" sldId="257"/>
            <ac:spMk id="3" creationId="{BA28BBCD-73FD-459A-B408-84826CAF787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57017-87E3-4B04-B46B-51D3F7FD0801}" type="datetimeFigureOut">
              <a:rPr lang="en-AU" smtClean="0"/>
              <a:t>4/10/2021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F2984-B3B6-426F-9BE9-A01CEAEE5B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3867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033" y="1767462"/>
            <a:ext cx="13770372" cy="3759917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5055" y="5672376"/>
            <a:ext cx="12150329" cy="2607442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C781-EAD9-426C-A68F-EBB87D8F37B9}" type="datetime1">
              <a:rPr lang="en-AU" smtClean="0"/>
              <a:t>4/10/2021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PRIMED10TL001 | HASS | The Business of Food Production | © Department of Education WA 2021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D9A0-0998-4FD6-99C4-0D43B10A69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991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0D824-B126-4ECB-8FAF-E1D826C795EF}" type="datetime1">
              <a:rPr lang="en-AU" smtClean="0"/>
              <a:t>4/10/2021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PRIMED10TL001 | HASS | The Business of Food Production | © Department of Education WA 2021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D9A0-0998-4FD6-99C4-0D43B10A69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539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93440" y="574987"/>
            <a:ext cx="3493219" cy="9152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781" y="574987"/>
            <a:ext cx="10277153" cy="91523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8AEE-FE5B-4A92-9B58-096A601B5D3B}" type="datetime1">
              <a:rPr lang="en-AU" smtClean="0"/>
              <a:t>4/10/2021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PRIMED10TL001 | HASS | The Business of Food Production | © Department of Education WA 2021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D9A0-0998-4FD6-99C4-0D43B10A69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930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6236-60B4-43DD-AA3C-A24AB082F707}" type="datetime1">
              <a:rPr lang="en-AU" smtClean="0"/>
              <a:t>4/10/2021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PRIMED10TL001 | HASS | The Business of Food Production | © Department of Education WA 2021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D9A0-0998-4FD6-99C4-0D43B10A69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681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343" y="2692444"/>
            <a:ext cx="13972878" cy="44924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5343" y="7227345"/>
            <a:ext cx="13972878" cy="2362447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C890E-E807-41C2-A272-C38065289717}" type="datetime1">
              <a:rPr lang="en-AU" smtClean="0"/>
              <a:t>4/10/2021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PRIMED10TL001 | HASS | The Business of Food Production | © Department of Education WA 2021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D9A0-0998-4FD6-99C4-0D43B10A69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869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780" y="2874937"/>
            <a:ext cx="6885186" cy="68523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1472" y="2874937"/>
            <a:ext cx="6885186" cy="68523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E743-3B68-47A1-81A8-4FAFE32968CA}" type="datetime1">
              <a:rPr lang="en-AU" smtClean="0"/>
              <a:t>4/10/2021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PRIMED10TL001 | HASS | The Business of Food Production | © Department of Education WA 2021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D9A0-0998-4FD6-99C4-0D43B10A69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79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574990"/>
            <a:ext cx="13972878" cy="20874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892" y="2647443"/>
            <a:ext cx="6853544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892" y="3944914"/>
            <a:ext cx="6853544" cy="58023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01473" y="2647443"/>
            <a:ext cx="6887296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01473" y="3944914"/>
            <a:ext cx="6887296" cy="58023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7657-A958-45BB-BCFC-4488A00176C9}" type="datetime1">
              <a:rPr lang="en-AU" smtClean="0"/>
              <a:t>4/10/2021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PRIMED10TL001 | HASS | The Business of Food Production | © Department of Education WA 2021</a:t>
            </a: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D9A0-0998-4FD6-99C4-0D43B10A69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255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C7808-96A4-47C0-B536-31FBFB7852EE}" type="datetime1">
              <a:rPr lang="en-AU" smtClean="0"/>
              <a:t>4/10/2021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PRIMED10TL001 | HASS | The Business of Food Production | © Department of Education WA 2021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D9A0-0998-4FD6-99C4-0D43B10A69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708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CF6B-C4A3-455E-8944-5C61CA8E59F0}" type="datetime1">
              <a:rPr lang="en-AU" smtClean="0"/>
              <a:t>4/10/2021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PRIMED10TL001 | HASS | The Business of Food Production | © Department of Education WA 2021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D9A0-0998-4FD6-99C4-0D43B10A69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860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719984"/>
            <a:ext cx="5225063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7296" y="1554968"/>
            <a:ext cx="8201472" cy="767483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0" y="3239929"/>
            <a:ext cx="5225063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63DD-1CE1-4ED3-A0D8-1E4C2B1B6A0D}" type="datetime1">
              <a:rPr lang="en-AU" smtClean="0"/>
              <a:t>4/10/2021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PRIMED10TL001 | HASS | The Business of Food Production | © Department of Education WA 2021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D9A0-0998-4FD6-99C4-0D43B10A69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095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719984"/>
            <a:ext cx="5225063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87296" y="1554968"/>
            <a:ext cx="8201472" cy="767483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0" y="3239929"/>
            <a:ext cx="5225063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2D313-7864-4039-ACD7-4C9D71EC1233}" type="datetime1">
              <a:rPr lang="en-AU" smtClean="0"/>
              <a:t>4/10/2021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PRIMED10TL001 | HASS | The Business of Food Production | © Department of Education WA 2021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FD9A0-0998-4FD6-99C4-0D43B10A69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577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780" y="574990"/>
            <a:ext cx="13972878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780" y="2874937"/>
            <a:ext cx="13972878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3780" y="10009783"/>
            <a:ext cx="364509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D9705-C152-4766-93D7-B6D792447D3A}" type="datetime1">
              <a:rPr lang="en-AU" smtClean="0"/>
              <a:t>4/10/2021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6395" y="10009783"/>
            <a:ext cx="546764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 smtClean="0"/>
              <a:t>PRIMED10TL001 | HASS | The Business of Food Production | © Department of Education WA 2021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1559" y="10009783"/>
            <a:ext cx="364509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FD9A0-0998-4FD6-99C4-0D43B10A69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140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hyperlink" Target="https://brolos.com.au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s://www.westernrocklobster.org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figure/Industry-life-cycle-model_fig1_258518402" TargetMode="External"/><Relationship Id="rId2" Type="http://schemas.openxmlformats.org/officeDocument/2006/relationships/hyperlink" Target="https://www.westernrocklobster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s://www.westernrocklobster.org/the-western-rock-lobster/map-of-the-fishery/" TargetMode="External"/><Relationship Id="rId4" Type="http://schemas.openxmlformats.org/officeDocument/2006/relationships/hyperlink" Target="https://www.agriculture.gov.au/sites/default/files/images/mar-2021_fish-aqua_1-01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78693" y="335280"/>
            <a:ext cx="6644640" cy="1602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200" b="1" dirty="0"/>
              <a:t>BUSINESS CASE STUDY </a:t>
            </a:r>
          </a:p>
          <a:p>
            <a:pPr algn="ctr"/>
            <a:r>
              <a:rPr lang="en-AU" sz="3200" b="1" dirty="0"/>
              <a:t>Geraldton Fishermen’s Co-operative</a:t>
            </a:r>
          </a:p>
          <a:p>
            <a:pPr algn="ctr"/>
            <a:r>
              <a:rPr lang="en-AU" b="1" dirty="0">
                <a:hlinkClick r:id="rId2"/>
              </a:rPr>
              <a:t>BROLOS</a:t>
            </a:r>
            <a:endParaRPr lang="en-AU" b="1" dirty="0"/>
          </a:p>
        </p:txBody>
      </p:sp>
      <p:sp>
        <p:nvSpPr>
          <p:cNvPr id="5" name="Rectangle 4"/>
          <p:cNvSpPr/>
          <p:nvPr/>
        </p:nvSpPr>
        <p:spPr>
          <a:xfrm>
            <a:off x="180297" y="305144"/>
            <a:ext cx="4175760" cy="103207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AU" sz="2400" b="1" dirty="0"/>
              <a:t>HISTORY</a:t>
            </a:r>
          </a:p>
          <a:p>
            <a:endParaRPr lang="en-AU" dirty="0"/>
          </a:p>
          <a:p>
            <a:r>
              <a:rPr lang="en-AU" sz="1600" b="1" dirty="0"/>
              <a:t>Pre 1950:</a:t>
            </a:r>
            <a:r>
              <a:rPr lang="en-AU" sz="1600" dirty="0"/>
              <a:t> Individual fishermen, small group of factories, lobster were canned and exported (USA biggest market) </a:t>
            </a:r>
          </a:p>
          <a:p>
            <a:endParaRPr lang="en-AU" sz="1600" dirty="0"/>
          </a:p>
          <a:p>
            <a:r>
              <a:rPr lang="en-AU" sz="1600" b="1" dirty="0"/>
              <a:t>1949-1951: </a:t>
            </a:r>
            <a:r>
              <a:rPr lang="en-AU" sz="1600" dirty="0"/>
              <a:t>Suggestion and implementation of a northern cooperative.</a:t>
            </a:r>
          </a:p>
          <a:p>
            <a:endParaRPr lang="en-AU" sz="1600" b="1" dirty="0"/>
          </a:p>
          <a:p>
            <a:r>
              <a:rPr lang="en-AU" sz="1600" b="1" dirty="0"/>
              <a:t>1951: </a:t>
            </a:r>
            <a:r>
              <a:rPr lang="en-AU" sz="1600" dirty="0"/>
              <a:t>First ‘</a:t>
            </a:r>
            <a:r>
              <a:rPr lang="en-AU" sz="1600" dirty="0" err="1"/>
              <a:t>Brolos</a:t>
            </a:r>
            <a:r>
              <a:rPr lang="en-AU" sz="1600" dirty="0"/>
              <a:t>’ brand was processed, product shifted from canned to tails.</a:t>
            </a:r>
          </a:p>
          <a:p>
            <a:endParaRPr lang="en-AU" sz="1600" dirty="0"/>
          </a:p>
          <a:p>
            <a:r>
              <a:rPr lang="en-AU" sz="1600" b="1" dirty="0"/>
              <a:t>1952: </a:t>
            </a:r>
            <a:r>
              <a:rPr lang="en-AU" sz="1600" dirty="0"/>
              <a:t> Geraldton Fishermen’s Co-operative (GFC) was one of ten processors in WA. GFC starts providing a variety of services to members. Continued to develop products for US market. </a:t>
            </a:r>
          </a:p>
          <a:p>
            <a:endParaRPr lang="en-AU" sz="1600" b="1" dirty="0"/>
          </a:p>
          <a:p>
            <a:r>
              <a:rPr lang="en-AU" sz="1600" b="1" dirty="0"/>
              <a:t>1954-1955: </a:t>
            </a:r>
            <a:r>
              <a:rPr lang="en-AU" sz="1600" dirty="0"/>
              <a:t>GFC investigate Asian markets </a:t>
            </a:r>
          </a:p>
          <a:p>
            <a:endParaRPr lang="en-AU" sz="1600" b="1" dirty="0"/>
          </a:p>
          <a:p>
            <a:r>
              <a:rPr lang="en-AU" sz="1600" b="1" dirty="0"/>
              <a:t>1960s: </a:t>
            </a:r>
            <a:r>
              <a:rPr lang="en-AU" sz="1600" dirty="0"/>
              <a:t>GFC continued to research, diversify and adapt the industry</a:t>
            </a:r>
          </a:p>
          <a:p>
            <a:endParaRPr lang="en-AU" sz="1600" b="1" dirty="0"/>
          </a:p>
          <a:p>
            <a:r>
              <a:rPr lang="en-AU" sz="1600" b="1" dirty="0"/>
              <a:t>1979: </a:t>
            </a:r>
            <a:r>
              <a:rPr lang="en-AU" sz="1600" dirty="0"/>
              <a:t>(March)</a:t>
            </a:r>
            <a:r>
              <a:rPr lang="en-AU" sz="1600" b="1" dirty="0"/>
              <a:t> </a:t>
            </a:r>
            <a:r>
              <a:rPr lang="en-AU" sz="1600" dirty="0"/>
              <a:t>HRH the Prince of Wales officially opened GFC’s new premises </a:t>
            </a:r>
          </a:p>
          <a:p>
            <a:endParaRPr lang="en-AU" sz="1600" b="1" dirty="0"/>
          </a:p>
          <a:p>
            <a:r>
              <a:rPr lang="en-AU" sz="1600" b="1" dirty="0"/>
              <a:t>1984: </a:t>
            </a:r>
            <a:r>
              <a:rPr lang="en-AU" sz="1600" dirty="0"/>
              <a:t>Live export research begins </a:t>
            </a:r>
          </a:p>
          <a:p>
            <a:endParaRPr lang="en-AU" sz="1600" dirty="0"/>
          </a:p>
          <a:p>
            <a:r>
              <a:rPr lang="en-AU" sz="1600" b="1" dirty="0"/>
              <a:t>1990s: </a:t>
            </a:r>
            <a:r>
              <a:rPr lang="en-AU" sz="1600" dirty="0"/>
              <a:t>Markets in Taiwan and Beijing established</a:t>
            </a:r>
          </a:p>
          <a:p>
            <a:endParaRPr lang="en-AU" sz="1600" dirty="0"/>
          </a:p>
          <a:p>
            <a:r>
              <a:rPr lang="en-AU" sz="1600" b="1" dirty="0"/>
              <a:t>2000s: </a:t>
            </a:r>
            <a:r>
              <a:rPr lang="en-AU" sz="1600" dirty="0"/>
              <a:t>Western Rock Lobster fishery certified by the Marine Stewardship Council (MSC); new product lines developed; market share increases from 19% to 60%; demand in Western Europe grows and live sales to China increases</a:t>
            </a:r>
          </a:p>
          <a:p>
            <a:endParaRPr lang="en-AU" sz="1600" dirty="0"/>
          </a:p>
          <a:p>
            <a:r>
              <a:rPr lang="en-AU" sz="1600" b="1" dirty="0"/>
              <a:t>2015: </a:t>
            </a:r>
            <a:r>
              <a:rPr lang="en-AU" sz="1600" dirty="0"/>
              <a:t> GFC China launched</a:t>
            </a:r>
          </a:p>
          <a:p>
            <a:endParaRPr lang="en-AU" sz="1600" b="1" dirty="0"/>
          </a:p>
          <a:p>
            <a:r>
              <a:rPr lang="en-AU" sz="1600" b="1" dirty="0"/>
              <a:t>2017: </a:t>
            </a:r>
            <a:r>
              <a:rPr lang="en-AU" sz="1600" dirty="0"/>
              <a:t>$23m Welshpool live lobster facility commissioned. </a:t>
            </a:r>
            <a:endParaRPr lang="en-AU" sz="1600" b="1" dirty="0"/>
          </a:p>
          <a:p>
            <a:endParaRPr lang="en-AU" sz="1600" b="1" dirty="0"/>
          </a:p>
          <a:p>
            <a:endParaRPr lang="en-AU" sz="1600" b="1" dirty="0"/>
          </a:p>
          <a:p>
            <a:endParaRPr lang="en-AU" sz="1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969" y="856830"/>
            <a:ext cx="3811088" cy="16710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7" name="Rectangle 6"/>
          <p:cNvSpPr/>
          <p:nvPr/>
        </p:nvSpPr>
        <p:spPr>
          <a:xfrm>
            <a:off x="12163344" y="327660"/>
            <a:ext cx="3176337" cy="3477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Industry life cycle model </a:t>
            </a:r>
          </a:p>
        </p:txBody>
      </p:sp>
      <p:sp>
        <p:nvSpPr>
          <p:cNvPr id="9" name="5-Point Star 8"/>
          <p:cNvSpPr/>
          <p:nvPr/>
        </p:nvSpPr>
        <p:spPr>
          <a:xfrm>
            <a:off x="14001750" y="1136284"/>
            <a:ext cx="228600" cy="320737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11845968" y="2851956"/>
            <a:ext cx="3811088" cy="25486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AU" sz="2400" b="1" dirty="0"/>
              <a:t>Global links</a:t>
            </a:r>
          </a:p>
          <a:p>
            <a:endParaRPr lang="en-AU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000" dirty="0"/>
              <a:t>Export markets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000" dirty="0"/>
              <a:t>International recognition of MSC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000" dirty="0"/>
              <a:t>Research and development </a:t>
            </a:r>
          </a:p>
          <a:p>
            <a:endParaRPr lang="en-AU" sz="2000" dirty="0"/>
          </a:p>
          <a:p>
            <a:endParaRPr lang="en-AU" sz="2000" dirty="0"/>
          </a:p>
          <a:p>
            <a:endParaRPr lang="en-AU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641" y="2959307"/>
            <a:ext cx="5682297" cy="25486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3" name="Rectangle 12"/>
          <p:cNvSpPr/>
          <p:nvPr/>
        </p:nvSpPr>
        <p:spPr>
          <a:xfrm>
            <a:off x="5182641" y="2228850"/>
            <a:ext cx="5682297" cy="495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Australian fisheries and aquaculture production values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845968" y="5724744"/>
            <a:ext cx="3811088" cy="48915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AU" sz="2400" b="1" dirty="0"/>
              <a:t>Future</a:t>
            </a:r>
          </a:p>
          <a:p>
            <a:endParaRPr lang="en-AU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000" dirty="0"/>
              <a:t>Impact of COVID-19 and trade sanctions from China = new markets required.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AU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000" dirty="0"/>
              <a:t>Back of boat sales </a:t>
            </a:r>
          </a:p>
          <a:p>
            <a:endParaRPr lang="en-AU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000" dirty="0"/>
              <a:t>Analysis of data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AU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000" dirty="0"/>
              <a:t>Adjustment of quotas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AU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AU" sz="2000" dirty="0"/>
              <a:t>Tourism related activities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AU" sz="2000" dirty="0"/>
          </a:p>
          <a:p>
            <a:endParaRPr lang="en-AU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AU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AU" sz="2000" dirty="0"/>
          </a:p>
          <a:p>
            <a:endParaRPr lang="en-AU" sz="2000" dirty="0"/>
          </a:p>
          <a:p>
            <a:endParaRPr lang="en-AU" sz="2000" dirty="0"/>
          </a:p>
          <a:p>
            <a:endParaRPr lang="en-AU" dirty="0"/>
          </a:p>
        </p:txBody>
      </p:sp>
      <p:sp>
        <p:nvSpPr>
          <p:cNvPr id="15" name="Rectangle 14"/>
          <p:cNvSpPr/>
          <p:nvPr/>
        </p:nvSpPr>
        <p:spPr>
          <a:xfrm>
            <a:off x="4778693" y="9620249"/>
            <a:ext cx="6644640" cy="9960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AU" dirty="0"/>
              <a:t>Other Lobster exporters: </a:t>
            </a:r>
            <a:r>
              <a:rPr lang="en-AU" dirty="0" err="1"/>
              <a:t>Bluwave</a:t>
            </a:r>
            <a:r>
              <a:rPr lang="en-AU" dirty="0"/>
              <a:t>, Fremantle Lobster, Indian Ocean Rock Lobster, KB Food Co. Lobster Alive. </a:t>
            </a:r>
          </a:p>
          <a:p>
            <a:pPr algn="ctr"/>
            <a:r>
              <a:rPr lang="en-AU" dirty="0"/>
              <a:t> </a:t>
            </a:r>
            <a:r>
              <a:rPr lang="en-AU" dirty="0">
                <a:hlinkClick r:id="rId5"/>
              </a:rPr>
              <a:t>https://www.westernrocklobster.org/</a:t>
            </a:r>
            <a:r>
              <a:rPr lang="en-AU" dirty="0"/>
              <a:t> 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693" y="6259143"/>
            <a:ext cx="2288858" cy="32513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7" name="Rectangle 16"/>
          <p:cNvSpPr/>
          <p:nvPr/>
        </p:nvSpPr>
        <p:spPr>
          <a:xfrm>
            <a:off x="4778692" y="5617738"/>
            <a:ext cx="2288859" cy="5316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600" dirty="0"/>
              <a:t>Commercial rock lobster fishing zones 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137690"/>
              </p:ext>
            </p:extLst>
          </p:nvPr>
        </p:nvGraphicFramePr>
        <p:xfrm>
          <a:off x="7305653" y="5617739"/>
          <a:ext cx="4117680" cy="38927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24393">
                  <a:extLst>
                    <a:ext uri="{9D8B030D-6E8A-4147-A177-3AD203B41FA5}">
                      <a16:colId xmlns:a16="http://schemas.microsoft.com/office/drawing/2014/main" val="3470882700"/>
                    </a:ext>
                  </a:extLst>
                </a:gridCol>
                <a:gridCol w="1409250">
                  <a:extLst>
                    <a:ext uri="{9D8B030D-6E8A-4147-A177-3AD203B41FA5}">
                      <a16:colId xmlns:a16="http://schemas.microsoft.com/office/drawing/2014/main" val="3754818660"/>
                    </a:ext>
                  </a:extLst>
                </a:gridCol>
                <a:gridCol w="1484037">
                  <a:extLst>
                    <a:ext uri="{9D8B030D-6E8A-4147-A177-3AD203B41FA5}">
                      <a16:colId xmlns:a16="http://schemas.microsoft.com/office/drawing/2014/main" val="3505649199"/>
                    </a:ext>
                  </a:extLst>
                </a:gridCol>
              </a:tblGrid>
              <a:tr h="551761">
                <a:tc>
                  <a:txBody>
                    <a:bodyPr/>
                    <a:lstStyle/>
                    <a:p>
                      <a:r>
                        <a:rPr lang="en-AU" sz="1800" dirty="0">
                          <a:solidFill>
                            <a:schemeClr val="tx1"/>
                          </a:solidFill>
                        </a:rPr>
                        <a:t>Inputs</a:t>
                      </a:r>
                      <a:r>
                        <a:rPr lang="en-AU" sz="1800" baseline="0" dirty="0">
                          <a:solidFill>
                            <a:schemeClr val="tx1"/>
                          </a:solidFill>
                        </a:rPr>
                        <a:t> -&gt;</a:t>
                      </a:r>
                      <a:endParaRPr lang="en-A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>
                          <a:solidFill>
                            <a:schemeClr val="tx1"/>
                          </a:solidFill>
                        </a:rPr>
                        <a:t>Processes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>
                          <a:solidFill>
                            <a:schemeClr val="tx1"/>
                          </a:solidFill>
                        </a:rPr>
                        <a:t>-&gt; Outputs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488483"/>
                  </a:ext>
                </a:extLst>
              </a:tr>
              <a:tr h="3340995">
                <a:tc>
                  <a:txBody>
                    <a:bodyPr/>
                    <a:lstStyle/>
                    <a:p>
                      <a:pPr marL="0" marR="0" lvl="0" indent="0" algn="l" defTabSz="14399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Boats</a:t>
                      </a:r>
                    </a:p>
                    <a:p>
                      <a:pPr marL="0" marR="0" lvl="0" indent="0" algn="l" defTabSz="14399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Pots</a:t>
                      </a:r>
                    </a:p>
                    <a:p>
                      <a:pPr marL="0" marR="0" lvl="0" indent="0" algn="l" defTabSz="14399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Fuel</a:t>
                      </a:r>
                    </a:p>
                    <a:p>
                      <a:pPr marL="0" marR="0" lvl="0" indent="0" algn="l" defTabSz="14399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Equipment </a:t>
                      </a:r>
                    </a:p>
                    <a:p>
                      <a:pPr marL="0" marR="0" lvl="0" indent="0" algn="l" defTabSz="14399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Trailers </a:t>
                      </a:r>
                    </a:p>
                    <a:p>
                      <a:pPr marL="0" marR="0" lvl="0" indent="0" algn="l" defTabSz="14399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Storage </a:t>
                      </a:r>
                    </a:p>
                    <a:p>
                      <a:pPr marL="0" marR="0" lvl="0" indent="0" algn="l" defTabSz="14399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Bait</a:t>
                      </a:r>
                    </a:p>
                    <a:p>
                      <a:pPr marL="0" marR="0" lvl="0" indent="0" algn="l" defTabSz="14399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Servicing and </a:t>
                      </a:r>
                      <a:r>
                        <a:rPr lang="en-US" sz="1600" dirty="0" err="1"/>
                        <a:t>mainten-ance</a:t>
                      </a:r>
                      <a:r>
                        <a:rPr lang="en-US" sz="1600" baseline="0" dirty="0"/>
                        <a:t> of boats </a:t>
                      </a:r>
                      <a:endParaRPr lang="en-US" sz="1600" dirty="0"/>
                    </a:p>
                    <a:p>
                      <a:pPr marL="0" marR="0" lvl="0" indent="0" algn="l" defTabSz="14399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>
                          <a:solidFill>
                            <a:schemeClr val="tx1"/>
                          </a:solidFill>
                        </a:rPr>
                        <a:t>Receival</a:t>
                      </a:r>
                      <a:r>
                        <a:rPr lang="en-AU" sz="1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AU" sz="1800" dirty="0">
                          <a:solidFill>
                            <a:schemeClr val="tx1"/>
                          </a:solidFill>
                        </a:rPr>
                        <a:t> points </a:t>
                      </a:r>
                    </a:p>
                    <a:p>
                      <a:r>
                        <a:rPr lang="en-AU" sz="1800" dirty="0">
                          <a:solidFill>
                            <a:schemeClr val="tx1"/>
                          </a:solidFill>
                        </a:rPr>
                        <a:t>Processing facilities </a:t>
                      </a:r>
                    </a:p>
                    <a:p>
                      <a:r>
                        <a:rPr lang="en-AU" sz="1800" dirty="0">
                          <a:solidFill>
                            <a:schemeClr val="tx1"/>
                          </a:solidFill>
                        </a:rPr>
                        <a:t>Transport networks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>
                          <a:solidFill>
                            <a:schemeClr val="tx1"/>
                          </a:solidFill>
                        </a:rPr>
                        <a:t>Whole cooked</a:t>
                      </a:r>
                    </a:p>
                    <a:p>
                      <a:r>
                        <a:rPr lang="en-AU" sz="1800" dirty="0">
                          <a:solidFill>
                            <a:schemeClr val="tx1"/>
                          </a:solidFill>
                        </a:rPr>
                        <a:t>Whole raw</a:t>
                      </a:r>
                    </a:p>
                    <a:p>
                      <a:r>
                        <a:rPr lang="en-AU" sz="1800" dirty="0">
                          <a:solidFill>
                            <a:schemeClr val="tx1"/>
                          </a:solidFill>
                        </a:rPr>
                        <a:t>Raw tails</a:t>
                      </a:r>
                    </a:p>
                    <a:p>
                      <a:r>
                        <a:rPr lang="en-AU" sz="1800" dirty="0">
                          <a:solidFill>
                            <a:schemeClr val="tx1"/>
                          </a:solidFill>
                        </a:rPr>
                        <a:t>Live lobsters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8254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E38469DB-DE06-41EB-8D62-2FA80CE3C5A0}"/>
              </a:ext>
            </a:extLst>
          </p:cNvPr>
          <p:cNvSpPr/>
          <p:nvPr/>
        </p:nvSpPr>
        <p:spPr>
          <a:xfrm>
            <a:off x="7978238" y="521442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A74D46-45DD-4228-8A5F-894180ECC7D8}"/>
              </a:ext>
            </a:extLst>
          </p:cNvPr>
          <p:cNvSpPr txBox="1"/>
          <p:nvPr/>
        </p:nvSpPr>
        <p:spPr>
          <a:xfrm>
            <a:off x="13542100" y="2361084"/>
            <a:ext cx="11478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/>
              <a:t>Image 2.1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E13D0EF-5D71-4DC3-A1B8-2D4C0893A0B4}"/>
              </a:ext>
            </a:extLst>
          </p:cNvPr>
          <p:cNvSpPr txBox="1"/>
          <p:nvPr/>
        </p:nvSpPr>
        <p:spPr>
          <a:xfrm>
            <a:off x="9514385" y="5168256"/>
            <a:ext cx="11478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/>
              <a:t>Image 2.2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D425AB-5EE9-49DB-9F80-CDF1B13CCB41}"/>
              </a:ext>
            </a:extLst>
          </p:cNvPr>
          <p:cNvSpPr txBox="1"/>
          <p:nvPr/>
        </p:nvSpPr>
        <p:spPr>
          <a:xfrm>
            <a:off x="4775222" y="8570913"/>
            <a:ext cx="11478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/>
              <a:t>Image 2.3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308504" y="10479964"/>
            <a:ext cx="5723394" cy="466498"/>
          </a:xfrm>
        </p:spPr>
        <p:txBody>
          <a:bodyPr/>
          <a:lstStyle/>
          <a:p>
            <a:r>
              <a:rPr lang="en-AU" sz="1000" dirty="0" smtClean="0">
                <a:solidFill>
                  <a:schemeClr val="bg1"/>
                </a:solidFill>
              </a:rPr>
              <a:t>PRIMED10TL001 | HASS | The Business of Food Production | © Department of Education WA 2021</a:t>
            </a:r>
            <a:endParaRPr lang="en-AU" sz="1000" dirty="0">
              <a:solidFill>
                <a:schemeClr val="bg1"/>
              </a:solidFill>
            </a:endParaRPr>
          </a:p>
        </p:txBody>
      </p:sp>
      <p:pic>
        <p:nvPicPr>
          <p:cNvPr id="21" name="Picture 20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763701" y="10631019"/>
            <a:ext cx="417195" cy="14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52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A28BBCD-73FD-459A-B408-84826CAF787D}"/>
              </a:ext>
            </a:extLst>
          </p:cNvPr>
          <p:cNvSpPr txBox="1"/>
          <p:nvPr/>
        </p:nvSpPr>
        <p:spPr>
          <a:xfrm>
            <a:off x="404949" y="326571"/>
            <a:ext cx="15388045" cy="60324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sz="4400" b="1" dirty="0">
                <a:solidFill>
                  <a:srgbClr val="C00000"/>
                </a:solidFill>
                <a:ea typeface="+mn-lt"/>
                <a:cs typeface="+mn-lt"/>
              </a:rPr>
              <a:t>Acknowledgements</a:t>
            </a:r>
            <a:endParaRPr lang="en-US" dirty="0">
              <a:solidFill>
                <a:srgbClr val="C00000"/>
              </a:solidFill>
              <a:ea typeface="+mn-lt"/>
              <a:cs typeface="+mn-lt"/>
            </a:endParaRPr>
          </a:p>
          <a:p>
            <a:endParaRPr lang="en-A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 </a:t>
            </a:r>
          </a:p>
          <a:p>
            <a:endParaRPr lang="en-A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Brolos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n.d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) ‘Geraldton Fisherman’s Co-operative’ available at: &lt;https://brolos.com.au/&gt; accessed 27 July 2021</a:t>
            </a:r>
          </a:p>
          <a:p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Western Rock Lobster (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n.d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) ‘World Leading Sustainable Fishery’ available at: &lt;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https://www.westernrocklobster.org/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&gt; accessed 27 July 2021</a:t>
            </a:r>
          </a:p>
          <a:p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 </a:t>
            </a:r>
            <a:r>
              <a:rPr lang="en-A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A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/>
                <a:cs typeface="Arial"/>
              </a:rPr>
              <a:t>2.1 Tonči </a:t>
            </a:r>
            <a:r>
              <a:rPr lang="en-AU" dirty="0" err="1">
                <a:latin typeface="Arial"/>
                <a:cs typeface="Arial"/>
              </a:rPr>
              <a:t>Mikack</a:t>
            </a:r>
            <a:r>
              <a:rPr lang="en-AU" dirty="0">
                <a:latin typeface="Arial"/>
                <a:cs typeface="Arial"/>
              </a:rPr>
              <a:t> (2018) ‘Industry cycle model’ All rights reserved, available at: &lt;</a:t>
            </a:r>
            <a:r>
              <a:rPr lang="en-AU" u="sng" dirty="0">
                <a:latin typeface="Arial"/>
                <a:cs typeface="Arial"/>
                <a:hlinkClick r:id="rId3"/>
              </a:rPr>
              <a:t>https://www.researchgate.net/figure/Industry-life-cycle-model_fig1_258518402</a:t>
            </a:r>
            <a:r>
              <a:rPr lang="en-AU" dirty="0">
                <a:latin typeface="Arial"/>
                <a:cs typeface="Arial"/>
              </a:rPr>
              <a:t>&gt; accessed 10 August 2021</a:t>
            </a:r>
          </a:p>
          <a:p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600" dirty="0">
                <a:latin typeface="Arial"/>
                <a:cs typeface="Arial"/>
              </a:rPr>
              <a:t>2.2. Department of Agriculture, Water and the Environment (</a:t>
            </a:r>
            <a:r>
              <a:rPr lang="en-AU" sz="1600" dirty="0" err="1">
                <a:latin typeface="Arial"/>
                <a:cs typeface="Arial"/>
              </a:rPr>
              <a:t>n.d</a:t>
            </a:r>
            <a:r>
              <a:rPr lang="en-AU" sz="1600" dirty="0">
                <a:latin typeface="Arial"/>
                <a:cs typeface="Arial"/>
              </a:rPr>
              <a:t>) 'March 2021 Fish Aqua' available at: &lt;</a:t>
            </a:r>
            <a:r>
              <a:rPr lang="en-AU" u="sng" dirty="0">
                <a:latin typeface="Calibri"/>
                <a:cs typeface="Calibri"/>
                <a:hlinkClick r:id="rId4"/>
              </a:rPr>
              <a:t>https</a:t>
            </a:r>
            <a:r>
              <a:rPr lang="en-AU" u="sng" dirty="0">
                <a:hlinkClick r:id="rId4"/>
              </a:rPr>
              <a:t>://www.agriculture.gov.au/sites/default/files/images/mar-2021_fish-aqua_1-01.png</a:t>
            </a:r>
            <a:r>
              <a:rPr lang="en-AU" u="sng" dirty="0"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 &gt; </a:t>
            </a:r>
            <a:r>
              <a:rPr lang="en-AU" dirty="0">
                <a:latin typeface="Arial"/>
                <a:cs typeface="Arial"/>
              </a:rPr>
              <a:t>accessed 10 August 2021</a:t>
            </a:r>
            <a:endParaRPr lang="en-AU" dirty="0">
              <a:cs typeface="Calibri"/>
            </a:endParaRPr>
          </a:p>
          <a:p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2.3 Western Rock Lobster (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n.d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) ‘Map of the fishery’ © Western Rock Lobster Council 2021, available at: &lt;</a:t>
            </a:r>
            <a:r>
              <a:rPr lang="en-AU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https://www.westernrocklobster.org/the-western-rock-lobster/map-of-the-fishery/</a:t>
            </a:r>
            <a:r>
              <a:rPr lang="en-AU" u="sng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accessed 10 August 2021 </a:t>
            </a:r>
          </a:p>
          <a:p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10009783"/>
            <a:ext cx="16200437" cy="574987"/>
          </a:xfrm>
        </p:spPr>
        <p:txBody>
          <a:bodyPr/>
          <a:lstStyle/>
          <a:p>
            <a:r>
              <a:rPr lang="en-AU" sz="1600" dirty="0" smtClean="0"/>
              <a:t>PRIMED10TL001 | HASS | The Business of Food Production | © Department of Education WA 2021</a:t>
            </a:r>
            <a:endParaRPr lang="en-AU" sz="1600" dirty="0"/>
          </a:p>
        </p:txBody>
      </p:sp>
      <p:pic>
        <p:nvPicPr>
          <p:cNvPr id="4" name="Picture 3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299283" y="10225203"/>
            <a:ext cx="414564" cy="14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86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EACF6BC67DC64E81EC1693F0C041B9" ma:contentTypeVersion="12" ma:contentTypeDescription="Create a new document." ma:contentTypeScope="" ma:versionID="2bb1e2135f37ff5c454a61ad5785ef49">
  <xsd:schema xmlns:xsd="http://www.w3.org/2001/XMLSchema" xmlns:xs="http://www.w3.org/2001/XMLSchema" xmlns:p="http://schemas.microsoft.com/office/2006/metadata/properties" xmlns:ns2="c11337b8-a1c9-4e93-a10e-b9c3de58965d" xmlns:ns3="939100e6-dc5b-4952-bae1-a6b604181575" targetNamespace="http://schemas.microsoft.com/office/2006/metadata/properties" ma:root="true" ma:fieldsID="15b09a6b1faadbb15ceed342801856bc" ns2:_="" ns3:_="">
    <xsd:import namespace="c11337b8-a1c9-4e93-a10e-b9c3de58965d"/>
    <xsd:import namespace="939100e6-dc5b-4952-bae1-a6b6041815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1337b8-a1c9-4e93-a10e-b9c3de5896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9100e6-dc5b-4952-bae1-a6b60418157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39100e6-dc5b-4952-bae1-a6b604181575">
      <UserInfo>
        <DisplayName/>
        <AccountId xsi:nil="true"/>
        <AccountType/>
      </UserInfo>
    </SharedWithUsers>
    <MediaLengthInSeconds xmlns="c11337b8-a1c9-4e93-a10e-b9c3de58965d" xsi:nil="true"/>
  </documentManagement>
</p:properties>
</file>

<file path=customXml/itemProps1.xml><?xml version="1.0" encoding="utf-8"?>
<ds:datastoreItem xmlns:ds="http://schemas.openxmlformats.org/officeDocument/2006/customXml" ds:itemID="{C8BCC7C4-7873-4CE2-8AC4-F929A6A8CA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257155-7324-4D1F-AC93-94F70605F47C}"/>
</file>

<file path=customXml/itemProps3.xml><?xml version="1.0" encoding="utf-8"?>
<ds:datastoreItem xmlns:ds="http://schemas.openxmlformats.org/officeDocument/2006/customXml" ds:itemID="{F995713C-88A8-47FB-BFC8-B2085A2F895D}">
  <ds:schemaRefs>
    <ds:schemaRef ds:uri="http://schemas.microsoft.com/office/infopath/2007/PartnerControls"/>
    <ds:schemaRef ds:uri="c8567d32-44a6-4f8d-bcfe-e848e1c9e6fe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a7410e4e-0e94-4d9f-bc7f-ec562f0f367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483</Words>
  <Application>Microsoft Office PowerPoint</Application>
  <PresentationFormat>Custom</PresentationFormat>
  <Paragraphs>96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</vt:vector>
  </TitlesOfParts>
  <Company>Department of Education Western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CROFTON Caroline [SIDE - Sch of Isol &amp; Dist Edu]</dc:creator>
  <cp:lastModifiedBy>LAU Gina [SIDE - Sch of Isol &amp; Dist Edu]</cp:lastModifiedBy>
  <cp:revision>37</cp:revision>
  <dcterms:created xsi:type="dcterms:W3CDTF">2021-08-12T03:22:09Z</dcterms:created>
  <dcterms:modified xsi:type="dcterms:W3CDTF">2021-10-04T02:54:26Z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0x01010006EACF6BC67DC64E81EC1693F0C041B9</vt:lpwstr>
  </property>
  <property fmtid="{D5CDD505-2E9C-101B-9397-08002B2CF9AE}" pid="3" name="Order">
    <vt:r8>282100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