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4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91" r:id="rId3"/>
    <p:sldMasterId id="2147483679" r:id="rId4"/>
    <p:sldMasterId id="2147483707" r:id="rId5"/>
  </p:sldMasterIdLst>
  <p:notesMasterIdLst>
    <p:notesMasterId r:id="rId16"/>
  </p:notesMasterIdLst>
  <p:sldIdLst>
    <p:sldId id="256" r:id="rId6"/>
    <p:sldId id="2134804767" r:id="rId7"/>
    <p:sldId id="2134804766" r:id="rId8"/>
    <p:sldId id="2134804768" r:id="rId9"/>
    <p:sldId id="2134804769" r:id="rId10"/>
    <p:sldId id="2134804770" r:id="rId11"/>
    <p:sldId id="2134804637" r:id="rId12"/>
    <p:sldId id="2134804771" r:id="rId13"/>
    <p:sldId id="310" r:id="rId14"/>
    <p:sldId id="25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40A66"/>
    <a:srgbClr val="E94F36"/>
    <a:srgbClr val="3F2B56"/>
    <a:srgbClr val="EE7202"/>
    <a:srgbClr val="FDC432"/>
    <a:srgbClr val="0085AC"/>
    <a:srgbClr val="592C82"/>
    <a:srgbClr val="AB90BF"/>
    <a:srgbClr val="8989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B34D090-7169-5EB1-3DB7-57998EED4C47}" v="2" dt="2024-07-01T00:13:14.21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21" autoAdjust="0"/>
    <p:restoredTop sz="78261" autoAdjust="0"/>
  </p:normalViewPr>
  <p:slideViewPr>
    <p:cSldViewPr snapToGrid="0">
      <p:cViewPr varScale="1">
        <p:scale>
          <a:sx n="75" d="100"/>
          <a:sy n="75" d="100"/>
        </p:scale>
        <p:origin x="888" y="39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microsoft.com/office/2016/11/relationships/changesInfo" Target="changesInfos/changesInfo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chel" userId="0f03f8db-e506-4ea4-84f6-785597703b58" providerId="ADAL" clId="{45B647AD-5539-4F6E-A026-37CDABC170BE}"/>
    <pc:docChg chg="undo custSel modSld">
      <pc:chgData name="Rachel" userId="0f03f8db-e506-4ea4-84f6-785597703b58" providerId="ADAL" clId="{45B647AD-5539-4F6E-A026-37CDABC170BE}" dt="2024-07-01T00:37:55.474" v="27" actId="207"/>
      <pc:docMkLst>
        <pc:docMk/>
      </pc:docMkLst>
      <pc:sldChg chg="modSp mod">
        <pc:chgData name="Rachel" userId="0f03f8db-e506-4ea4-84f6-785597703b58" providerId="ADAL" clId="{45B647AD-5539-4F6E-A026-37CDABC170BE}" dt="2024-07-01T00:37:55.474" v="27" actId="207"/>
        <pc:sldMkLst>
          <pc:docMk/>
          <pc:sldMk cId="4104337331" sldId="256"/>
        </pc:sldMkLst>
        <pc:spChg chg="mod">
          <ac:chgData name="Rachel" userId="0f03f8db-e506-4ea4-84f6-785597703b58" providerId="ADAL" clId="{45B647AD-5539-4F6E-A026-37CDABC170BE}" dt="2024-07-01T00:37:55.474" v="27" actId="207"/>
          <ac:spMkLst>
            <pc:docMk/>
            <pc:sldMk cId="4104337331" sldId="256"/>
            <ac:spMk id="17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0FAD1D-6C85-481C-B3B4-2265CFDF3669}" type="datetimeFigureOut">
              <a:rPr lang="en-AU" smtClean="0"/>
              <a:t>1/07/2024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B883AC-FE3C-4431-9252-48CE7807603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73909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theotherforce.wa.gov.au/support-programs-students-and-career-changers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southmetrotafe.wa.edu.au/defence-industry-pathways-program#:~:text=The%20Defence%20Industry%20Pathways%20Program,III%20in%20Defence%20Industry%20Pathways.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Use this PowerPoint in conjunction with the defence industry pathways worksheet, found on Education Resources.</a:t>
            </a:r>
          </a:p>
          <a:p>
            <a:r>
              <a:rPr lang="en-AU" dirty="0">
                <a:cs typeface="Calibri"/>
              </a:rPr>
              <a:t>Use this worksheet/activity with Years 10-12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883AC-FE3C-4431-9252-48CE78076032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280348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557213"/>
            <a:ext cx="5962650" cy="33543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22275" y="4307057"/>
            <a:ext cx="5962650" cy="5370343"/>
          </a:xfrm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Ask students if they know the definition of ‘</a:t>
            </a:r>
            <a:r>
              <a:rPr lang="en-US" sz="1400" dirty="0" err="1">
                <a:latin typeface="Arial"/>
                <a:cs typeface="Arial"/>
              </a:rPr>
              <a:t>defence</a:t>
            </a:r>
            <a:r>
              <a:rPr lang="en-US" sz="1400" dirty="0">
                <a:latin typeface="Arial"/>
                <a:cs typeface="Arial"/>
              </a:rPr>
              <a:t> industry’ (then write down the definition in the worksheet)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When people hear the term "</a:t>
            </a:r>
            <a:r>
              <a:rPr lang="en-US" sz="1400" dirty="0" err="1">
                <a:latin typeface="Arial"/>
                <a:cs typeface="Arial"/>
              </a:rPr>
              <a:t>Defence</a:t>
            </a:r>
            <a:r>
              <a:rPr lang="en-US" sz="1400" dirty="0">
                <a:latin typeface="Arial"/>
                <a:cs typeface="Arial"/>
              </a:rPr>
              <a:t> Industry", they often think it refers to the </a:t>
            </a:r>
            <a:r>
              <a:rPr lang="en-US" sz="1400" dirty="0" err="1">
                <a:latin typeface="Arial"/>
                <a:cs typeface="Arial"/>
              </a:rPr>
              <a:t>Defence</a:t>
            </a:r>
            <a:r>
              <a:rPr lang="en-US" sz="1400" dirty="0">
                <a:latin typeface="Arial"/>
                <a:cs typeface="Arial"/>
              </a:rPr>
              <a:t> Forces (the navy, the army, or the air force).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 dirty="0">
              <a:latin typeface="Arial"/>
              <a:cs typeface="Arial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However, it is important to the </a:t>
            </a:r>
            <a:r>
              <a:rPr lang="en-US" sz="1400" dirty="0" err="1">
                <a:latin typeface="Arial"/>
                <a:cs typeface="Arial"/>
              </a:rPr>
              <a:t>recognise</a:t>
            </a:r>
            <a:r>
              <a:rPr lang="en-US" sz="1400" dirty="0">
                <a:latin typeface="Arial"/>
                <a:cs typeface="Arial"/>
              </a:rPr>
              <a:t> that the </a:t>
            </a:r>
            <a:r>
              <a:rPr lang="en-US" sz="1400" dirty="0" err="1">
                <a:latin typeface="Arial"/>
                <a:cs typeface="Arial"/>
              </a:rPr>
              <a:t>Defence</a:t>
            </a:r>
            <a:r>
              <a:rPr lang="en-US" sz="1400" dirty="0">
                <a:latin typeface="Arial"/>
                <a:cs typeface="Arial"/>
              </a:rPr>
              <a:t> Industry is not the Australian </a:t>
            </a:r>
            <a:r>
              <a:rPr lang="en-US" sz="1400" dirty="0" err="1">
                <a:latin typeface="Arial"/>
                <a:cs typeface="Arial"/>
              </a:rPr>
              <a:t>Defence</a:t>
            </a:r>
            <a:r>
              <a:rPr lang="en-US" sz="1400" dirty="0">
                <a:latin typeface="Arial"/>
                <a:cs typeface="Arial"/>
              </a:rPr>
              <a:t> Force.</a:t>
            </a:r>
            <a:endParaRPr lang="en-US" sz="14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 dirty="0">
              <a:latin typeface="Arial"/>
              <a:cs typeface="Arial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The </a:t>
            </a:r>
            <a:r>
              <a:rPr lang="en-US" sz="1400" dirty="0" err="1">
                <a:latin typeface="Arial"/>
                <a:cs typeface="Arial"/>
              </a:rPr>
              <a:t>Defence</a:t>
            </a:r>
            <a:r>
              <a:rPr lang="en-US" sz="1400" dirty="0">
                <a:latin typeface="Arial"/>
                <a:cs typeface="Arial"/>
              </a:rPr>
              <a:t> Industry is defined as the private-sector businesses that employ people who develop and produce the products, services, and technology the Australian </a:t>
            </a:r>
            <a:r>
              <a:rPr lang="en-US" sz="1400" dirty="0" err="1">
                <a:latin typeface="Arial"/>
                <a:cs typeface="Arial"/>
              </a:rPr>
              <a:t>Defence</a:t>
            </a:r>
            <a:r>
              <a:rPr lang="en-US" sz="1400" dirty="0">
                <a:latin typeface="Arial"/>
                <a:cs typeface="Arial"/>
              </a:rPr>
              <a:t> Force require.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 dirty="0">
              <a:latin typeface="Arial"/>
              <a:cs typeface="Arial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As the Western Australian </a:t>
            </a:r>
            <a:r>
              <a:rPr lang="en-US" sz="1400" dirty="0" err="1">
                <a:latin typeface="Arial"/>
                <a:cs typeface="Arial"/>
              </a:rPr>
              <a:t>Defence</a:t>
            </a:r>
            <a:r>
              <a:rPr lang="en-US" sz="1400" dirty="0">
                <a:latin typeface="Arial"/>
                <a:cs typeface="Arial"/>
              </a:rPr>
              <a:t> sector grows, it will generate new jobs that require thousands of highly qualified and skilled work. </a:t>
            </a:r>
          </a:p>
        </p:txBody>
      </p:sp>
    </p:spTree>
    <p:extLst>
      <p:ext uri="{BB962C8B-B14F-4D97-AF65-F5344CB8AC3E}">
        <p14:creationId xmlns:p14="http://schemas.microsoft.com/office/powerpoint/2010/main" val="31320850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557213"/>
            <a:ext cx="5962650" cy="33543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22275" y="4307057"/>
            <a:ext cx="5962650" cy="5370343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Ask students what types of jobs they think are related to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defence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industry, knowing and thinking about the definition.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Transfer the additional occupations to their worksheet (next page) – the next slide covers the trade name / job description table. </a:t>
            </a:r>
          </a:p>
        </p:txBody>
      </p:sp>
    </p:spTree>
    <p:extLst>
      <p:ext uri="{BB962C8B-B14F-4D97-AF65-F5344CB8AC3E}">
        <p14:creationId xmlns:p14="http://schemas.microsoft.com/office/powerpoint/2010/main" val="20925436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Each click will reveal the matching trade area.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883AC-FE3C-4431-9252-48CE78076032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232905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Ask students what they noticed while watching.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883AC-FE3C-4431-9252-48CE78076032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736629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Paraprofessional: </a:t>
            </a:r>
            <a:r>
              <a:rPr lang="en-AU" b="0" i="0" dirty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a person trained to assist a professional, but not</a:t>
            </a:r>
            <a:r>
              <a:rPr lang="en-AU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 licensed or fully trained to practice in the profession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883AC-FE3C-4431-9252-48CE78076032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056449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773113"/>
            <a:ext cx="5962650" cy="33543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22274" y="4783308"/>
            <a:ext cx="5962649" cy="2013278"/>
          </a:xfrm>
        </p:spPr>
        <p:txBody>
          <a:bodyPr/>
          <a:lstStyle/>
          <a:p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There are many Federally funded opportunities available – these three listed are just some of the options for </a:t>
            </a:r>
            <a:r>
              <a:rPr lang="en-US" sz="1400" err="1">
                <a:latin typeface="Arial" panose="020B0604020202020204" pitchFamily="34" charset="0"/>
                <a:cs typeface="Arial" panose="020B0604020202020204" pitchFamily="34" charset="0"/>
              </a:rPr>
              <a:t>defence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 industry. </a:t>
            </a:r>
          </a:p>
          <a:p>
            <a:endParaRPr lang="en-US" sz="1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On completion, graduates may seek to follow pathways to entry-level employment in one of these </a:t>
            </a:r>
            <a:r>
              <a:rPr lang="en-US" sz="1400" err="1">
                <a:latin typeface="Arial" panose="020B0604020202020204" pitchFamily="34" charset="0"/>
                <a:cs typeface="Arial" panose="020B0604020202020204" pitchFamily="34" charset="0"/>
              </a:rPr>
              <a:t>defence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 support industries, or to pursue further education and training opportunities in areas such as engineering and logistics.</a:t>
            </a:r>
            <a:endParaRPr lang="en-GB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883AC-FE3C-4431-9252-48CE78076032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497903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>
                <a:cs typeface="Calibri"/>
              </a:rPr>
              <a:t>This team can visit your school and talk to students.</a:t>
            </a:r>
            <a:endParaRPr lang="en-AU" dirty="0"/>
          </a:p>
          <a:p>
            <a:endParaRPr lang="en-AU" dirty="0"/>
          </a:p>
          <a:p>
            <a:r>
              <a:rPr lang="en-AU" dirty="0">
                <a:solidFill>
                  <a:schemeClr val="tx1"/>
                </a:solidFill>
              </a:rPr>
              <a:t>If you are interested, you can show students the support programs:</a:t>
            </a:r>
            <a:endParaRPr lang="en-AU" dirty="0">
              <a:cs typeface="Calibri"/>
            </a:endParaRPr>
          </a:p>
          <a:p>
            <a:r>
              <a:rPr lang="en-AU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Defence Industry Pathways, Internships, Scholarships | The Other Force</a:t>
            </a:r>
            <a:endParaRPr lang="en-AU" dirty="0">
              <a:solidFill>
                <a:schemeClr val="tx1"/>
              </a:solidFill>
            </a:endParaRPr>
          </a:p>
          <a:p>
            <a:endParaRPr lang="en-AU" dirty="0">
              <a:solidFill>
                <a:schemeClr val="tx1"/>
              </a:solidFill>
            </a:endParaRPr>
          </a:p>
          <a:p>
            <a:r>
              <a:rPr lang="en-AU" dirty="0">
                <a:solidFill>
                  <a:schemeClr val="tx1"/>
                </a:solidFill>
              </a:rPr>
              <a:t>Focusing on the Defence Industry Pathways Program</a:t>
            </a:r>
          </a:p>
          <a:p>
            <a:r>
              <a:rPr lang="en-AU" dirty="0">
                <a:hlinkClick r:id="rId4"/>
              </a:rPr>
              <a:t>Defence Industry Pathways Program | South Metropolitan TAFE (southmetrotafe.wa.edu.au)</a:t>
            </a:r>
            <a:endParaRPr lang="en-AU" dirty="0">
              <a:solidFill>
                <a:schemeClr val="tx1"/>
              </a:solidFill>
            </a:endParaRPr>
          </a:p>
          <a:p>
            <a:r>
              <a:rPr lang="en-AU" dirty="0">
                <a:solidFill>
                  <a:schemeClr val="tx1"/>
                </a:solidFill>
              </a:rPr>
              <a:t>This website also has videos and case studies from graduated trainees/host employers that you could show.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883AC-FE3C-4431-9252-48CE78076032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282041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5.jpe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(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61138"/>
            <a:ext cx="12192000" cy="301752"/>
          </a:xfrm>
          <a:prstGeom prst="rect">
            <a:avLst/>
          </a:prstGeom>
        </p:spPr>
      </p:pic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6578601" y="0"/>
            <a:ext cx="5613399" cy="6858000"/>
          </a:xfrm>
          <a:custGeom>
            <a:avLst/>
            <a:gdLst>
              <a:gd name="connsiteX0" fmla="*/ 345237 w 5613399"/>
              <a:gd name="connsiteY0" fmla="*/ 0 h 6858000"/>
              <a:gd name="connsiteX1" fmla="*/ 5613399 w 5613399"/>
              <a:gd name="connsiteY1" fmla="*/ 0 h 6858000"/>
              <a:gd name="connsiteX2" fmla="*/ 5613399 w 5613399"/>
              <a:gd name="connsiteY2" fmla="*/ 6858000 h 6858000"/>
              <a:gd name="connsiteX3" fmla="*/ 771308 w 5613399"/>
              <a:gd name="connsiteY3" fmla="*/ 6858000 h 6858000"/>
              <a:gd name="connsiteX4" fmla="*/ 691940 w 5613399"/>
              <a:gd name="connsiteY4" fmla="*/ 6658849 h 6858000"/>
              <a:gd name="connsiteX5" fmla="*/ 0 w 5613399"/>
              <a:gd name="connsiteY5" fmla="*/ 2774396 h 6858000"/>
              <a:gd name="connsiteX6" fmla="*/ 345237 w 5613399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13399" h="6858000">
                <a:moveTo>
                  <a:pt x="345237" y="0"/>
                </a:moveTo>
                <a:lnTo>
                  <a:pt x="5613399" y="0"/>
                </a:lnTo>
                <a:lnTo>
                  <a:pt x="5613399" y="6858000"/>
                </a:lnTo>
                <a:lnTo>
                  <a:pt x="771308" y="6858000"/>
                </a:lnTo>
                <a:lnTo>
                  <a:pt x="691940" y="6658849"/>
                </a:lnTo>
                <a:cubicBezTo>
                  <a:pt x="243991" y="5448091"/>
                  <a:pt x="0" y="4139192"/>
                  <a:pt x="0" y="2774396"/>
                </a:cubicBezTo>
                <a:cubicBezTo>
                  <a:pt x="0" y="1815304"/>
                  <a:pt x="119505" y="889400"/>
                  <a:pt x="345237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lIns="360000" rIns="360000" bIns="1728000" anchor="ctr">
            <a:noAutofit/>
          </a:bodyPr>
          <a:lstStyle>
            <a:lvl1pPr algn="ctr"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AU" dirty="0"/>
              <a:t>Cover image instructions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9425" y="1844675"/>
            <a:ext cx="5616575" cy="1827848"/>
          </a:xfrm>
        </p:spPr>
        <p:txBody>
          <a:bodyPr anchor="b">
            <a:noAutofit/>
          </a:bodyPr>
          <a:lstStyle>
            <a:lvl1pPr algn="l">
              <a:lnSpc>
                <a:spcPts val="4700"/>
              </a:lnSpc>
              <a:defRPr sz="4200"/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9425" y="3922078"/>
            <a:ext cx="5616575" cy="1685092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defRPr sz="2400" b="1"/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defRPr sz="2400" b="1"/>
            </a:lvl2pPr>
            <a:lvl3pPr marL="0" indent="0"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defRPr sz="2400" b="1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25" y="476250"/>
            <a:ext cx="1734316" cy="7376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25" y="5900527"/>
            <a:ext cx="2399427" cy="252000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8904288" y="6092825"/>
            <a:ext cx="2663825" cy="323850"/>
          </a:xfrm>
        </p:spPr>
        <p:txBody>
          <a:bodyPr anchor="b"/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00" b="1">
                <a:solidFill>
                  <a:schemeClr val="tx1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00" b="1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00" b="1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1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482558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3888" y="1628775"/>
            <a:ext cx="5382000" cy="4321176"/>
          </a:xfrm>
        </p:spPr>
        <p:txBody>
          <a:bodyPr/>
          <a:lstStyle>
            <a:lvl3pPr>
              <a:lnSpc>
                <a:spcPts val="1600"/>
              </a:lnSpc>
              <a:defRPr/>
            </a:lvl3pPr>
            <a:lvl4pPr>
              <a:lnSpc>
                <a:spcPts val="1600"/>
              </a:lnSpc>
              <a:defRPr/>
            </a:lvl4pPr>
            <a:lvl5pPr>
              <a:lnSpc>
                <a:spcPts val="1600"/>
              </a:lnSpc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6113" y="1628775"/>
            <a:ext cx="5382000" cy="432117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BC296-6F1C-40EB-A7B9-B66F495956D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22342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(Pictu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3888" y="1628775"/>
            <a:ext cx="5382000" cy="432117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BC296-6F1C-40EB-A7B9-B66F495956D9}" type="slidenum">
              <a:rPr lang="en-AU" smtClean="0"/>
              <a:t>‹#›</a:t>
            </a:fld>
            <a:endParaRPr lang="en-AU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6186113" y="1628775"/>
            <a:ext cx="5382000" cy="4321175"/>
          </a:xfrm>
        </p:spPr>
        <p:txBody>
          <a:bodyPr anchor="ctr"/>
          <a:lstStyle>
            <a:lvl1pPr algn="ctr">
              <a:defRPr baseline="0"/>
            </a:lvl1pPr>
          </a:lstStyle>
          <a:p>
            <a:r>
              <a:rPr lang="en-AU" dirty="0"/>
              <a:t>Drag and drop image here or</a:t>
            </a:r>
            <a:br>
              <a:rPr lang="en-AU" dirty="0"/>
            </a:br>
            <a:r>
              <a:rPr lang="en-AU" dirty="0"/>
              <a:t>click icon below to add picture</a:t>
            </a:r>
            <a:br>
              <a:rPr lang="en-AU" dirty="0"/>
            </a:br>
            <a:br>
              <a:rPr lang="en-AU" dirty="0"/>
            </a:br>
            <a:br>
              <a:rPr lang="en-AU" dirty="0"/>
            </a:br>
            <a:br>
              <a:rPr lang="en-AU" dirty="0"/>
            </a:b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563568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Columns (Subheadin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576001"/>
            <a:ext cx="10944225" cy="873388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1628775"/>
            <a:ext cx="5382000" cy="540000"/>
          </a:xfrm>
        </p:spPr>
        <p:txBody>
          <a:bodyPr anchor="t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888" y="2347200"/>
            <a:ext cx="5382000" cy="360000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6113" y="1628775"/>
            <a:ext cx="5382000" cy="540000"/>
          </a:xfrm>
        </p:spPr>
        <p:txBody>
          <a:bodyPr anchor="t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6113" y="2347200"/>
            <a:ext cx="5382000" cy="360000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BC296-6F1C-40EB-A7B9-B66F495956D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529424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(Full Heigh Pictu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576000"/>
            <a:ext cx="5382000" cy="873388"/>
          </a:xfrm>
        </p:spPr>
        <p:txBody>
          <a:bodyPr anchor="t">
            <a:no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BC296-6F1C-40EB-A7B9-B66F495956D9}" type="slidenum">
              <a:rPr lang="en-AU" smtClean="0"/>
              <a:t>‹#›</a:t>
            </a:fld>
            <a:endParaRPr lang="en-AU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23888" y="1628775"/>
            <a:ext cx="5381625" cy="432117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6186112" y="1"/>
            <a:ext cx="6005888" cy="6705600"/>
          </a:xfrm>
        </p:spPr>
        <p:txBody>
          <a:bodyPr anchor="ctr"/>
          <a:lstStyle>
            <a:lvl1pPr algn="ctr">
              <a:defRPr baseline="0"/>
            </a:lvl1pPr>
          </a:lstStyle>
          <a:p>
            <a:r>
              <a:rPr lang="en-AU" dirty="0"/>
              <a:t>Drag and drop image here or</a:t>
            </a:r>
            <a:br>
              <a:rPr lang="en-AU" dirty="0"/>
            </a:br>
            <a:r>
              <a:rPr lang="en-AU" dirty="0"/>
              <a:t>click icon below to add a picture</a:t>
            </a:r>
            <a:br>
              <a:rPr lang="en-AU" dirty="0"/>
            </a:br>
            <a:br>
              <a:rPr lang="en-AU" dirty="0"/>
            </a:br>
            <a:br>
              <a:rPr lang="en-AU" dirty="0"/>
            </a:b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373638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3887" y="6092825"/>
            <a:ext cx="8208962" cy="323850"/>
          </a:xfrm>
        </p:spPr>
        <p:txBody>
          <a:bodyPr/>
          <a:lstStyle/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32849" y="6092825"/>
            <a:ext cx="2735263" cy="323850"/>
          </a:xfrm>
        </p:spPr>
        <p:txBody>
          <a:bodyPr/>
          <a:lstStyle/>
          <a:p>
            <a:fld id="{0ACBC296-6F1C-40EB-A7B9-B66F495956D9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729923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3888" y="1628775"/>
            <a:ext cx="5382000" cy="432117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6113" y="1628775"/>
            <a:ext cx="5382000" cy="432117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BC296-6F1C-40EB-A7B9-B66F495956D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224684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(Pictu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3888" y="1628775"/>
            <a:ext cx="5382000" cy="432117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BC296-6F1C-40EB-A7B9-B66F495956D9}" type="slidenum">
              <a:rPr lang="en-AU" smtClean="0"/>
              <a:t>‹#›</a:t>
            </a:fld>
            <a:endParaRPr lang="en-AU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6186113" y="1628775"/>
            <a:ext cx="5382000" cy="4321175"/>
          </a:xfrm>
        </p:spPr>
        <p:txBody>
          <a:bodyPr anchor="ctr"/>
          <a:lstStyle>
            <a:lvl1pPr algn="ctr">
              <a:defRPr baseline="0"/>
            </a:lvl1pPr>
          </a:lstStyle>
          <a:p>
            <a:r>
              <a:rPr lang="en-AU" dirty="0"/>
              <a:t>Drag and drop image here or</a:t>
            </a:r>
            <a:br>
              <a:rPr lang="en-AU" dirty="0"/>
            </a:br>
            <a:r>
              <a:rPr lang="en-AU" dirty="0"/>
              <a:t>click icon below to add picture</a:t>
            </a:r>
            <a:br>
              <a:rPr lang="en-AU" dirty="0"/>
            </a:br>
            <a:br>
              <a:rPr lang="en-AU" dirty="0"/>
            </a:br>
            <a:br>
              <a:rPr lang="en-AU" dirty="0"/>
            </a:br>
            <a:br>
              <a:rPr lang="en-AU" dirty="0"/>
            </a:b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610377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Columns (Subheading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576001"/>
            <a:ext cx="10944225" cy="873388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1628775"/>
            <a:ext cx="5382000" cy="540000"/>
          </a:xfrm>
        </p:spPr>
        <p:txBody>
          <a:bodyPr anchor="t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888" y="2347200"/>
            <a:ext cx="5382000" cy="360000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6113" y="1628775"/>
            <a:ext cx="5382000" cy="540000"/>
          </a:xfrm>
        </p:spPr>
        <p:txBody>
          <a:bodyPr anchor="t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6113" y="2347200"/>
            <a:ext cx="5382000" cy="360000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BC296-6F1C-40EB-A7B9-B66F495956D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894079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(Full Heigh Pictu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6186112" y="0"/>
            <a:ext cx="6005888" cy="6857999"/>
          </a:xfrm>
        </p:spPr>
        <p:txBody>
          <a:bodyPr anchor="ctr"/>
          <a:lstStyle>
            <a:lvl1pPr algn="ctr">
              <a:defRPr baseline="0"/>
            </a:lvl1pPr>
          </a:lstStyle>
          <a:p>
            <a:r>
              <a:rPr lang="en-AU" dirty="0"/>
              <a:t>Drag and drop image here or</a:t>
            </a:r>
            <a:br>
              <a:rPr lang="en-AU" dirty="0"/>
            </a:br>
            <a:r>
              <a:rPr lang="en-AU" dirty="0"/>
              <a:t>click icon below to add a picture</a:t>
            </a:r>
            <a:br>
              <a:rPr lang="en-AU" dirty="0"/>
            </a:br>
            <a:br>
              <a:rPr lang="en-AU" dirty="0"/>
            </a:br>
            <a:br>
              <a:rPr lang="en-AU" dirty="0"/>
            </a:br>
            <a:endParaRPr lang="en-A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576000"/>
            <a:ext cx="5382000" cy="873388"/>
          </a:xfrm>
        </p:spPr>
        <p:txBody>
          <a:bodyPr anchor="t">
            <a:no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BC296-6F1C-40EB-A7B9-B66F495956D9}" type="slidenum">
              <a:rPr lang="en-AU" smtClean="0"/>
              <a:t>‹#›</a:t>
            </a:fld>
            <a:endParaRPr lang="en-AU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23888" y="1628775"/>
            <a:ext cx="5381625" cy="432117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269597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ef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FBBD2-EE89-4DFB-8DFD-9D9D7B0EF6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122363"/>
            <a:ext cx="12192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7FB6E8-9385-4D8D-A762-37A4A546FF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9C392C-A787-4D11-B2F9-5DDF0749E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E55BB-F230-4AB8-AFC1-017E01F5394E}" type="datetimeFigureOut">
              <a:rPr lang="en-AU" smtClean="0"/>
              <a:t>1/07/2024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97F714-EAE6-4E5F-9495-2D384AE69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E1660B-5A87-4A74-950A-FD40FC511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0A191-1191-42D2-98B9-F1A8B2A6D828}" type="slidenum">
              <a:rPr lang="en-AU" smtClean="0"/>
              <a:t>‹#›</a:t>
            </a:fld>
            <a:endParaRPr lang="en-A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1373A44-F868-46FE-8637-CF5A1960E6F1}"/>
              </a:ext>
            </a:extLst>
          </p:cNvPr>
          <p:cNvSpPr/>
          <p:nvPr userDrawn="1"/>
        </p:nvSpPr>
        <p:spPr>
          <a:xfrm>
            <a:off x="0" y="6319316"/>
            <a:ext cx="12192000" cy="552177"/>
          </a:xfrm>
          <a:prstGeom prst="rect">
            <a:avLst/>
          </a:prstGeom>
          <a:solidFill>
            <a:srgbClr val="2864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0238885-7BFC-4635-A769-1E8D0C1CA0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149" y="127052"/>
            <a:ext cx="3160132" cy="9032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48E767E-F326-4515-8DC8-3F23E4058C7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1400" y="127052"/>
            <a:ext cx="2293436" cy="9032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F0B05F-3BBC-44BD-AA68-F5C269BAD60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2274" y="210185"/>
            <a:ext cx="1936577" cy="736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82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743" y="0"/>
            <a:ext cx="700125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9425" y="1844675"/>
            <a:ext cx="5616575" cy="1827848"/>
          </a:xfrm>
        </p:spPr>
        <p:txBody>
          <a:bodyPr anchor="b">
            <a:noAutofit/>
          </a:bodyPr>
          <a:lstStyle>
            <a:lvl1pPr algn="l">
              <a:lnSpc>
                <a:spcPts val="4700"/>
              </a:lnSpc>
              <a:defRPr sz="4200">
                <a:solidFill>
                  <a:srgbClr val="A40A6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9425" y="3922078"/>
            <a:ext cx="5616575" cy="1673590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rgbClr val="A40A66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rgbClr val="592C82"/>
                </a:solidFill>
              </a:defRPr>
            </a:lvl2pPr>
            <a:lvl3pPr marL="0" indent="0"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rgbClr val="592C82"/>
                </a:solidFill>
              </a:defRPr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25" y="476250"/>
            <a:ext cx="1734316" cy="7376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25" y="5900527"/>
            <a:ext cx="2399427" cy="252000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8904288" y="6082003"/>
            <a:ext cx="2663825" cy="323850"/>
          </a:xfrm>
        </p:spPr>
        <p:txBody>
          <a:bodyPr anchor="b"/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00" b="1"/>
            </a:lvl1pPr>
            <a:lvl2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00" b="1"/>
            </a:lvl2pPr>
            <a:lvl3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00" b="1"/>
            </a:lvl3pPr>
            <a:lvl4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1"/>
            </a:lvl4pPr>
            <a:lvl5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1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2183535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FBFE9-8429-4478-B68C-7DEEA8773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A70A8B-BA15-4683-A1D4-2FC029DBE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E55BB-F230-4AB8-AFC1-017E01F5394E}" type="datetimeFigureOut">
              <a:rPr lang="en-AU" smtClean="0"/>
              <a:t>1/07/2024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DB2B0D-56BF-4B0B-870C-E393319AB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276378-F1EC-410E-900F-081987828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0A191-1191-42D2-98B9-F1A8B2A6D82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496889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169F6-0D76-4069-A774-03B223E6F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19F454-F624-4B1F-8B76-4FFD29C4F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E55BB-F230-4AB8-AFC1-017E01F5394E}" type="datetimeFigureOut">
              <a:rPr lang="en-AU" smtClean="0"/>
              <a:t>1/07/2024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9383CB-A96B-40F2-91D8-DF4A67FBB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1688D8-28BB-4342-A03F-3A6958DE8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0A191-1191-42D2-98B9-F1A8B2A6D82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137231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40619-EA24-4F24-9AB6-4B0EA467E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B576D5-4495-4E6E-996C-8F3073B7F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E55BB-F230-4AB8-AFC1-017E01F5394E}" type="datetimeFigureOut">
              <a:rPr lang="en-AU" smtClean="0"/>
              <a:t>1/07/2024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AAD639-FC2E-4BE4-AF8C-D77A4BFF9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F6B6A8-88C2-404B-AC1B-F456193F9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0A191-1191-42D2-98B9-F1A8B2A6D82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163991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8E5AC-8C5A-469F-A08A-CC2A25BF9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B59281-C08D-45FE-A0F8-5DDA9996E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E55BB-F230-4AB8-AFC1-017E01F5394E}" type="datetimeFigureOut">
              <a:rPr lang="en-AU" smtClean="0"/>
              <a:t>1/07/2024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6C4244-DD3A-48D2-AEB6-2EFA78C09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49B8FB-9265-44E7-BFF6-A32D4D45E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0A191-1191-42D2-98B9-F1A8B2A6D82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823532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FA2CD-3E31-47D2-8B2D-FD4120C75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01BACB-2A08-4147-B6E4-C10CBED7BC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91DD21-B2A9-4216-8E9F-C87444FA4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E55BB-F230-4AB8-AFC1-017E01F5394E}" type="datetimeFigureOut">
              <a:rPr lang="en-AU" smtClean="0"/>
              <a:t>1/07/2024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813FA1-AD73-4571-BF58-FBFAA020F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9AE178-DF19-4CFC-A104-2466488CA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0A191-1191-42D2-98B9-F1A8B2A6D82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207859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96920-422A-4706-98BF-DFFF528A2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DEC9C0-E5FA-4BD3-B5D7-3F1C37E539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E55BB-F230-4AB8-AFC1-017E01F5394E}" type="datetimeFigureOut">
              <a:rPr lang="en-AU" smtClean="0"/>
              <a:t>1/07/2024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193E98-E1A9-4834-82EF-B30F9FDB0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D743D4-40F5-4E66-9102-8A26CB30A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0A191-1191-42D2-98B9-F1A8B2A6D82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621352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39FF9-87CE-495E-ACFB-0FEF5F578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0A8E31-1D45-4D24-B1F8-F9B64569F4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8589BB-4DF1-423C-A5C2-741C90D74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E55BB-F230-4AB8-AFC1-017E01F5394E}" type="datetimeFigureOut">
              <a:rPr lang="en-AU" smtClean="0"/>
              <a:t>1/07/2024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697895-0CA9-4BFC-826A-F192E6FE2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3F5B69-6C7A-4095-83F7-565258B4C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0A191-1191-42D2-98B9-F1A8B2A6D82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5095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3A2F69-EF40-412F-9751-83F74AA51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68057-636B-45B7-A52D-D07B965EE0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945E5E-EE18-440B-AEC3-0BE2548492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71A997-FCBB-4956-B234-1DD65FC8C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E55BB-F230-4AB8-AFC1-017E01F5394E}" type="datetimeFigureOut">
              <a:rPr lang="en-AU" smtClean="0"/>
              <a:t>1/07/2024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27B86D-B558-4A21-8CA2-9083650E4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B1047A-E338-42C2-920B-7ACA29E64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0A191-1191-42D2-98B9-F1A8B2A6D82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718191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37CEA-3831-481D-A55B-9F4869FF5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735796-4458-4E3F-AC29-1A53BF9944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B099CF-F1E0-41AC-898A-F67ADB0FB7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E88950-28F1-46A4-B2EB-E87563968B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C890B13-9DCE-4E6E-8EFA-6F7CF0A0F1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BD92B7A-8D40-4224-AE1C-5707FED1A0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E55BB-F230-4AB8-AFC1-017E01F5394E}" type="datetimeFigureOut">
              <a:rPr lang="en-AU" smtClean="0"/>
              <a:t>1/07/2024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20DD39C-6716-4824-8C82-9C2628D46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9ED3AC-CBB2-4A97-BEB5-76CECC76D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0A191-1191-42D2-98B9-F1A8B2A6D82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600158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F5D90-08A0-4BD0-A80F-7B5A1C9A4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766D2E-B9A6-47A6-9ECE-6D7CDAA9F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E55BB-F230-4AB8-AFC1-017E01F5394E}" type="datetimeFigureOut">
              <a:rPr lang="en-AU" smtClean="0"/>
              <a:t>1/07/2024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CC0771-042D-49B2-A53E-290558C51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209765-1B6E-453B-A333-1793ED414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0A191-1191-42D2-98B9-F1A8B2A6D82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447989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Opener (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05600"/>
            <a:ext cx="12192000" cy="152400"/>
          </a:xfrm>
          <a:prstGeom prst="rect">
            <a:avLst/>
          </a:prstGeom>
        </p:spPr>
      </p:pic>
      <p:sp>
        <p:nvSpPr>
          <p:cNvPr id="11" name="Picture Placeholder 10"/>
          <p:cNvSpPr>
            <a:spLocks noGrp="1"/>
          </p:cNvSpPr>
          <p:nvPr>
            <p:ph type="pic" sz="quarter" idx="14" hasCustomPrompt="1"/>
          </p:nvPr>
        </p:nvSpPr>
        <p:spPr>
          <a:xfrm>
            <a:off x="4526474" y="0"/>
            <a:ext cx="7665527" cy="6858000"/>
          </a:xfrm>
          <a:custGeom>
            <a:avLst/>
            <a:gdLst>
              <a:gd name="connsiteX0" fmla="*/ 344605 w 7665527"/>
              <a:gd name="connsiteY0" fmla="*/ 0 h 6858000"/>
              <a:gd name="connsiteX1" fmla="*/ 2099377 w 7665527"/>
              <a:gd name="connsiteY1" fmla="*/ 0 h 6858000"/>
              <a:gd name="connsiteX2" fmla="*/ 5874361 w 7665527"/>
              <a:gd name="connsiteY2" fmla="*/ 0 h 6858000"/>
              <a:gd name="connsiteX3" fmla="*/ 7665527 w 7665527"/>
              <a:gd name="connsiteY3" fmla="*/ 0 h 6858000"/>
              <a:gd name="connsiteX4" fmla="*/ 7665527 w 7665527"/>
              <a:gd name="connsiteY4" fmla="*/ 6858000 h 6858000"/>
              <a:gd name="connsiteX5" fmla="*/ 2099377 w 7665527"/>
              <a:gd name="connsiteY5" fmla="*/ 6858000 h 6858000"/>
              <a:gd name="connsiteX6" fmla="*/ 2099377 w 7665527"/>
              <a:gd name="connsiteY6" fmla="*/ 6856263 h 6858000"/>
              <a:gd name="connsiteX7" fmla="*/ 769894 w 7665527"/>
              <a:gd name="connsiteY7" fmla="*/ 6856263 h 6858000"/>
              <a:gd name="connsiteX8" fmla="*/ 690672 w 7665527"/>
              <a:gd name="connsiteY8" fmla="*/ 6657162 h 6858000"/>
              <a:gd name="connsiteX9" fmla="*/ 0 w 7665527"/>
              <a:gd name="connsiteY9" fmla="*/ 2773693 h 6858000"/>
              <a:gd name="connsiteX10" fmla="*/ 344605 w 7665527"/>
              <a:gd name="connsiteY10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665527" h="6858000">
                <a:moveTo>
                  <a:pt x="344605" y="0"/>
                </a:moveTo>
                <a:lnTo>
                  <a:pt x="2099377" y="0"/>
                </a:lnTo>
                <a:lnTo>
                  <a:pt x="5874361" y="0"/>
                </a:lnTo>
                <a:lnTo>
                  <a:pt x="7665527" y="0"/>
                </a:lnTo>
                <a:lnTo>
                  <a:pt x="7665527" y="6858000"/>
                </a:lnTo>
                <a:lnTo>
                  <a:pt x="2099377" y="6858000"/>
                </a:lnTo>
                <a:lnTo>
                  <a:pt x="2099377" y="6856263"/>
                </a:lnTo>
                <a:lnTo>
                  <a:pt x="769894" y="6856263"/>
                </a:lnTo>
                <a:lnTo>
                  <a:pt x="690672" y="6657162"/>
                </a:lnTo>
                <a:cubicBezTo>
                  <a:pt x="243544" y="5446711"/>
                  <a:pt x="0" y="4138144"/>
                  <a:pt x="0" y="2773693"/>
                </a:cubicBezTo>
                <a:cubicBezTo>
                  <a:pt x="0" y="1814844"/>
                  <a:pt x="119286" y="889174"/>
                  <a:pt x="344605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algn="ctr">
              <a:defRPr>
                <a:solidFill>
                  <a:srgbClr val="A40A66"/>
                </a:solidFill>
              </a:defRPr>
            </a:lvl1pPr>
          </a:lstStyle>
          <a:p>
            <a:r>
              <a:rPr lang="en-AU" dirty="0"/>
              <a:t>Drag and drop image here or</a:t>
            </a:r>
            <a:br>
              <a:rPr lang="en-AU" dirty="0"/>
            </a:br>
            <a:r>
              <a:rPr lang="en-AU" dirty="0"/>
              <a:t>click icon below to add picture</a:t>
            </a:r>
            <a:br>
              <a:rPr lang="en-AU" dirty="0"/>
            </a:br>
            <a:br>
              <a:rPr lang="en-AU" dirty="0"/>
            </a:br>
            <a:br>
              <a:rPr lang="en-AU" dirty="0"/>
            </a:br>
            <a:endParaRPr lang="en-AU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2801" y="540000"/>
            <a:ext cx="3636462" cy="2387600"/>
          </a:xfrm>
        </p:spPr>
        <p:txBody>
          <a:bodyPr anchor="t">
            <a:noAutofit/>
          </a:bodyPr>
          <a:lstStyle>
            <a:lvl1pPr algn="l">
              <a:lnSpc>
                <a:spcPts val="4700"/>
              </a:lnSpc>
              <a:defRPr sz="4200"/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2"/>
          </p:nvPr>
        </p:nvSpPr>
        <p:spPr>
          <a:xfrm>
            <a:off x="622801" y="6092825"/>
            <a:ext cx="8281486" cy="323850"/>
          </a:xfrm>
        </p:spPr>
        <p:txBody>
          <a:bodyPr/>
          <a:lstStyle/>
          <a:p>
            <a:endParaRPr lang="en-AU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rgbClr val="592C82"/>
                </a:solidFill>
              </a:defRPr>
            </a:lvl1pPr>
          </a:lstStyle>
          <a:p>
            <a:fld id="{E595C882-8582-454A-BF69-6BA96094E026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970988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2BF61E-9E32-41E3-9721-E1BAFED5D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E55BB-F230-4AB8-AFC1-017E01F5394E}" type="datetimeFigureOut">
              <a:rPr lang="en-AU" smtClean="0"/>
              <a:t>1/07/2024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B8532F-2851-4255-A493-4F32CADCE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5E0306-A71E-438E-A686-0D941E209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0A191-1191-42D2-98B9-F1A8B2A6D82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457183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66C61B-BAC7-407E-8908-2C9473B05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D86BF6-4384-4904-9D68-C382EDCF40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7458AF-83D3-431A-93BA-1B048E030F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4AE924-845C-4A86-9330-8C9EE37D0A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E55BB-F230-4AB8-AFC1-017E01F5394E}" type="datetimeFigureOut">
              <a:rPr lang="en-AU" smtClean="0"/>
              <a:t>1/07/2024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26B2F0-89F3-4833-8186-89E853BB5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E98841-814F-4585-A490-1E9E29C6C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0A191-1191-42D2-98B9-F1A8B2A6D82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534123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0F6DB-4F2B-4681-95DE-DEEC0B120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D493769-7BF3-43B0-B3A1-84413A8BC1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206489-5C08-4AB4-97D6-DE88AAC7B9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AE213A-474F-4220-B322-343FBDDEF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E55BB-F230-4AB8-AFC1-017E01F5394E}" type="datetimeFigureOut">
              <a:rPr lang="en-AU" smtClean="0"/>
              <a:t>1/07/2024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C78FE9-2CEA-48F7-80AE-8382B8D59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9292AB-C266-48BE-8AA9-77E47B4F8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0A191-1191-42D2-98B9-F1A8B2A6D82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188038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EB6F3-D5A7-48CB-ADEB-39DC83851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B7DEA2-13D7-4B14-90B7-5D2E6E674E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FB0EDB-8088-4252-9535-3DA927A1B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E55BB-F230-4AB8-AFC1-017E01F5394E}" type="datetimeFigureOut">
              <a:rPr lang="en-AU" smtClean="0"/>
              <a:t>1/07/2024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B007BE-DFAB-43A5-912B-5E30090F4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656806-DB92-4180-A8DE-EFEA7886D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0A191-1191-42D2-98B9-F1A8B2A6D82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739895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19CC73C-09DE-48FB-9B77-A101D3FB20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A7E1BC-4133-452A-9875-BE5AA02C71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D25EB8-0100-45AF-8D7A-6006A1CD0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E55BB-F230-4AB8-AFC1-017E01F5394E}" type="datetimeFigureOut">
              <a:rPr lang="en-AU" smtClean="0"/>
              <a:t>1/07/2024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AAAA5-B96F-43AF-9E5F-8401C218A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4A36F8-A145-418A-85F3-327F805CC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0A191-1191-42D2-98B9-F1A8B2A6D82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682870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Opener (Text Only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743" y="0"/>
            <a:ext cx="700125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2801" y="540000"/>
            <a:ext cx="4567942" cy="2387600"/>
          </a:xfrm>
        </p:spPr>
        <p:txBody>
          <a:bodyPr anchor="t">
            <a:noAutofit/>
          </a:bodyPr>
          <a:lstStyle>
            <a:lvl1pPr algn="l">
              <a:lnSpc>
                <a:spcPts val="4700"/>
              </a:lnSpc>
              <a:defRPr sz="4200">
                <a:solidFill>
                  <a:srgbClr val="A40A6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622801" y="6092825"/>
            <a:ext cx="8281486" cy="323850"/>
          </a:xfrm>
        </p:spPr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595C882-8582-454A-BF69-6BA96094E026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840287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7280"/>
            <a:ext cx="12192000" cy="576072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79425" y="1414580"/>
            <a:ext cx="6818522" cy="2190750"/>
          </a:xfrm>
        </p:spPr>
        <p:txBody>
          <a:bodyPr anchor="b"/>
          <a:lstStyle>
            <a:lvl1pPr marL="0" indent="0">
              <a:lnSpc>
                <a:spcPts val="6000"/>
              </a:lnSpc>
              <a:buFont typeface="Arial" panose="020B0604020202020204" pitchFamily="34" charset="0"/>
              <a:buNone/>
              <a:defRPr sz="6000" b="1"/>
            </a:lvl1pPr>
            <a:lvl2pPr marL="0" indent="0">
              <a:lnSpc>
                <a:spcPts val="6000"/>
              </a:lnSpc>
              <a:buFont typeface="Arial" panose="020B0604020202020204" pitchFamily="34" charset="0"/>
              <a:buNone/>
              <a:defRPr sz="6000" b="1"/>
            </a:lvl2pPr>
            <a:lvl3pPr marL="0" indent="0">
              <a:lnSpc>
                <a:spcPts val="6000"/>
              </a:lnSpc>
              <a:buFont typeface="Arial" panose="020B0604020202020204" pitchFamily="34" charset="0"/>
              <a:buNone/>
              <a:defRPr sz="6000" b="1"/>
            </a:lvl3pPr>
            <a:lvl4pPr marL="0" indent="0">
              <a:lnSpc>
                <a:spcPts val="6000"/>
              </a:lnSpc>
              <a:buNone/>
              <a:defRPr sz="6000" b="1"/>
            </a:lvl4pPr>
            <a:lvl5pPr marL="0" indent="0">
              <a:lnSpc>
                <a:spcPts val="6000"/>
              </a:lnSpc>
              <a:buNone/>
              <a:defRPr sz="6000" b="1"/>
            </a:lvl5pPr>
          </a:lstStyle>
          <a:p>
            <a:pPr lvl="0"/>
            <a:r>
              <a:rPr lang="en-US" dirty="0"/>
              <a:t>Edit Master text styles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430394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6" y="576001"/>
            <a:ext cx="10944226" cy="873387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3887" y="6092825"/>
            <a:ext cx="8208962" cy="323850"/>
          </a:xfrm>
        </p:spPr>
        <p:txBody>
          <a:bodyPr/>
          <a:lstStyle/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32849" y="6092825"/>
            <a:ext cx="2735263" cy="323850"/>
          </a:xfrm>
        </p:spPr>
        <p:txBody>
          <a:bodyPr/>
          <a:lstStyle/>
          <a:p>
            <a:fld id="{0ACBC296-6F1C-40EB-A7B9-B66F495956D9}" type="slidenum">
              <a:rPr lang="en-AU" smtClean="0"/>
              <a:t>‹#›</a:t>
            </a:fld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23886" y="1628774"/>
            <a:ext cx="10944225" cy="4321175"/>
          </a:xfrm>
        </p:spPr>
        <p:txBody>
          <a:bodyPr/>
          <a:lstStyle>
            <a:lvl1pPr>
              <a:defRPr>
                <a:solidFill>
                  <a:srgbClr val="A40A66"/>
                </a:solidFill>
              </a:defRPr>
            </a:lvl1pPr>
            <a:lvl2pPr>
              <a:defRPr>
                <a:solidFill>
                  <a:srgbClr val="A40A66"/>
                </a:solidFill>
              </a:defRPr>
            </a:lvl2pPr>
            <a:lvl3pPr>
              <a:defRPr>
                <a:solidFill>
                  <a:srgbClr val="A40A66"/>
                </a:solidFill>
              </a:defRPr>
            </a:lvl3pPr>
            <a:lvl4pPr>
              <a:defRPr>
                <a:solidFill>
                  <a:srgbClr val="A40A66"/>
                </a:solidFill>
              </a:defRPr>
            </a:lvl4pPr>
            <a:lvl5pPr>
              <a:defRPr>
                <a:solidFill>
                  <a:srgbClr val="A40A66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58214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BC296-6F1C-40EB-A7B9-B66F495956D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8713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3888" y="1628775"/>
            <a:ext cx="5382000" cy="4321176"/>
          </a:xfrm>
        </p:spPr>
        <p:txBody>
          <a:bodyPr/>
          <a:lstStyle>
            <a:lvl3pPr>
              <a:lnSpc>
                <a:spcPts val="1600"/>
              </a:lnSpc>
              <a:defRPr/>
            </a:lvl3pPr>
            <a:lvl4pPr>
              <a:lnSpc>
                <a:spcPts val="1600"/>
              </a:lnSpc>
              <a:defRPr/>
            </a:lvl4pPr>
            <a:lvl5pPr>
              <a:lnSpc>
                <a:spcPts val="16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6113" y="1628775"/>
            <a:ext cx="5382000" cy="43211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BC296-6F1C-40EB-A7B9-B66F495956D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28325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BC296-6F1C-40EB-A7B9-B66F495956D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54587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A40A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9424" y="534760"/>
            <a:ext cx="11233151" cy="9146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9424" y="1628775"/>
            <a:ext cx="11233151" cy="43211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79424" y="6092825"/>
            <a:ext cx="8424863" cy="323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904287" y="6084887"/>
            <a:ext cx="2663825" cy="33178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595C882-8582-454A-BF69-6BA96094E026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74052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03" r:id="rId2"/>
    <p:sldLayoutId id="2147483673" r:id="rId3"/>
    <p:sldLayoutId id="2147483704" r:id="rId4"/>
    <p:sldLayoutId id="2147483650" r:id="rId5"/>
  </p:sldLayoutIdLst>
  <p:hf hdr="0"/>
  <p:txStyles>
    <p:titleStyle>
      <a:lvl1pPr algn="l" defTabSz="914400" rtl="0" eaLnBrk="1" latinLnBrk="0" hangingPunct="1">
        <a:lnSpc>
          <a:spcPts val="4700"/>
        </a:lnSpc>
        <a:spcBef>
          <a:spcPct val="0"/>
        </a:spcBef>
        <a:buNone/>
        <a:defRPr sz="42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spcAft>
          <a:spcPts val="1000"/>
        </a:spcAft>
        <a:buFont typeface="Arial" panose="020B0604020202020204" pitchFamily="34" charset="0"/>
        <a:buNone/>
        <a:defRPr sz="1800" b="1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0" indent="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Font typeface="Arial" panose="020B0604020202020204" pitchFamily="34" charset="0"/>
        <a:buNone/>
        <a:defRPr sz="1400" b="1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0" indent="0" algn="l" defTabSz="914400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Font typeface="Arial" panose="020B0604020202020204" pitchFamily="34" charset="0"/>
        <a:buNone/>
        <a:defRPr sz="12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360000" indent="-180000" algn="l" defTabSz="180000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Clr>
          <a:schemeClr val="bg1"/>
        </a:buClr>
        <a:buFont typeface="Arial" panose="020B0604020202020204" pitchFamily="34" charset="0"/>
        <a:buChar char="•"/>
        <a:tabLst>
          <a:tab pos="0" algn="l"/>
          <a:tab pos="180000" algn="l"/>
          <a:tab pos="360000" algn="l"/>
          <a:tab pos="540000" algn="l"/>
          <a:tab pos="720000" algn="l"/>
          <a:tab pos="900000" algn="l"/>
        </a:tabLst>
        <a:defRPr sz="12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540000" indent="-180000" algn="l" defTabSz="914400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Clr>
          <a:schemeClr val="bg1"/>
        </a:buClr>
        <a:buFont typeface="Arial" panose="020B0604020202020204" pitchFamily="34" charset="0"/>
        <a:buChar char="•"/>
        <a:defRPr sz="12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720000" indent="-180000" algn="l" defTabSz="914400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Clr>
          <a:schemeClr val="bg1"/>
        </a:buClr>
        <a:buFont typeface="Arial" panose="020B0604020202020204" pitchFamily="34" charset="0"/>
        <a:buChar char="•"/>
        <a:defRPr sz="12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900000" indent="-180000" algn="l" defTabSz="914400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Clr>
          <a:schemeClr val="bg1"/>
        </a:buClr>
        <a:buFont typeface="Arial" panose="020B0604020202020204" pitchFamily="34" charset="0"/>
        <a:buChar char="•"/>
        <a:defRPr sz="12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7pPr>
      <a:lvl8pPr marL="1080000" indent="-180000" algn="l" defTabSz="914400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Clr>
          <a:schemeClr val="bg1"/>
        </a:buClr>
        <a:buFont typeface="Arial" panose="020B0604020202020204" pitchFamily="34" charset="0"/>
        <a:buChar char="•"/>
        <a:defRPr sz="12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02" userDrawn="1">
          <p15:clr>
            <a:srgbClr val="F26B43"/>
          </p15:clr>
        </p15:guide>
        <p15:guide id="4" pos="7378" userDrawn="1">
          <p15:clr>
            <a:srgbClr val="F26B43"/>
          </p15:clr>
        </p15:guide>
        <p15:guide id="5" pos="2071" userDrawn="1">
          <p15:clr>
            <a:srgbClr val="F26B43"/>
          </p15:clr>
        </p15:guide>
        <p15:guide id="6" pos="5609" userDrawn="1">
          <p15:clr>
            <a:srgbClr val="F26B43"/>
          </p15:clr>
        </p15:guide>
        <p15:guide id="7" orient="horz" pos="4133" userDrawn="1">
          <p15:clr>
            <a:srgbClr val="F26B43"/>
          </p15:clr>
        </p15:guide>
        <p15:guide id="8" orient="horz" pos="300" userDrawn="1">
          <p15:clr>
            <a:srgbClr val="F26B43"/>
          </p15:clr>
        </p15:guide>
        <p15:guide id="9" orient="horz" pos="3838" userDrawn="1">
          <p15:clr>
            <a:srgbClr val="F26B43"/>
          </p15:clr>
        </p15:guide>
        <p15:guide id="10" pos="393" userDrawn="1">
          <p15:clr>
            <a:srgbClr val="F26B43"/>
          </p15:clr>
        </p15:guide>
        <p15:guide id="11" pos="7287" userDrawn="1">
          <p15:clr>
            <a:srgbClr val="F26B43"/>
          </p15:clr>
        </p15:guide>
        <p15:guide id="12" orient="horz" pos="391" userDrawn="1">
          <p15:clr>
            <a:srgbClr val="F26B43"/>
          </p15:clr>
        </p15:guide>
        <p15:guide id="13" pos="2683" userDrawn="1">
          <p15:clr>
            <a:srgbClr val="F26B43"/>
          </p15:clr>
        </p15:guide>
        <p15:guide id="14" orient="horz" pos="1162" userDrawn="1">
          <p15:clr>
            <a:srgbClr val="F26B43"/>
          </p15:clr>
        </p15:guide>
        <p15:guide id="15" orient="horz" pos="4042" userDrawn="1">
          <p15:clr>
            <a:srgbClr val="F26B43"/>
          </p15:clr>
        </p15:guide>
        <p15:guide id="16" orient="horz" pos="3748" userDrawn="1">
          <p15:clr>
            <a:srgbClr val="F26B43"/>
          </p15:clr>
        </p15:guide>
        <p15:guide id="17" orient="horz" pos="1026" userDrawn="1">
          <p15:clr>
            <a:srgbClr val="F26B43"/>
          </p15:clr>
        </p15:guide>
        <p15:guide id="18" orient="horz" pos="913" userDrawn="1">
          <p15:clr>
            <a:srgbClr val="F26B43"/>
          </p15:clr>
        </p15:guide>
        <p15:guide id="19" userDrawn="1">
          <p15:clr>
            <a:srgbClr val="F26B43"/>
          </p15:clr>
        </p15:guide>
        <p15:guide id="20" pos="7680" userDrawn="1">
          <p15:clr>
            <a:srgbClr val="F26B43"/>
          </p15:clr>
        </p15:guide>
        <p15:guide id="21" orient="horz" userDrawn="1">
          <p15:clr>
            <a:srgbClr val="F26B43"/>
          </p15:clr>
        </p15:guide>
        <p15:guide id="22" orient="horz" pos="432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3886" y="576001"/>
            <a:ext cx="10944226" cy="87338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1628775"/>
            <a:ext cx="10944225" cy="4321176"/>
          </a:xfrm>
          <a:prstGeom prst="rect">
            <a:avLst/>
          </a:prstGeom>
        </p:spPr>
        <p:txBody>
          <a:bodyPr vert="horz" lIns="0" tIns="0" rIns="0" bIns="0" numCol="4" spcCol="30600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3887" y="6092825"/>
            <a:ext cx="8208962" cy="323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32849" y="6092825"/>
            <a:ext cx="2735263" cy="323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ACBC296-6F1C-40EB-A7B9-B66F495956D9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96932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705" r:id="rId2"/>
    <p:sldLayoutId id="2147483706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rgbClr val="A40A66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-360000" algn="l" defTabSz="3600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rgbClr val="A40A66"/>
        </a:buClr>
        <a:buFont typeface="+mj-lt"/>
        <a:buAutoNum type="arabicPeriod"/>
        <a:defRPr sz="1200" b="0" kern="1200">
          <a:solidFill>
            <a:srgbClr val="A40A6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360000" indent="360000" algn="l" defTabSz="3600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rgbClr val="A40A66"/>
        </a:buClr>
        <a:buFont typeface="+mj-lt"/>
        <a:buAutoNum type="arabicPeriod"/>
        <a:defRPr sz="1200" b="0" kern="1200">
          <a:solidFill>
            <a:srgbClr val="A40A6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720000" indent="360000" algn="l" defTabSz="3600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rgbClr val="A40A66"/>
        </a:buClr>
        <a:buFont typeface="+mj-lt"/>
        <a:buAutoNum type="arabicPeriod"/>
        <a:defRPr sz="1200" b="0" kern="1200">
          <a:solidFill>
            <a:srgbClr val="A40A6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080000" indent="360000" algn="l" defTabSz="3600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rgbClr val="A40A66"/>
        </a:buClr>
        <a:buFont typeface="+mj-lt"/>
        <a:buAutoNum type="arabicPeriod"/>
        <a:tabLst>
          <a:tab pos="0" algn="l"/>
          <a:tab pos="180000" algn="l"/>
          <a:tab pos="360000" algn="l"/>
          <a:tab pos="540000" algn="l"/>
          <a:tab pos="720000" algn="l"/>
          <a:tab pos="900000" algn="l"/>
        </a:tabLst>
        <a:defRPr sz="1200" b="0" kern="1200">
          <a:solidFill>
            <a:srgbClr val="A40A6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440000" indent="0" algn="l" defTabSz="3600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rgbClr val="592C82"/>
        </a:buClr>
        <a:buFont typeface="+mj-lt"/>
        <a:buNone/>
        <a:defRPr sz="1200" b="0" kern="1200">
          <a:solidFill>
            <a:srgbClr val="A40A6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882900" indent="-342900" algn="l" defTabSz="360000" rtl="0" eaLnBrk="1" latinLnBrk="0" hangingPunct="1">
        <a:lnSpc>
          <a:spcPts val="1500"/>
        </a:lnSpc>
        <a:spcBef>
          <a:spcPts val="500"/>
        </a:spcBef>
        <a:spcAft>
          <a:spcPts val="1100"/>
        </a:spcAft>
        <a:buClr>
          <a:srgbClr val="592C82"/>
        </a:buClr>
        <a:buFont typeface="+mj-lt"/>
        <a:buAutoNum type="arabicPeriod"/>
        <a:defRPr sz="1350" b="0" kern="1200" baseline="0">
          <a:solidFill>
            <a:srgbClr val="592C8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1062900" indent="-342900" algn="l" defTabSz="360000" rtl="0" eaLnBrk="1" latinLnBrk="0" hangingPunct="1">
        <a:lnSpc>
          <a:spcPts val="1500"/>
        </a:lnSpc>
        <a:spcBef>
          <a:spcPts val="500"/>
        </a:spcBef>
        <a:spcAft>
          <a:spcPts val="1100"/>
        </a:spcAft>
        <a:buClr>
          <a:srgbClr val="592C82"/>
        </a:buClr>
        <a:buFont typeface="+mj-lt"/>
        <a:buAutoNum type="arabicPeriod"/>
        <a:defRPr sz="1350" b="0" kern="1200">
          <a:solidFill>
            <a:srgbClr val="592C8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7pPr>
      <a:lvl8pPr marL="1242900" indent="-342900" algn="l" defTabSz="360000" rtl="0" eaLnBrk="1" latinLnBrk="0" hangingPunct="1">
        <a:lnSpc>
          <a:spcPts val="1500"/>
        </a:lnSpc>
        <a:spcBef>
          <a:spcPts val="500"/>
        </a:spcBef>
        <a:spcAft>
          <a:spcPts val="1100"/>
        </a:spcAft>
        <a:buClr>
          <a:srgbClr val="592C82"/>
        </a:buClr>
        <a:buFont typeface="+mj-lt"/>
        <a:buAutoNum type="arabicPeriod"/>
        <a:defRPr sz="1350" b="0" kern="1200" baseline="0">
          <a:solidFill>
            <a:srgbClr val="592C8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7287" userDrawn="1">
          <p15:clr>
            <a:srgbClr val="F26B43"/>
          </p15:clr>
        </p15:guide>
        <p15:guide id="5" orient="horz" pos="4224" userDrawn="1">
          <p15:clr>
            <a:srgbClr val="F26B43"/>
          </p15:clr>
        </p15:guide>
        <p15:guide id="6" orient="horz" pos="4133" userDrawn="1">
          <p15:clr>
            <a:srgbClr val="F26B43"/>
          </p15:clr>
        </p15:guide>
        <p15:guide id="7" orient="horz" pos="3748" userDrawn="1">
          <p15:clr>
            <a:srgbClr val="F26B43"/>
          </p15:clr>
        </p15:guide>
        <p15:guide id="8" pos="393" userDrawn="1">
          <p15:clr>
            <a:srgbClr val="F26B43"/>
          </p15:clr>
        </p15:guide>
        <p15:guide id="9" orient="horz" pos="391" userDrawn="1">
          <p15:clr>
            <a:srgbClr val="F26B43"/>
          </p15:clr>
        </p15:guide>
        <p15:guide id="10" pos="2116" userDrawn="1">
          <p15:clr>
            <a:srgbClr val="F26B43"/>
          </p15:clr>
        </p15:guide>
        <p15:guide id="11" pos="5564" userDrawn="1">
          <p15:clr>
            <a:srgbClr val="F26B43"/>
          </p15:clr>
        </p15:guide>
        <p15:guide id="12" orient="horz" pos="527" userDrawn="1">
          <p15:clr>
            <a:srgbClr val="F26B43"/>
          </p15:clr>
        </p15:guide>
        <p15:guide id="13" orient="horz" pos="913" userDrawn="1">
          <p15:clr>
            <a:srgbClr val="F26B43"/>
          </p15:clr>
        </p15:guide>
        <p15:guide id="14" orient="horz" pos="1026" userDrawn="1">
          <p15:clr>
            <a:srgbClr val="F26B43"/>
          </p15:clr>
        </p15:guide>
        <p15:guide id="15" orient="horz" pos="4042" userDrawn="1">
          <p15:clr>
            <a:srgbClr val="F26B43"/>
          </p15:clr>
        </p15:guide>
        <p15:guide id="16" orient="horz" pos="3838" userDrawn="1">
          <p15:clr>
            <a:srgbClr val="F26B43"/>
          </p15:clr>
        </p15:guide>
        <p15:guide id="17" orient="horz" userDrawn="1">
          <p15:clr>
            <a:srgbClr val="F26B43"/>
          </p15:clr>
        </p15:guide>
        <p15:guide id="18" userDrawn="1">
          <p15:clr>
            <a:srgbClr val="F26B43"/>
          </p15:clr>
        </p15:guide>
        <p15:guide id="19" pos="7680" userDrawn="1">
          <p15:clr>
            <a:srgbClr val="F26B43"/>
          </p15:clr>
        </p15:guide>
        <p15:guide id="20" orient="horz" pos="432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05600"/>
            <a:ext cx="12192000" cy="1524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3886" y="576001"/>
            <a:ext cx="10944226" cy="87338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1628775"/>
            <a:ext cx="10944225" cy="432117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3887" y="6092825"/>
            <a:ext cx="8208962" cy="323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32849" y="6092825"/>
            <a:ext cx="2735263" cy="323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ACBC296-6F1C-40EB-A7B9-B66F495956D9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8694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6" r:id="rId2"/>
    <p:sldLayoutId id="2147483698" r:id="rId3"/>
    <p:sldLayoutId id="2147483700" r:id="rId4"/>
    <p:sldLayoutId id="2147483702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rgbClr val="A40A66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spcAft>
          <a:spcPts val="1000"/>
        </a:spcAft>
        <a:buFont typeface="Arial" panose="020B0604020202020204" pitchFamily="34" charset="0"/>
        <a:buNone/>
        <a:defRPr sz="1800" b="1" kern="1200">
          <a:solidFill>
            <a:srgbClr val="A40A6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0" indent="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Font typeface="Arial" panose="020B0604020202020204" pitchFamily="34" charset="0"/>
        <a:buNone/>
        <a:defRPr sz="14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0" indent="0" algn="l" defTabSz="914400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Font typeface="Arial" panose="020B0604020202020204" pitchFamily="34" charset="0"/>
        <a:buNone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360000" indent="-180000" algn="l" defTabSz="180000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Clr>
          <a:srgbClr val="A40A66"/>
        </a:buClr>
        <a:buFont typeface="Arial" panose="020B0604020202020204" pitchFamily="34" charset="0"/>
        <a:buChar char="•"/>
        <a:tabLst>
          <a:tab pos="0" algn="l"/>
          <a:tab pos="180000" algn="l"/>
          <a:tab pos="360000" algn="l"/>
          <a:tab pos="540000" algn="l"/>
          <a:tab pos="720000" algn="l"/>
          <a:tab pos="900000" algn="l"/>
        </a:tabLst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540000" indent="-180000" algn="l" defTabSz="914400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Clr>
          <a:srgbClr val="A40A66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720000" indent="-180000" algn="l" defTabSz="914400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Clr>
          <a:srgbClr val="A40A66"/>
        </a:buClr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900000" indent="-180000" algn="l" defTabSz="914400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Clr>
          <a:srgbClr val="A40A66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7pPr>
      <a:lvl8pPr marL="1080000" indent="-180000" algn="l" defTabSz="914400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Clr>
          <a:srgbClr val="A40A66"/>
        </a:buClr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5" orient="horz" pos="4224">
          <p15:clr>
            <a:srgbClr val="F26B43"/>
          </p15:clr>
        </p15:guide>
        <p15:guide id="6" orient="horz" pos="4133">
          <p15:clr>
            <a:srgbClr val="F26B43"/>
          </p15:clr>
        </p15:guide>
        <p15:guide id="7" orient="horz" pos="3748">
          <p15:clr>
            <a:srgbClr val="F26B43"/>
          </p15:clr>
        </p15:guide>
        <p15:guide id="8" pos="393">
          <p15:clr>
            <a:srgbClr val="F26B43"/>
          </p15:clr>
        </p15:guide>
        <p15:guide id="9" orient="horz" pos="391">
          <p15:clr>
            <a:srgbClr val="F26B43"/>
          </p15:clr>
        </p15:guide>
        <p15:guide id="10" pos="2116">
          <p15:clr>
            <a:srgbClr val="F26B43"/>
          </p15:clr>
        </p15:guide>
        <p15:guide id="11" pos="5564">
          <p15:clr>
            <a:srgbClr val="F26B43"/>
          </p15:clr>
        </p15:guide>
        <p15:guide id="12" orient="horz" pos="527">
          <p15:clr>
            <a:srgbClr val="F26B43"/>
          </p15:clr>
        </p15:guide>
        <p15:guide id="13" orient="horz" pos="913">
          <p15:clr>
            <a:srgbClr val="F26B43"/>
          </p15:clr>
        </p15:guide>
        <p15:guide id="14" orient="horz" pos="1026">
          <p15:clr>
            <a:srgbClr val="F26B43"/>
          </p15:clr>
        </p15:guide>
        <p15:guide id="15" orient="horz" pos="4042">
          <p15:clr>
            <a:srgbClr val="F26B43"/>
          </p15:clr>
        </p15:guide>
        <p15:guide id="16" orient="horz" pos="3838" userDrawn="1">
          <p15:clr>
            <a:srgbClr val="F26B43"/>
          </p15:clr>
        </p15:guide>
        <p15:guide id="17" userDrawn="1">
          <p15:clr>
            <a:srgbClr val="F26B43"/>
          </p15:clr>
        </p15:guide>
        <p15:guide id="18" pos="7287" userDrawn="1">
          <p15:clr>
            <a:srgbClr val="F26B43"/>
          </p15:clr>
        </p15:guide>
        <p15:guide id="19" pos="7680" userDrawn="1">
          <p15:clr>
            <a:srgbClr val="F26B43"/>
          </p15:clr>
        </p15:guide>
        <p15:guide id="20" orient="horz" userDrawn="1">
          <p15:clr>
            <a:srgbClr val="F26B43"/>
          </p15:clr>
        </p15:guide>
        <p15:guide id="21" orient="horz" pos="432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3886" y="576001"/>
            <a:ext cx="10944226" cy="87338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1628775"/>
            <a:ext cx="10944225" cy="432117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3887" y="6092825"/>
            <a:ext cx="8208962" cy="323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32849" y="6092825"/>
            <a:ext cx="2735263" cy="323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ACBC296-6F1C-40EB-A7B9-B66F495956D9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290287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3" r:id="rId2"/>
    <p:sldLayoutId id="2147483685" r:id="rId3"/>
    <p:sldLayoutId id="2147483687" r:id="rId4"/>
    <p:sldLayoutId id="2147483689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rgbClr val="A40A66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spcAft>
          <a:spcPts val="1000"/>
        </a:spcAft>
        <a:buFont typeface="Arial" panose="020B0604020202020204" pitchFamily="34" charset="0"/>
        <a:buNone/>
        <a:defRPr sz="1800" b="1" kern="1200">
          <a:solidFill>
            <a:srgbClr val="A40A6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0" indent="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Font typeface="Arial" panose="020B0604020202020204" pitchFamily="34" charset="0"/>
        <a:buNone/>
        <a:defRPr sz="14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0" indent="0" algn="l" defTabSz="914400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Font typeface="Arial" panose="020B0604020202020204" pitchFamily="34" charset="0"/>
        <a:buNone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360000" indent="-180000" algn="l" defTabSz="180000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Clr>
          <a:srgbClr val="A40A66"/>
        </a:buClr>
        <a:buFont typeface="Arial" panose="020B0604020202020204" pitchFamily="34" charset="0"/>
        <a:buChar char="•"/>
        <a:tabLst>
          <a:tab pos="0" algn="l"/>
          <a:tab pos="180000" algn="l"/>
          <a:tab pos="360000" algn="l"/>
          <a:tab pos="540000" algn="l"/>
          <a:tab pos="720000" algn="l"/>
          <a:tab pos="900000" algn="l"/>
        </a:tabLst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540000" indent="-180000" algn="l" defTabSz="914400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Clr>
          <a:srgbClr val="A40A66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720000" indent="-180000" algn="l" defTabSz="914400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Clr>
          <a:srgbClr val="A40A66"/>
        </a:buClr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900000" indent="-180000" algn="l" defTabSz="914400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Clr>
          <a:srgbClr val="A40A66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7pPr>
      <a:lvl8pPr marL="1080000" indent="-180000" algn="l" defTabSz="914400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Clr>
          <a:srgbClr val="A40A66"/>
        </a:buClr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7287">
          <p15:clr>
            <a:srgbClr val="F26B43"/>
          </p15:clr>
        </p15:guide>
        <p15:guide id="5" orient="horz" pos="4224">
          <p15:clr>
            <a:srgbClr val="F26B43"/>
          </p15:clr>
        </p15:guide>
        <p15:guide id="6" orient="horz" pos="4133">
          <p15:clr>
            <a:srgbClr val="F26B43"/>
          </p15:clr>
        </p15:guide>
        <p15:guide id="7" orient="horz" pos="3748">
          <p15:clr>
            <a:srgbClr val="F26B43"/>
          </p15:clr>
        </p15:guide>
        <p15:guide id="8" pos="393">
          <p15:clr>
            <a:srgbClr val="F26B43"/>
          </p15:clr>
        </p15:guide>
        <p15:guide id="9" orient="horz" pos="391">
          <p15:clr>
            <a:srgbClr val="F26B43"/>
          </p15:clr>
        </p15:guide>
        <p15:guide id="10" pos="2116">
          <p15:clr>
            <a:srgbClr val="F26B43"/>
          </p15:clr>
        </p15:guide>
        <p15:guide id="11" pos="5564">
          <p15:clr>
            <a:srgbClr val="F26B43"/>
          </p15:clr>
        </p15:guide>
        <p15:guide id="12" orient="horz" pos="527">
          <p15:clr>
            <a:srgbClr val="F26B43"/>
          </p15:clr>
        </p15:guide>
        <p15:guide id="13" orient="horz" pos="913">
          <p15:clr>
            <a:srgbClr val="F26B43"/>
          </p15:clr>
        </p15:guide>
        <p15:guide id="14" orient="horz" pos="1026">
          <p15:clr>
            <a:srgbClr val="F26B43"/>
          </p15:clr>
        </p15:guide>
        <p15:guide id="15" orient="horz" pos="4042">
          <p15:clr>
            <a:srgbClr val="F26B43"/>
          </p15:clr>
        </p15:guide>
        <p15:guide id="16" orient="horz" pos="3838" userDrawn="1">
          <p15:clr>
            <a:srgbClr val="F26B43"/>
          </p15:clr>
        </p15:guide>
        <p15:guide id="17" userDrawn="1">
          <p15:clr>
            <a:srgbClr val="F26B43"/>
          </p15:clr>
        </p15:guide>
        <p15:guide id="18" orient="horz" userDrawn="1">
          <p15:clr>
            <a:srgbClr val="F26B43"/>
          </p15:clr>
        </p15:guide>
        <p15:guide id="19" pos="7680" userDrawn="1">
          <p15:clr>
            <a:srgbClr val="F26B43"/>
          </p15:clr>
        </p15:guide>
        <p15:guide id="20" orient="horz" pos="4320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246A27C-1976-4B06-8FB8-5FA49B111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B03446-013E-4342-9A1A-E024D72333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BDC30C-0E51-4B64-BCAF-652A767AF6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FE55BB-F230-4AB8-AFC1-017E01F5394E}" type="datetimeFigureOut">
              <a:rPr lang="en-AU" smtClean="0"/>
              <a:t>1/07/2024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C26BCA-08B5-4BBA-89FB-013F8E940C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F52CF7-3CA8-4035-82D5-89B8F3028E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D0A191-1191-42D2-98B9-F1A8B2A6D82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89581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theotherforce.wa.gov.au/was-defence-industry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theotherforce.wa.gov.au/" TargetMode="Externa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A group of people looking at a machine&#10;&#10;Description automatically generated">
            <a:extLst>
              <a:ext uri="{FF2B5EF4-FFF2-40B4-BE49-F238E27FC236}">
                <a16:creationId xmlns:a16="http://schemas.microsoft.com/office/drawing/2014/main" id="{A24616C5-8528-92F7-8A18-81D5EB333F2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03" r="22703"/>
          <a:stretch>
            <a:fillRect/>
          </a:stretch>
        </p:blipFill>
        <p:spPr>
          <a:blipFill>
            <a:blip r:embed="rId4"/>
            <a:stretch>
              <a:fillRect/>
            </a:stretch>
          </a:blipFill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CC65C10C-C860-42A5-B90C-68BB23AAEC7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Defence Industry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E56F9C4F-472A-4C94-958A-077E08EB59D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AU" dirty="0"/>
              <a:t>Skills, pathways and careers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/>
          </p:nvPr>
        </p:nvSpPr>
        <p:spPr>
          <a:xfrm>
            <a:off x="8904288" y="6092825"/>
            <a:ext cx="2663825" cy="323850"/>
          </a:xfrm>
        </p:spPr>
        <p:txBody>
          <a:bodyPr/>
          <a:lstStyle/>
          <a:p>
            <a:r>
              <a:rPr lang="en-AU" b="0" i="0" dirty="0">
                <a:solidFill>
                  <a:schemeClr val="bg1"/>
                </a:solidFill>
                <a:effectLst/>
                <a:latin typeface="Arial Bold" panose="020B0704020202020204" pitchFamily="34" charset="0"/>
                <a:cs typeface="Arial Bold" panose="020B0704020202020204" pitchFamily="34" charset="0"/>
              </a:rPr>
              <a:t>D24/0472719</a:t>
            </a:r>
          </a:p>
          <a:p>
            <a:r>
              <a:rPr lang="en-AU" b="0" dirty="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July 2024</a:t>
            </a:r>
            <a:endParaRPr lang="en-AU" dirty="0">
              <a:solidFill>
                <a:schemeClr val="bg1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43373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/>
              <a:t>Thank you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991036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05BB9-E7DD-C24E-56A6-33E0FEE87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3600" dirty="0">
                <a:solidFill>
                  <a:srgbClr val="A40A66"/>
                </a:solidFill>
                <a:latin typeface="Arial"/>
                <a:cs typeface="Arial"/>
              </a:rPr>
              <a:t>What is Defence Industry?</a:t>
            </a:r>
            <a:endParaRPr lang="en-AU" sz="3600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D76C47A-4E7D-7250-A3C1-7EA1681504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2223911"/>
            <a:ext cx="6883224" cy="2935111"/>
          </a:xfrm>
        </p:spPr>
        <p:txBody>
          <a:bodyPr vert="horz" lIns="0" tIns="0" rIns="0" bIns="0" numCol="1" rtlCol="0" anchor="t">
            <a:noAutofit/>
          </a:bodyPr>
          <a:lstStyle/>
          <a:p>
            <a:pPr indent="0">
              <a:buNone/>
            </a:pPr>
            <a:r>
              <a:rPr lang="en-AU" sz="3200" dirty="0">
                <a:solidFill>
                  <a:schemeClr val="tx1"/>
                </a:solidFill>
                <a:latin typeface="Arial"/>
                <a:ea typeface="Calibri"/>
                <a:cs typeface="Arial"/>
              </a:rPr>
              <a:t>“The</a:t>
            </a:r>
            <a:r>
              <a:rPr lang="en-AU" sz="3200" dirty="0">
                <a:solidFill>
                  <a:schemeClr val="tx1"/>
                </a:solidFill>
                <a:effectLst/>
                <a:latin typeface="Arial"/>
                <a:ea typeface="Calibri"/>
                <a:cs typeface="Arial"/>
              </a:rPr>
              <a:t> </a:t>
            </a:r>
            <a:r>
              <a:rPr lang="en-AU" sz="3200" i="1" dirty="0">
                <a:solidFill>
                  <a:schemeClr val="tx1"/>
                </a:solidFill>
                <a:effectLst/>
                <a:latin typeface="Arial"/>
                <a:ea typeface="Calibri"/>
                <a:cs typeface="Arial"/>
              </a:rPr>
              <a:t>private-sector businesses </a:t>
            </a:r>
            <a:r>
              <a:rPr lang="en-AU" sz="3200" dirty="0">
                <a:solidFill>
                  <a:schemeClr val="tx1"/>
                </a:solidFill>
                <a:effectLst/>
                <a:latin typeface="Arial"/>
                <a:ea typeface="Calibri"/>
                <a:cs typeface="Arial"/>
              </a:rPr>
              <a:t>that employ people who develop and produce the products, services, and technology the Australian Defence Force require.</a:t>
            </a:r>
            <a:r>
              <a:rPr lang="en-AU" sz="3200" dirty="0">
                <a:solidFill>
                  <a:schemeClr val="tx1"/>
                </a:solidFill>
                <a:latin typeface="Arial"/>
                <a:ea typeface="Calibri"/>
                <a:cs typeface="Arial"/>
              </a:rPr>
              <a:t>”</a:t>
            </a:r>
            <a:endParaRPr lang="en-AU" sz="3200" dirty="0">
              <a:solidFill>
                <a:schemeClr val="tx1"/>
              </a:solidFill>
              <a:effectLst/>
              <a:ea typeface="Calibri" panose="020F0502020204030204" pitchFamily="34" charset="0"/>
            </a:endParaRPr>
          </a:p>
        </p:txBody>
      </p:sp>
      <p:pic>
        <p:nvPicPr>
          <p:cNvPr id="5" name="Picture 4" descr="Defence industry information for students and career starters | Jobs and  Skills WA">
            <a:extLst>
              <a:ext uri="{FF2B5EF4-FFF2-40B4-BE49-F238E27FC236}">
                <a16:creationId xmlns:a16="http://schemas.microsoft.com/office/drawing/2014/main" id="{DE0438C3-8137-E48B-4D60-0A7D7DD39D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9" r="275" b="691"/>
          <a:stretch/>
        </p:blipFill>
        <p:spPr>
          <a:xfrm>
            <a:off x="7869943" y="1473693"/>
            <a:ext cx="3475800" cy="414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195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6">
            <a:extLst>
              <a:ext uri="{FF2B5EF4-FFF2-40B4-BE49-F238E27FC236}">
                <a16:creationId xmlns:a16="http://schemas.microsoft.com/office/drawing/2014/main" id="{50024E04-04FE-9752-0C0D-AF29E02CD083}"/>
              </a:ext>
            </a:extLst>
          </p:cNvPr>
          <p:cNvSpPr txBox="1">
            <a:spLocks/>
          </p:cNvSpPr>
          <p:nvPr/>
        </p:nvSpPr>
        <p:spPr>
          <a:xfrm>
            <a:off x="402374" y="473130"/>
            <a:ext cx="6655374" cy="10893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592C8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dirty="0">
              <a:solidFill>
                <a:srgbClr val="A40A66"/>
              </a:solidFill>
            </a:endParaRP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07B6B984-BA60-2470-9639-5B2BC3822F37}"/>
              </a:ext>
            </a:extLst>
          </p:cNvPr>
          <p:cNvSpPr txBox="1">
            <a:spLocks/>
          </p:cNvSpPr>
          <p:nvPr/>
        </p:nvSpPr>
        <p:spPr>
          <a:xfrm>
            <a:off x="576546" y="2104007"/>
            <a:ext cx="10949409" cy="407036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None/>
              <a:defRPr sz="1800" b="1" kern="1200">
                <a:solidFill>
                  <a:srgbClr val="592C8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360000" indent="-180000" algn="l" defTabSz="1800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rgbClr val="592C82"/>
              </a:buClr>
              <a:buFont typeface="Arial" panose="020B0604020202020204" pitchFamily="34" charset="0"/>
              <a:buChar char="•"/>
              <a:tabLst>
                <a:tab pos="0" algn="l"/>
                <a:tab pos="180000" algn="l"/>
                <a:tab pos="360000" algn="l"/>
                <a:tab pos="540000" algn="l"/>
                <a:tab pos="720000" algn="l"/>
                <a:tab pos="900000" algn="l"/>
              </a:tabLst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540000" indent="-18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rgbClr val="592C8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720000" indent="-18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rgbClr val="592C82"/>
              </a:buClr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900000" indent="-18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rgbClr val="592C8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1080000" indent="-18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rgbClr val="592C82"/>
              </a:buClr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800"/>
              </a:spcAft>
            </a:pPr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B4E1D55-0513-378E-4FC1-19DED71C6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3200" dirty="0">
                <a:solidFill>
                  <a:srgbClr val="A40A66"/>
                </a:solidFill>
                <a:latin typeface="Arial"/>
                <a:cs typeface="Arial"/>
              </a:rPr>
              <a:t>What types of jobs are related to defence industry?</a:t>
            </a:r>
            <a:endParaRPr lang="en-AU" sz="3200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72552AF-CE41-CA4A-DC86-49FF22BF9D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774178"/>
            <a:ext cx="10944225" cy="4321176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US" sz="2800" b="0" dirty="0">
                <a:solidFill>
                  <a:schemeClr val="tx1"/>
                </a:solidFill>
                <a:latin typeface="Arial"/>
                <a:ea typeface="Calibri"/>
                <a:cs typeface="Arial"/>
              </a:rPr>
              <a:t>Key trades areas include:</a:t>
            </a:r>
            <a:endParaRPr lang="en-US" sz="2800" dirty="0">
              <a:solidFill>
                <a:schemeClr val="tx1"/>
              </a:solidFill>
              <a:ea typeface="Calibri"/>
            </a:endParaRPr>
          </a:p>
          <a:p>
            <a:pPr marL="342900" indent="-342900">
              <a:spcBef>
                <a:spcPts val="0"/>
              </a:spcBef>
              <a:spcAft>
                <a:spcPts val="800"/>
              </a:spcAft>
              <a:buChar char="•"/>
            </a:pPr>
            <a:r>
              <a:rPr lang="en-US" sz="2800" b="0" dirty="0">
                <a:solidFill>
                  <a:schemeClr val="tx1"/>
                </a:solidFill>
                <a:latin typeface="Arial"/>
                <a:ea typeface="Calibri"/>
                <a:cs typeface="Arial"/>
              </a:rPr>
              <a:t>structural steel &amp; welding</a:t>
            </a:r>
            <a:endParaRPr lang="en-US" sz="2800" dirty="0">
              <a:solidFill>
                <a:schemeClr val="tx1"/>
              </a:solidFill>
              <a:ea typeface="Calibri"/>
            </a:endParaRPr>
          </a:p>
          <a:p>
            <a:pPr marL="342900" indent="-342900">
              <a:spcBef>
                <a:spcPts val="0"/>
              </a:spcBef>
              <a:spcAft>
                <a:spcPts val="800"/>
              </a:spcAft>
              <a:buChar char="•"/>
            </a:pPr>
            <a:r>
              <a:rPr lang="en-US" sz="2800" b="0" dirty="0">
                <a:solidFill>
                  <a:schemeClr val="tx1"/>
                </a:solidFill>
                <a:latin typeface="Arial"/>
                <a:ea typeface="Calibri"/>
                <a:cs typeface="Arial"/>
              </a:rPr>
              <a:t>metal fitter &amp; machinists</a:t>
            </a:r>
            <a:endParaRPr lang="en-US" sz="2800" dirty="0">
              <a:solidFill>
                <a:schemeClr val="tx1"/>
              </a:solidFill>
              <a:ea typeface="Calibri"/>
            </a:endParaRPr>
          </a:p>
          <a:p>
            <a:pPr marL="342900" indent="-342900">
              <a:spcBef>
                <a:spcPts val="0"/>
              </a:spcBef>
              <a:spcAft>
                <a:spcPts val="800"/>
              </a:spcAft>
              <a:buChar char="•"/>
            </a:pPr>
            <a:r>
              <a:rPr lang="en-US" sz="2800" b="0" dirty="0">
                <a:solidFill>
                  <a:schemeClr val="tx1"/>
                </a:solidFill>
                <a:latin typeface="Arial"/>
                <a:ea typeface="Calibri"/>
                <a:cs typeface="Arial"/>
              </a:rPr>
              <a:t>industrial riggers &amp; scaffolders</a:t>
            </a:r>
            <a:endParaRPr lang="en-US" sz="2800" dirty="0">
              <a:solidFill>
                <a:schemeClr val="tx1"/>
              </a:solidFill>
              <a:ea typeface="Calibri"/>
            </a:endParaRPr>
          </a:p>
          <a:p>
            <a:pPr marL="342900" indent="-342900">
              <a:spcBef>
                <a:spcPts val="0"/>
              </a:spcBef>
              <a:spcAft>
                <a:spcPts val="800"/>
              </a:spcAft>
              <a:buChar char="•"/>
            </a:pPr>
            <a:r>
              <a:rPr lang="en-US" sz="2800" b="0" dirty="0">
                <a:solidFill>
                  <a:schemeClr val="tx1"/>
                </a:solidFill>
                <a:latin typeface="Arial"/>
                <a:ea typeface="Calibri"/>
                <a:cs typeface="Arial"/>
              </a:rPr>
              <a:t>electricians.</a:t>
            </a:r>
          </a:p>
          <a:p>
            <a:pPr>
              <a:spcBef>
                <a:spcPts val="0"/>
              </a:spcBef>
              <a:spcAft>
                <a:spcPts val="800"/>
              </a:spcAft>
            </a:pPr>
            <a:endParaRPr lang="en-US" sz="2800" dirty="0">
              <a:solidFill>
                <a:schemeClr val="tx1"/>
              </a:solidFill>
            </a:endParaRPr>
          </a:p>
          <a:p>
            <a:r>
              <a:rPr lang="en-AU" sz="2800" b="0" dirty="0">
                <a:solidFill>
                  <a:schemeClr val="tx1"/>
                </a:solidFill>
                <a:latin typeface="Arial"/>
                <a:ea typeface="Calibri"/>
                <a:cs typeface="Arial"/>
              </a:rPr>
              <a:t>Additional occupations include those associated with engineering, vehicles, equipment, AI, robotics and IT.</a:t>
            </a:r>
            <a:endParaRPr lang="en-AU" sz="2800" dirty="0">
              <a:solidFill>
                <a:schemeClr val="tx1"/>
              </a:solidFill>
            </a:endParaRPr>
          </a:p>
          <a:p>
            <a:endParaRPr lang="en-AU" sz="2800" dirty="0"/>
          </a:p>
        </p:txBody>
      </p:sp>
    </p:spTree>
    <p:extLst>
      <p:ext uri="{BB962C8B-B14F-4D97-AF65-F5344CB8AC3E}">
        <p14:creationId xmlns:p14="http://schemas.microsoft.com/office/powerpoint/2010/main" val="3934095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B386593-0D2E-B735-23E1-7DBD5B5C7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Arial"/>
                <a:cs typeface="Arial"/>
              </a:rPr>
              <a:t>Match the key trade areas to what they do</a:t>
            </a:r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B9E9C4E2-0B9D-ADF0-3A57-9D2C64D17FA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29868454"/>
              </p:ext>
            </p:extLst>
          </p:nvPr>
        </p:nvGraphicFramePr>
        <p:xfrm>
          <a:off x="687977" y="1735998"/>
          <a:ext cx="10880134" cy="4670679"/>
        </p:xfrm>
        <a:graphic>
          <a:graphicData uri="http://schemas.openxmlformats.org/drawingml/2006/table">
            <a:tbl>
              <a:tblPr firstRow="1" firstCol="1" bandRow="1">
                <a:tableStyleId>{5DA37D80-6434-44D0-A028-1B22A696006F}</a:tableStyleId>
              </a:tblPr>
              <a:tblGrid>
                <a:gridCol w="3107692">
                  <a:extLst>
                    <a:ext uri="{9D8B030D-6E8A-4147-A177-3AD203B41FA5}">
                      <a16:colId xmlns:a16="http://schemas.microsoft.com/office/drawing/2014/main" val="3441282636"/>
                    </a:ext>
                  </a:extLst>
                </a:gridCol>
                <a:gridCol w="7772442">
                  <a:extLst>
                    <a:ext uri="{9D8B030D-6E8A-4147-A177-3AD203B41FA5}">
                      <a16:colId xmlns:a16="http://schemas.microsoft.com/office/drawing/2014/main" val="3393953580"/>
                    </a:ext>
                  </a:extLst>
                </a:gridCol>
              </a:tblGrid>
              <a:tr h="2778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A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Trade area</a:t>
                      </a:r>
                      <a:endParaRPr lang="en-A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115" marR="63115" marT="49674" marB="49674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A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Job description</a:t>
                      </a:r>
                      <a:endParaRPr lang="en-A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115" marR="63115" marT="49674" marB="49674"/>
                </a:tc>
                <a:extLst>
                  <a:ext uri="{0D108BD9-81ED-4DB2-BD59-A6C34878D82A}">
                    <a16:rowId xmlns:a16="http://schemas.microsoft.com/office/drawing/2014/main" val="797634614"/>
                  </a:ext>
                </a:extLst>
              </a:tr>
              <a:tr h="5931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A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A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115" marR="63115" marT="49674" marB="49674"/>
                </a:tc>
                <a:tc>
                  <a:txBody>
                    <a:bodyPr/>
                    <a:lstStyle/>
                    <a:p>
                      <a:pPr>
                        <a:tabLst>
                          <a:tab pos="810260" algn="l"/>
                        </a:tabLst>
                      </a:pPr>
                      <a:r>
                        <a:rPr lang="en-A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cut, shape, join and repair metal components of iron and steel structures, boilers, pressure vessels and pipes, ships and other vessels.</a:t>
                      </a:r>
                      <a:endParaRPr lang="en-A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115" marR="63115" marT="49674" marB="49674" anchor="ctr"/>
                </a:tc>
                <a:extLst>
                  <a:ext uri="{0D108BD9-81ED-4DB2-BD59-A6C34878D82A}">
                    <a16:rowId xmlns:a16="http://schemas.microsoft.com/office/drawing/2014/main" val="3724711895"/>
                  </a:ext>
                </a:extLst>
              </a:tr>
              <a:tr h="7559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A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A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115" marR="63115" marT="49674" marB="49674"/>
                </a:tc>
                <a:tc>
                  <a:txBody>
                    <a:bodyPr/>
                    <a:lstStyle/>
                    <a:p>
                      <a:pPr>
                        <a:tabLst>
                          <a:tab pos="810260" algn="l"/>
                        </a:tabLst>
                      </a:pPr>
                      <a:r>
                        <a:rPr lang="en-A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fit and assemble fabricated metal parts into products, set up machining tools, production machines and textile machines, and operate machining tools and machines to shape metal stock and castings.</a:t>
                      </a:r>
                      <a:endParaRPr lang="en-A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115" marR="63115" marT="49674" marB="49674" anchor="ctr"/>
                </a:tc>
                <a:extLst>
                  <a:ext uri="{0D108BD9-81ED-4DB2-BD59-A6C34878D82A}">
                    <a16:rowId xmlns:a16="http://schemas.microsoft.com/office/drawing/2014/main" val="2846865854"/>
                  </a:ext>
                </a:extLst>
              </a:tr>
              <a:tr h="5931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A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A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115" marR="63115" marT="49674" marB="49674"/>
                </a:tc>
                <a:tc>
                  <a:txBody>
                    <a:bodyPr/>
                    <a:lstStyle/>
                    <a:p>
                      <a:pPr>
                        <a:tabLst>
                          <a:tab pos="810260" algn="l"/>
                        </a:tabLst>
                      </a:pPr>
                      <a:r>
                        <a:rPr lang="en-A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erect and dismantle scaffolding to provide work platforms on building and industrial sites, and for temporary structures such as staging and seating.</a:t>
                      </a:r>
                      <a:endParaRPr lang="en-A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115" marR="63115" marT="49674" marB="49674" anchor="ctr"/>
                </a:tc>
                <a:extLst>
                  <a:ext uri="{0D108BD9-81ED-4DB2-BD59-A6C34878D82A}">
                    <a16:rowId xmlns:a16="http://schemas.microsoft.com/office/drawing/2014/main" val="2259262994"/>
                  </a:ext>
                </a:extLst>
              </a:tr>
              <a:tr h="5931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A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A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115" marR="63115" marT="49674" marB="49674"/>
                </a:tc>
                <a:tc>
                  <a:txBody>
                    <a:bodyPr/>
                    <a:lstStyle/>
                    <a:p>
                      <a:pPr>
                        <a:tabLst>
                          <a:tab pos="810260" algn="l"/>
                        </a:tabLst>
                      </a:pPr>
                      <a:r>
                        <a:rPr lang="en-A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assemble and install rigging gear, such as cables, ropes, pulleys and winches, to lift, lower, move and position equipment, structural steel, and other heavy objects. </a:t>
                      </a:r>
                      <a:endParaRPr lang="en-A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115" marR="63115" marT="49674" marB="49674" anchor="ctr"/>
                </a:tc>
                <a:extLst>
                  <a:ext uri="{0D108BD9-81ED-4DB2-BD59-A6C34878D82A}">
                    <a16:rowId xmlns:a16="http://schemas.microsoft.com/office/drawing/2014/main" val="3094382874"/>
                  </a:ext>
                </a:extLst>
              </a:tr>
              <a:tr h="9186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A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A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115" marR="63115" marT="49674" marB="49674"/>
                </a:tc>
                <a:tc>
                  <a:txBody>
                    <a:bodyPr/>
                    <a:lstStyle/>
                    <a:p>
                      <a:pPr>
                        <a:tabLst>
                          <a:tab pos="810260" algn="l"/>
                        </a:tabLst>
                      </a:pPr>
                      <a:r>
                        <a:rPr lang="en-A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design, assemble, install, test, commission, diagnose, maintain and repair electrical networks, systems, circuits, equipment, components, appliances and facilities for industrial, commercial and domestic purposes, and service and repair lifts, escalators and related equipment.</a:t>
                      </a:r>
                      <a:endParaRPr lang="en-A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115" marR="63115" marT="49674" marB="49674" anchor="ctr"/>
                </a:tc>
                <a:extLst>
                  <a:ext uri="{0D108BD9-81ED-4DB2-BD59-A6C34878D82A}">
                    <a16:rowId xmlns:a16="http://schemas.microsoft.com/office/drawing/2014/main" val="1588932754"/>
                  </a:ext>
                </a:extLst>
              </a:tr>
              <a:tr h="4303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A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A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115" marR="63115" marT="49674" marB="49674"/>
                </a:tc>
                <a:tc>
                  <a:txBody>
                    <a:bodyPr/>
                    <a:lstStyle/>
                    <a:p>
                      <a:pPr>
                        <a:tabLst>
                          <a:tab pos="810260" algn="l"/>
                        </a:tabLst>
                      </a:pPr>
                      <a:r>
                        <a:rPr lang="en-A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install, maintain and repair electrical wiring and electronic components in motor vehicles.</a:t>
                      </a:r>
                      <a:endParaRPr lang="en-A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115" marR="63115" marT="49674" marB="49674" anchor="ctr"/>
                </a:tc>
                <a:extLst>
                  <a:ext uri="{0D108BD9-81ED-4DB2-BD59-A6C34878D82A}">
                    <a16:rowId xmlns:a16="http://schemas.microsoft.com/office/drawing/2014/main" val="3266997227"/>
                  </a:ext>
                </a:extLst>
              </a:tr>
              <a:tr h="4303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A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A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115" marR="63115" marT="49674" marB="49674"/>
                </a:tc>
                <a:tc>
                  <a:txBody>
                    <a:bodyPr/>
                    <a:lstStyle/>
                    <a:p>
                      <a:pPr>
                        <a:tabLst>
                          <a:tab pos="810260" algn="l"/>
                        </a:tabLst>
                      </a:pPr>
                      <a:r>
                        <a:rPr lang="en-A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service and repair intricate and complex electrical and electronic circuitry.</a:t>
                      </a:r>
                      <a:endParaRPr lang="en-A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115" marR="63115" marT="49674" marB="49674" anchor="ctr"/>
                </a:tc>
                <a:extLst>
                  <a:ext uri="{0D108BD9-81ED-4DB2-BD59-A6C34878D82A}">
                    <a16:rowId xmlns:a16="http://schemas.microsoft.com/office/drawing/2014/main" val="2274311272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4C8075EB-B853-2ACE-F10F-7F9FB3D12104}"/>
              </a:ext>
            </a:extLst>
          </p:cNvPr>
          <p:cNvSpPr txBox="1"/>
          <p:nvPr/>
        </p:nvSpPr>
        <p:spPr>
          <a:xfrm>
            <a:off x="557348" y="1012695"/>
            <a:ext cx="11010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8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automotive electricians</a:t>
            </a:r>
            <a:r>
              <a:rPr lang="en-AU" i="1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AU" sz="18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construction riggers; electricians; electricians (special class); metal fitters and machinists; scaffolders; structural steel and welding trades workers</a:t>
            </a:r>
            <a:endParaRPr lang="en-AU" i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3A4051-6566-C01F-CB08-67C9354C0132}"/>
              </a:ext>
            </a:extLst>
          </p:cNvPr>
          <p:cNvSpPr txBox="1"/>
          <p:nvPr/>
        </p:nvSpPr>
        <p:spPr>
          <a:xfrm>
            <a:off x="687977" y="2069593"/>
            <a:ext cx="2969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>
                <a:latin typeface="Arial" panose="020B0604020202020204" pitchFamily="34" charset="0"/>
                <a:cs typeface="Arial" panose="020B0604020202020204" pitchFamily="34" charset="0"/>
              </a:rPr>
              <a:t>Structural steel and welding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45F624-D568-D3BA-922E-CCDEAE4F1C2B}"/>
              </a:ext>
            </a:extLst>
          </p:cNvPr>
          <p:cNvSpPr txBox="1"/>
          <p:nvPr/>
        </p:nvSpPr>
        <p:spPr>
          <a:xfrm>
            <a:off x="687977" y="2735062"/>
            <a:ext cx="2969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>
                <a:latin typeface="Arial" panose="020B0604020202020204" pitchFamily="34" charset="0"/>
                <a:cs typeface="Arial" panose="020B0604020202020204" pitchFamily="34" charset="0"/>
              </a:rPr>
              <a:t>Metal fitters and machinists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10B3F9-B748-C7D0-0D7D-4979BF8FC340}"/>
              </a:ext>
            </a:extLst>
          </p:cNvPr>
          <p:cNvSpPr txBox="1"/>
          <p:nvPr/>
        </p:nvSpPr>
        <p:spPr>
          <a:xfrm>
            <a:off x="687976" y="3545172"/>
            <a:ext cx="2969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>
                <a:latin typeface="Arial" panose="020B0604020202020204" pitchFamily="34" charset="0"/>
                <a:cs typeface="Arial" panose="020B0604020202020204" pitchFamily="34" charset="0"/>
              </a:rPr>
              <a:t>Scaffolders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06A3F32-C069-945E-A027-60AB4D4E5358}"/>
              </a:ext>
            </a:extLst>
          </p:cNvPr>
          <p:cNvSpPr txBox="1"/>
          <p:nvPr/>
        </p:nvSpPr>
        <p:spPr>
          <a:xfrm>
            <a:off x="687976" y="4155766"/>
            <a:ext cx="2969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>
                <a:latin typeface="Arial" panose="020B0604020202020204" pitchFamily="34" charset="0"/>
                <a:cs typeface="Arial" panose="020B0604020202020204" pitchFamily="34" charset="0"/>
              </a:rPr>
              <a:t>Construction riggers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63933AB-8A3A-B309-39D9-0CA3FCD5BBD5}"/>
              </a:ext>
            </a:extLst>
          </p:cNvPr>
          <p:cNvSpPr txBox="1"/>
          <p:nvPr/>
        </p:nvSpPr>
        <p:spPr>
          <a:xfrm>
            <a:off x="687975" y="4928935"/>
            <a:ext cx="2969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>
                <a:latin typeface="Arial" panose="020B0604020202020204" pitchFamily="34" charset="0"/>
                <a:cs typeface="Arial" panose="020B0604020202020204" pitchFamily="34" charset="0"/>
              </a:rPr>
              <a:t>Electricians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8D5BA3B-EE65-47D7-D432-F29CF39BD1CC}"/>
              </a:ext>
            </a:extLst>
          </p:cNvPr>
          <p:cNvSpPr txBox="1"/>
          <p:nvPr/>
        </p:nvSpPr>
        <p:spPr>
          <a:xfrm>
            <a:off x="687974" y="5606743"/>
            <a:ext cx="2969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>
                <a:latin typeface="Arial" panose="020B0604020202020204" pitchFamily="34" charset="0"/>
                <a:cs typeface="Arial" panose="020B0604020202020204" pitchFamily="34" charset="0"/>
              </a:rPr>
              <a:t>Automotive electricians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B73DD5E-8D73-B9E1-7FB0-AAC2AFCBD1A4}"/>
              </a:ext>
            </a:extLst>
          </p:cNvPr>
          <p:cNvSpPr txBox="1"/>
          <p:nvPr/>
        </p:nvSpPr>
        <p:spPr>
          <a:xfrm>
            <a:off x="683630" y="6018347"/>
            <a:ext cx="3113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>
                <a:latin typeface="Arial" panose="020B0604020202020204" pitchFamily="34" charset="0"/>
                <a:cs typeface="Arial" panose="020B0604020202020204" pitchFamily="34" charset="0"/>
              </a:rPr>
              <a:t>Electricians (special class)</a:t>
            </a:r>
          </a:p>
        </p:txBody>
      </p:sp>
    </p:spTree>
    <p:extLst>
      <p:ext uri="{BB962C8B-B14F-4D97-AF65-F5344CB8AC3E}">
        <p14:creationId xmlns:p14="http://schemas.microsoft.com/office/powerpoint/2010/main" val="3846863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99E85-727E-4CD0-A712-72DC159BE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Defence ad">
            <a:hlinkClick r:id="" action="ppaction://media"/>
            <a:extLst>
              <a:ext uri="{FF2B5EF4-FFF2-40B4-BE49-F238E27FC236}">
                <a16:creationId xmlns:a16="http://schemas.microsoft.com/office/drawing/2014/main" id="{5F384B2A-8D96-56C8-53E2-55358AC3428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322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8178A71-4C6F-B667-E849-47EC3A0FA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3200" dirty="0"/>
              <a:t>The 5 domains of the defence industry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14BF1D9-BF26-3246-9A19-7D97659C45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221" y="2065867"/>
            <a:ext cx="6217179" cy="4064706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b="0" i="0" dirty="0">
                <a:solidFill>
                  <a:srgbClr val="000000"/>
                </a:solidFill>
                <a:effectLst/>
              </a:rPr>
              <a:t>WA is home to around 200 businesses involved in developing, maintaining, supporting and implementing cutting edge technology, infrastructure and assets across the five defence domains.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b="0" dirty="0">
                <a:solidFill>
                  <a:srgbClr val="000000"/>
                </a:solidFill>
              </a:rPr>
              <a:t>Each domain offers a range of jobs across trade, paraprofessional and professional roles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b="0" dirty="0">
                <a:solidFill>
                  <a:srgbClr val="000000"/>
                </a:solidFill>
              </a:rPr>
              <a:t>Skills, knowledge and experiences can be transferrable across domains, expanding career options and opportunities.</a:t>
            </a:r>
          </a:p>
          <a:p>
            <a:r>
              <a:rPr lang="en-AU" b="0" dirty="0">
                <a:hlinkClick r:id="rId3"/>
              </a:rPr>
              <a:t>https://theotherforce.wa.gov.au/was-defence-industry</a:t>
            </a:r>
            <a:r>
              <a:rPr lang="en-AU" b="0" dirty="0"/>
              <a:t> </a:t>
            </a:r>
          </a:p>
          <a:p>
            <a:endParaRPr lang="en-AU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739FD18B-CA55-C9BF-0279-A72C1586D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2578" y="2298700"/>
            <a:ext cx="3925535" cy="3161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25128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146F6E-0976-1C6B-2673-B8E3BC2F72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2375" y="1848378"/>
            <a:ext cx="3712376" cy="4851362"/>
          </a:xfrm>
        </p:spPr>
        <p:txBody>
          <a:bodyPr vert="horz" lIns="0" tIns="0" rIns="0" bIns="0" numCol="1" rtlCol="0" anchor="t">
            <a:noAutofit/>
          </a:bodyPr>
          <a:lstStyle/>
          <a:p>
            <a:pPr indent="0">
              <a:buNone/>
            </a:pPr>
            <a:r>
              <a:rPr lang="en-GB" sz="1400" dirty="0">
                <a:solidFill>
                  <a:srgbClr val="000000"/>
                </a:solidFill>
                <a:latin typeface="Arial"/>
                <a:ea typeface="Calibri"/>
                <a:cs typeface="Calibri"/>
              </a:rPr>
              <a:t>TAFE WA </a:t>
            </a:r>
            <a:r>
              <a:rPr lang="en-GB" sz="1400" b="0" dirty="0">
                <a:solidFill>
                  <a:srgbClr val="000000"/>
                </a:solidFill>
                <a:latin typeface="Arial"/>
                <a:ea typeface="Calibri"/>
                <a:cs typeface="Calibri"/>
              </a:rPr>
              <a:t>offer a number of Defence Industry related courses. Some examples of qualifications include: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400" b="0" dirty="0">
                <a:solidFill>
                  <a:srgbClr val="000000"/>
                </a:solidFill>
                <a:latin typeface="Arial"/>
                <a:ea typeface="Calibri"/>
                <a:cs typeface="Calibri"/>
              </a:rPr>
              <a:t>Certificate II in Engineering (Heavy Fabrication Pre-Apprenticeship) OR (Mechanical Fitter and Machinist Pre-Apprenticeship)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400" b="0" dirty="0">
                <a:solidFill>
                  <a:srgbClr val="000000"/>
                </a:solidFill>
                <a:latin typeface="Arial"/>
                <a:ea typeface="Calibri"/>
                <a:cs typeface="Calibri"/>
              </a:rPr>
              <a:t>Certificate III in Electrotechnology Electrician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400" b="0" dirty="0">
                <a:solidFill>
                  <a:srgbClr val="000000"/>
                </a:solidFill>
                <a:latin typeface="Arial"/>
                <a:ea typeface="Calibri"/>
                <a:cs typeface="Calibri"/>
              </a:rPr>
              <a:t>Certificate III in Engineering – Fabrication Trade (</a:t>
            </a:r>
            <a:r>
              <a:rPr lang="en-GB" sz="1400" b="0" dirty="0" err="1">
                <a:solidFill>
                  <a:srgbClr val="000000"/>
                </a:solidFill>
                <a:latin typeface="Arial"/>
                <a:ea typeface="Calibri"/>
                <a:cs typeface="Calibri"/>
              </a:rPr>
              <a:t>Boilermaking</a:t>
            </a:r>
            <a:r>
              <a:rPr lang="en-GB" sz="1400" b="0" dirty="0">
                <a:solidFill>
                  <a:srgbClr val="000000"/>
                </a:solidFill>
                <a:latin typeface="Arial"/>
                <a:ea typeface="Calibri"/>
                <a:cs typeface="Calibri"/>
              </a:rPr>
              <a:t>/Welding) OR (Sheetmetal)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400" b="0" dirty="0">
                <a:solidFill>
                  <a:srgbClr val="000000"/>
                </a:solidFill>
                <a:latin typeface="Arial"/>
                <a:ea typeface="Calibri"/>
                <a:cs typeface="Calibri"/>
              </a:rPr>
              <a:t>Certificate III in Engineering – Mechanical Trade (Machinist)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400" b="0" dirty="0">
                <a:solidFill>
                  <a:srgbClr val="000000"/>
                </a:solidFill>
                <a:latin typeface="Arial"/>
                <a:ea typeface="Calibri"/>
                <a:cs typeface="Calibri"/>
              </a:rPr>
              <a:t>Certificate III in Engineering – Technical</a:t>
            </a:r>
          </a:p>
        </p:txBody>
      </p:sp>
      <p:sp>
        <p:nvSpPr>
          <p:cNvPr id="10" name="Title 16">
            <a:extLst>
              <a:ext uri="{FF2B5EF4-FFF2-40B4-BE49-F238E27FC236}">
                <a16:creationId xmlns:a16="http://schemas.microsoft.com/office/drawing/2014/main" id="{F6C909FE-FDF3-C03D-36F5-F5D6970F4739}"/>
              </a:ext>
            </a:extLst>
          </p:cNvPr>
          <p:cNvSpPr txBox="1">
            <a:spLocks/>
          </p:cNvSpPr>
          <p:nvPr/>
        </p:nvSpPr>
        <p:spPr>
          <a:xfrm>
            <a:off x="371118" y="482689"/>
            <a:ext cx="11053543" cy="8733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592C8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AU" sz="3600" dirty="0">
                <a:solidFill>
                  <a:srgbClr val="A40A66"/>
                </a:solidFill>
                <a:latin typeface="Arial"/>
                <a:cs typeface="Arial"/>
              </a:rPr>
              <a:t>Defence industry VET courses</a:t>
            </a:r>
            <a:endParaRPr lang="en-AU" sz="3600" dirty="0">
              <a:solidFill>
                <a:srgbClr val="A40A66"/>
              </a:solidFill>
            </a:endParaRPr>
          </a:p>
        </p:txBody>
      </p:sp>
      <p:pic>
        <p:nvPicPr>
          <p:cNvPr id="1026" name="Picture 2" descr="Female defence worker, working on large piece of machinery ">
            <a:extLst>
              <a:ext uri="{FF2B5EF4-FFF2-40B4-BE49-F238E27FC236}">
                <a16:creationId xmlns:a16="http://schemas.microsoft.com/office/drawing/2014/main" id="{4CE4DDC2-5159-1F62-3313-203892F2E3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/>
          <a:stretch/>
        </p:blipFill>
        <p:spPr bwMode="auto">
          <a:xfrm>
            <a:off x="8934450" y="1"/>
            <a:ext cx="3257550" cy="3428999"/>
          </a:xfrm>
          <a:prstGeom prst="rect">
            <a:avLst/>
          </a:prstGeom>
          <a:noFill/>
          <a:ln w="19050">
            <a:solidFill>
              <a:srgbClr val="B8C2E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wo male defence workers, working on a defence robot">
            <a:extLst>
              <a:ext uri="{FF2B5EF4-FFF2-40B4-BE49-F238E27FC236}">
                <a16:creationId xmlns:a16="http://schemas.microsoft.com/office/drawing/2014/main" id="{95903F8E-CCA0-CF6F-708B-BC571B15B6A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94" b="12843"/>
          <a:stretch/>
        </p:blipFill>
        <p:spPr bwMode="auto">
          <a:xfrm>
            <a:off x="8924176" y="3429000"/>
            <a:ext cx="3257550" cy="3270740"/>
          </a:xfrm>
          <a:prstGeom prst="rect">
            <a:avLst/>
          </a:prstGeom>
          <a:noFill/>
          <a:ln w="19050">
            <a:solidFill>
              <a:srgbClr val="592C8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9503C00-1DDC-28D6-DE04-0854D7C2243D}"/>
              </a:ext>
            </a:extLst>
          </p:cNvPr>
          <p:cNvSpPr txBox="1">
            <a:spLocks/>
          </p:cNvSpPr>
          <p:nvPr/>
        </p:nvSpPr>
        <p:spPr>
          <a:xfrm>
            <a:off x="4619135" y="2630311"/>
            <a:ext cx="4070833" cy="3745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None/>
              <a:defRPr sz="1800" b="1" kern="1200">
                <a:solidFill>
                  <a:srgbClr val="592C8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914400" rtl="0" eaLnBrk="1" latinLnBrk="0" hangingPunct="1">
              <a:lnSpc>
                <a:spcPts val="16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360000" indent="-180000" algn="l" defTabSz="180000" rtl="0" eaLnBrk="1" latinLnBrk="0" hangingPunct="1">
              <a:lnSpc>
                <a:spcPts val="1600"/>
              </a:lnSpc>
              <a:spcBef>
                <a:spcPts val="500"/>
              </a:spcBef>
              <a:spcAft>
                <a:spcPts val="500"/>
              </a:spcAft>
              <a:buClr>
                <a:srgbClr val="592C82"/>
              </a:buClr>
              <a:buFont typeface="Arial" panose="020B0604020202020204" pitchFamily="34" charset="0"/>
              <a:buChar char="•"/>
              <a:tabLst>
                <a:tab pos="0" algn="l"/>
                <a:tab pos="180000" algn="l"/>
                <a:tab pos="360000" algn="l"/>
                <a:tab pos="540000" algn="l"/>
                <a:tab pos="720000" algn="l"/>
                <a:tab pos="900000" algn="l"/>
              </a:tabLst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540000" indent="-180000" algn="l" defTabSz="914400" rtl="0" eaLnBrk="1" latinLnBrk="0" hangingPunct="1">
              <a:lnSpc>
                <a:spcPts val="1600"/>
              </a:lnSpc>
              <a:spcBef>
                <a:spcPts val="500"/>
              </a:spcBef>
              <a:spcAft>
                <a:spcPts val="500"/>
              </a:spcAft>
              <a:buClr>
                <a:srgbClr val="592C8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720000" indent="-18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rgbClr val="592C82"/>
              </a:buClr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900000" indent="-18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rgbClr val="592C8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1080000" indent="-18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rgbClr val="592C82"/>
              </a:buClr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400" b="0" dirty="0">
                <a:solidFill>
                  <a:srgbClr val="000000"/>
                </a:solidFill>
                <a:latin typeface="Arial"/>
                <a:ea typeface="Calibri"/>
                <a:cs typeface="Calibri"/>
              </a:rPr>
              <a:t>Certificate IV in Electronics and Communications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400" b="0" dirty="0">
                <a:solidFill>
                  <a:srgbClr val="000000"/>
                </a:solidFill>
                <a:latin typeface="Arial"/>
                <a:ea typeface="Calibri"/>
                <a:cs typeface="Calibri"/>
              </a:rPr>
              <a:t>Certificate IV in Entrepreneurship and New Business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400" b="0" dirty="0">
                <a:solidFill>
                  <a:srgbClr val="000000"/>
                </a:solidFill>
                <a:latin typeface="Arial"/>
                <a:ea typeface="Calibri"/>
                <a:cs typeface="Calibri"/>
              </a:rPr>
              <a:t>Certificate IV in Cyber Security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400" b="0" dirty="0">
                <a:solidFill>
                  <a:srgbClr val="000000"/>
                </a:solidFill>
                <a:latin typeface="Arial"/>
                <a:ea typeface="Calibri"/>
                <a:cs typeface="Calibri"/>
              </a:rPr>
              <a:t>Diploma of Business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400" b="0" dirty="0">
                <a:solidFill>
                  <a:srgbClr val="000000"/>
                </a:solidFill>
                <a:latin typeface="Arial"/>
                <a:ea typeface="Calibri"/>
                <a:cs typeface="Calibri"/>
              </a:rPr>
              <a:t>Diploma of Civil and Structural Engineering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400" b="0" dirty="0">
                <a:solidFill>
                  <a:srgbClr val="000000"/>
                </a:solidFill>
                <a:latin typeface="Arial"/>
                <a:ea typeface="Calibri"/>
                <a:cs typeface="Calibri"/>
              </a:rPr>
              <a:t>Diploma of Project Management</a:t>
            </a:r>
            <a:endParaRPr lang="en-GB" sz="900" b="0" dirty="0">
              <a:solidFill>
                <a:srgbClr val="000000"/>
              </a:solidFill>
              <a:latin typeface="Arial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410310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0F096DE-B63A-DE27-A352-73726A603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3600" dirty="0"/>
              <a:t>Your task – the Other Force website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9093A65-CC6E-2609-DAF1-DDACA74343B7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23888" y="1628775"/>
            <a:ext cx="10944225" cy="47941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u="sng" dirty="0"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https://theotherforce.wa.gov.au/</a:t>
            </a:r>
            <a:r>
              <a:rPr lang="en-A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AU" b="1" dirty="0"/>
          </a:p>
          <a:p>
            <a:r>
              <a:rPr lang="en-AU" sz="18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Go to ‘Careers and Training’ and then click on ‘Occupations’. </a:t>
            </a:r>
          </a:p>
          <a:p>
            <a:r>
              <a:rPr lang="en-AU" sz="18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Select 2 jobs that appeal to you and complete the tables in your worksheet.</a:t>
            </a:r>
          </a:p>
          <a:p>
            <a:endParaRPr lang="en-AU" dirty="0">
              <a:solidFill>
                <a:schemeClr val="tx1"/>
              </a:solidFill>
            </a:endParaRPr>
          </a:p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Optional:</a:t>
            </a:r>
          </a:p>
          <a:p>
            <a:r>
              <a:rPr lang="en-GB" sz="1800" b="1" dirty="0">
                <a:solidFill>
                  <a:srgbClr val="000000"/>
                </a:solidFill>
                <a:latin typeface="Arial"/>
                <a:cs typeface="Calibri"/>
              </a:rPr>
              <a:t>‘VET steps to </a:t>
            </a:r>
            <a:r>
              <a:rPr lang="en-GB" sz="1800" b="1" dirty="0" err="1">
                <a:solidFill>
                  <a:srgbClr val="000000"/>
                </a:solidFill>
                <a:latin typeface="Arial"/>
                <a:cs typeface="Calibri"/>
              </a:rPr>
              <a:t>uni</a:t>
            </a:r>
            <a:r>
              <a:rPr lang="en-GB" sz="1800" b="1" dirty="0">
                <a:solidFill>
                  <a:srgbClr val="000000"/>
                </a:solidFill>
                <a:latin typeface="Arial"/>
                <a:cs typeface="Calibri"/>
              </a:rPr>
              <a:t>’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800" b="0" dirty="0">
                <a:solidFill>
                  <a:srgbClr val="000000"/>
                </a:solidFill>
                <a:latin typeface="Arial"/>
                <a:cs typeface="Calibri"/>
              </a:rPr>
              <a:t>A defence qualification from TAFE could be eligible for credit towards a university degree, reducing the time and cost. </a:t>
            </a:r>
            <a:r>
              <a:rPr lang="en-AU" b="0" dirty="0">
                <a:solidFill>
                  <a:srgbClr val="000000"/>
                </a:solidFill>
                <a:latin typeface="Arial"/>
                <a:cs typeface="Calibri"/>
              </a:rPr>
              <a:t>Explore the different courses and </a:t>
            </a:r>
            <a:r>
              <a:rPr lang="en-AU" sz="1800" b="0" dirty="0">
                <a:solidFill>
                  <a:srgbClr val="000000"/>
                </a:solidFill>
                <a:latin typeface="Arial"/>
                <a:cs typeface="Calibri"/>
              </a:rPr>
              <a:t>transferrable degrees on the Other Force.</a:t>
            </a:r>
          </a:p>
          <a:p>
            <a:r>
              <a:rPr lang="en-AU" dirty="0">
                <a:solidFill>
                  <a:srgbClr val="000000"/>
                </a:solidFill>
                <a:latin typeface="Arial"/>
                <a:cs typeface="Calibri"/>
              </a:rPr>
              <a:t>Defence projects</a:t>
            </a:r>
            <a:endParaRPr lang="en-AU" sz="1800" dirty="0">
              <a:solidFill>
                <a:srgbClr val="000000"/>
              </a:solidFill>
              <a:latin typeface="Arial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800" b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Spend time reading about defence projects in Western Australia. This information can be found under the 5 domains on the WA’s Defence Industry page on the Other Force website. </a:t>
            </a:r>
          </a:p>
        </p:txBody>
      </p:sp>
    </p:spTree>
    <p:extLst>
      <p:ext uri="{BB962C8B-B14F-4D97-AF65-F5344CB8AC3E}">
        <p14:creationId xmlns:p14="http://schemas.microsoft.com/office/powerpoint/2010/main" val="1379717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FD8B2B6-BFE6-44F4-8813-86F0EC07CB33}"/>
              </a:ext>
            </a:extLst>
          </p:cNvPr>
          <p:cNvSpPr txBox="1">
            <a:spLocks/>
          </p:cNvSpPr>
          <p:nvPr/>
        </p:nvSpPr>
        <p:spPr bwMode="auto">
          <a:xfrm>
            <a:off x="872718" y="1837319"/>
            <a:ext cx="10709682" cy="4362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dedicated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defence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industry team is available at the Rockingham Jobs and Skills Centre to provide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free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advice about jobs, careers, and training pathways into the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defence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industry.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T: 08 9599 8655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E: defence.careers@smtafe.wa.edu.au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Building G — SM TAFE Rockingham Simpson Avenue Rockingham</a:t>
            </a: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E716C9-B64D-45C1-85D2-35725DDE8F5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7242" y="3429000"/>
            <a:ext cx="3962400" cy="155756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DD4D73A-80AC-422E-AA08-ECA1D1A1A2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31825" y="971046"/>
            <a:ext cx="8728349" cy="100530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AU" altLang="en-US" sz="3200" b="1" dirty="0">
                <a:solidFill>
                  <a:srgbClr val="28646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Defence Industry Career Advice</a:t>
            </a:r>
          </a:p>
        </p:txBody>
      </p:sp>
    </p:spTree>
    <p:extLst>
      <p:ext uri="{BB962C8B-B14F-4D97-AF65-F5344CB8AC3E}">
        <p14:creationId xmlns:p14="http://schemas.microsoft.com/office/powerpoint/2010/main" val="3984496223"/>
      </p:ext>
    </p:extLst>
  </p:cSld>
  <p:clrMapOvr>
    <a:masterClrMapping/>
  </p:clrMapOvr>
</p:sld>
</file>

<file path=ppt/theme/theme1.xml><?xml version="1.0" encoding="utf-8"?>
<a:theme xmlns:a="http://schemas.openxmlformats.org/drawingml/2006/main" name="1 Covers / Section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 Contents">
  <a:themeElements>
    <a:clrScheme name="DOE Monochromatic 3">
      <a:dk1>
        <a:sysClr val="windowText" lastClr="000000"/>
      </a:dk1>
      <a:lt1>
        <a:sysClr val="window" lastClr="FFFFFF"/>
      </a:lt1>
      <a:dk2>
        <a:srgbClr val="592C82"/>
      </a:dk2>
      <a:lt2>
        <a:srgbClr val="E7E6E6"/>
      </a:lt2>
      <a:accent1>
        <a:srgbClr val="3F2B56"/>
      </a:accent1>
      <a:accent2>
        <a:srgbClr val="592C82"/>
      </a:accent2>
      <a:accent3>
        <a:srgbClr val="AB90BF"/>
      </a:accent3>
      <a:accent4>
        <a:srgbClr val="FDC432"/>
      </a:accent4>
      <a:accent5>
        <a:srgbClr val="A40A66"/>
      </a:accent5>
      <a:accent6>
        <a:srgbClr val="94C34A"/>
      </a:accent6>
      <a:hlink>
        <a:srgbClr val="5BC5EA"/>
      </a:hlink>
      <a:folHlink>
        <a:srgbClr val="5BC5EA"/>
      </a:folHlink>
    </a:clrScheme>
    <a:fontScheme name="DOE Monochromatic 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 Content (Base)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 Content (Corners)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904</TotalTime>
  <Words>1082</Words>
  <Application>Microsoft Office PowerPoint</Application>
  <PresentationFormat>Widescreen</PresentationFormat>
  <Paragraphs>110</Paragraphs>
  <Slides>10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Arial</vt:lpstr>
      <vt:lpstr>Arial</vt:lpstr>
      <vt:lpstr>Arial Bold</vt:lpstr>
      <vt:lpstr>Calibri</vt:lpstr>
      <vt:lpstr>Calibri Light</vt:lpstr>
      <vt:lpstr>1 Covers / Sections</vt:lpstr>
      <vt:lpstr>2 Contents</vt:lpstr>
      <vt:lpstr>3 Content (Base)</vt:lpstr>
      <vt:lpstr>4 Content (Corners)</vt:lpstr>
      <vt:lpstr>Office Theme</vt:lpstr>
      <vt:lpstr>Defence Industry</vt:lpstr>
      <vt:lpstr>What is Defence Industry?</vt:lpstr>
      <vt:lpstr>What types of jobs are related to defence industry?</vt:lpstr>
      <vt:lpstr>Match the key trade areas to what they do</vt:lpstr>
      <vt:lpstr>PowerPoint Presentation</vt:lpstr>
      <vt:lpstr>The 5 domains of the defence industry</vt:lpstr>
      <vt:lpstr>PowerPoint Presentation</vt:lpstr>
      <vt:lpstr>Your task – the Other Force website</vt:lpstr>
      <vt:lpstr>Defence Industry Career Advice</vt:lpstr>
      <vt:lpstr>PowerPoint Presentation</vt:lpstr>
    </vt:vector>
  </TitlesOfParts>
  <Company>Department of Education Western Australia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DAVIES Vaughan [Public Relations &amp; Marketing]</dc:creator>
  <cp:lastModifiedBy>Rachel</cp:lastModifiedBy>
  <cp:revision>115</cp:revision>
  <dcterms:created xsi:type="dcterms:W3CDTF">2021-03-11T03:31:31Z</dcterms:created>
  <dcterms:modified xsi:type="dcterms:W3CDTF">2024-07-01T00:38:04Z</dcterms:modified>
</cp:coreProperties>
</file>