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91" r:id="rId6"/>
    <p:sldMasterId id="2147483679" r:id="rId7"/>
  </p:sldMasterIdLst>
  <p:notesMasterIdLst>
    <p:notesMasterId r:id="rId53"/>
  </p:notesMasterIdLst>
  <p:sldIdLst>
    <p:sldId id="264" r:id="rId8"/>
    <p:sldId id="267" r:id="rId9"/>
    <p:sldId id="324" r:id="rId10"/>
    <p:sldId id="265" r:id="rId11"/>
    <p:sldId id="272" r:id="rId12"/>
    <p:sldId id="269" r:id="rId13"/>
    <p:sldId id="331" r:id="rId14"/>
    <p:sldId id="317" r:id="rId15"/>
    <p:sldId id="278" r:id="rId16"/>
    <p:sldId id="257" r:id="rId17"/>
    <p:sldId id="279" r:id="rId18"/>
    <p:sldId id="280" r:id="rId19"/>
    <p:sldId id="281" r:id="rId20"/>
    <p:sldId id="282" r:id="rId21"/>
    <p:sldId id="283" r:id="rId22"/>
    <p:sldId id="284" r:id="rId23"/>
    <p:sldId id="290" r:id="rId24"/>
    <p:sldId id="285" r:id="rId25"/>
    <p:sldId id="296" r:id="rId26"/>
    <p:sldId id="286" r:id="rId27"/>
    <p:sldId id="287" r:id="rId28"/>
    <p:sldId id="326" r:id="rId29"/>
    <p:sldId id="327" r:id="rId30"/>
    <p:sldId id="328" r:id="rId31"/>
    <p:sldId id="303" r:id="rId32"/>
    <p:sldId id="289" r:id="rId33"/>
    <p:sldId id="291" r:id="rId34"/>
    <p:sldId id="292" r:id="rId35"/>
    <p:sldId id="297" r:id="rId36"/>
    <p:sldId id="312" r:id="rId37"/>
    <p:sldId id="313" r:id="rId38"/>
    <p:sldId id="310" r:id="rId39"/>
    <p:sldId id="321" r:id="rId40"/>
    <p:sldId id="325" r:id="rId41"/>
    <p:sldId id="293" r:id="rId42"/>
    <p:sldId id="294" r:id="rId43"/>
    <p:sldId id="298" r:id="rId44"/>
    <p:sldId id="329" r:id="rId45"/>
    <p:sldId id="308" r:id="rId46"/>
    <p:sldId id="304" r:id="rId47"/>
    <p:sldId id="309" r:id="rId48"/>
    <p:sldId id="320" r:id="rId49"/>
    <p:sldId id="295" r:id="rId50"/>
    <p:sldId id="323" r:id="rId51"/>
    <p:sldId id="332" r:id="rId5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65023A-024A-DAD2-DC0F-F44A3B1C8205}" name="NIMMO Kimberley [Road Safety and Drug Education]" initials="NK[SaDE" userId="S::kimberley.hallett@education.wa.edu.au::69474b4b-a8a3-4cdd-9743-89aa83643412" providerId="AD"/>
  <p188:author id="{0693B3F8-C34A-76C8-C9D7-C9F0ECB3DDB1}" name="OLIVER Bec [Road Safety and Drug Education]" initials="OB[SaDE" userId="S::rebecca.oliver@education.wa.edu.au::427ebded-11e1-4b9a-a12b-b1729ad1f9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FFFFFF"/>
    <a:srgbClr val="592C82"/>
    <a:srgbClr val="FDC432"/>
    <a:srgbClr val="5BC5EA"/>
    <a:srgbClr val="00ADB1"/>
    <a:srgbClr val="E94F36"/>
    <a:srgbClr val="3F2B56"/>
    <a:srgbClr val="EE7202"/>
    <a:srgbClr val="A40A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65452" autoAdjust="0"/>
  </p:normalViewPr>
  <p:slideViewPr>
    <p:cSldViewPr snapToGrid="0">
      <p:cViewPr varScale="1">
        <p:scale>
          <a:sx n="80" d="100"/>
          <a:sy n="80" d="100"/>
        </p:scale>
        <p:origin x="912" y="84"/>
      </p:cViewPr>
      <p:guideLst/>
    </p:cSldViewPr>
  </p:slideViewPr>
  <p:notesTextViewPr>
    <p:cViewPr>
      <p:scale>
        <a:sx n="3" d="2"/>
        <a:sy n="3" d="2"/>
      </p:scale>
      <p:origin x="0" y="0"/>
    </p:cViewPr>
  </p:notesText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B20FAD1D-6C85-481C-B3B4-2265CFDF3669}" type="datetimeFigureOut">
              <a:rPr lang="en-AU" smtClean="0"/>
              <a:t>12/02/2025</a:t>
            </a:fld>
            <a:endParaRPr lang="en-AU"/>
          </a:p>
        </p:txBody>
      </p:sp>
      <p:sp>
        <p:nvSpPr>
          <p:cNvPr id="4" name="Slide Image Placeholder 3"/>
          <p:cNvSpPr>
            <a:spLocks noGrp="1" noRot="1" noChangeAspect="1"/>
          </p:cNvSpPr>
          <p:nvPr>
            <p:ph type="sldImg" idx="2"/>
          </p:nvPr>
        </p:nvSpPr>
        <p:spPr>
          <a:xfrm>
            <a:off x="598024" y="517358"/>
            <a:ext cx="5580336" cy="3140242"/>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078705"/>
            <a:ext cx="5438140" cy="534987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99B883AC-FE3C-4431-9252-48CE78076032}" type="slidenum">
              <a:rPr lang="en-AU" smtClean="0"/>
              <a:t>‹#›</a:t>
            </a:fld>
            <a:endParaRPr lang="en-AU"/>
          </a:p>
        </p:txBody>
      </p:sp>
    </p:spTree>
    <p:extLst>
      <p:ext uri="{BB962C8B-B14F-4D97-AF65-F5344CB8AC3E}">
        <p14:creationId xmlns:p14="http://schemas.microsoft.com/office/powerpoint/2010/main" val="8739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9wp5Qv54_M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_4OsHGsa874&amp;t=56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_4OsHGsa874&amp;t=56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health.wa.gov.au/Articles/A_E/Electronic-cigarettes-in-Western-Australi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YtdqkPyZnG4"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youtube.com/watch?v=mAej2dkX6ow"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517525"/>
            <a:ext cx="5580062" cy="3140075"/>
          </a:xfrm>
        </p:spPr>
      </p:sp>
      <p:sp>
        <p:nvSpPr>
          <p:cNvPr id="3" name="Notes Placeholder 2"/>
          <p:cNvSpPr>
            <a:spLocks noGrp="1"/>
          </p:cNvSpPr>
          <p:nvPr>
            <p:ph type="body" idx="1"/>
          </p:nvPr>
        </p:nvSpPr>
        <p:spPr/>
        <p:txBody>
          <a:bodyPr/>
          <a:lstStyle/>
          <a:p>
            <a:r>
              <a:rPr lang="en-AU" sz="1800" b="1" dirty="0">
                <a:solidFill>
                  <a:srgbClr val="592C82"/>
                </a:solidFill>
                <a:effectLst/>
                <a:latin typeface="Arial" panose="020B0604020202020204" pitchFamily="34" charset="0"/>
                <a:ea typeface="Calibri" panose="020F0502020204030204" pitchFamily="34" charset="0"/>
              </a:rPr>
              <a:t>Required resources:</a:t>
            </a:r>
            <a:endParaRPr lang="en-AU" sz="1800" b="1"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A3 sheet of paper - 1 per group</a:t>
            </a:r>
          </a:p>
          <a:p>
            <a:pPr marL="0" lvl="0" indent="0">
              <a:buFont typeface="Symbol" panose="05050102010706020507" pitchFamily="18" charset="2"/>
              <a:buNone/>
              <a:tabLst>
                <a:tab pos="215900" algn="l"/>
                <a:tab pos="431800" algn="l"/>
                <a:tab pos="648335" algn="l"/>
                <a:tab pos="864235" algn="l"/>
                <a:tab pos="1296035" algn="l"/>
                <a:tab pos="1511935" algn="l"/>
                <a:tab pos="1728470" algn="l"/>
                <a:tab pos="1944370" algn="l"/>
              </a:tabLst>
            </a:pPr>
            <a:endParaRPr lang="en-AU" sz="1800" dirty="0">
              <a:effectLst/>
              <a:latin typeface="Arial" panose="020B0604020202020204" pitchFamily="34" charset="0"/>
              <a:ea typeface="Calibri" panose="020F0502020204030204" pitchFamily="34" charset="0"/>
            </a:endParaRPr>
          </a:p>
          <a:p>
            <a:pPr marL="0" lvl="0" indent="0">
              <a:buFont typeface="Symbol" panose="05050102010706020507" pitchFamily="18" charset="2"/>
              <a:buNone/>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This session will cover facts about e-cigarettes and vaping and involve discussion of any misconceptions you may have.</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1</a:t>
            </a:fld>
            <a:endParaRPr lang="en-AU"/>
          </a:p>
        </p:txBody>
      </p:sp>
    </p:spTree>
    <p:extLst>
      <p:ext uri="{BB962C8B-B14F-4D97-AF65-F5344CB8AC3E}">
        <p14:creationId xmlns:p14="http://schemas.microsoft.com/office/powerpoint/2010/main" val="3713373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10</a:t>
            </a:fld>
            <a:endParaRPr lang="en-AU"/>
          </a:p>
        </p:txBody>
      </p:sp>
    </p:spTree>
    <p:extLst>
      <p:ext uri="{BB962C8B-B14F-4D97-AF65-F5344CB8AC3E}">
        <p14:creationId xmlns:p14="http://schemas.microsoft.com/office/powerpoint/2010/main" val="3323937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517525"/>
            <a:ext cx="5580062" cy="3140075"/>
          </a:xfrm>
        </p:spPr>
      </p:sp>
      <p:sp>
        <p:nvSpPr>
          <p:cNvPr id="3" name="Notes Placeholder 2"/>
          <p:cNvSpPr>
            <a:spLocks noGrp="1"/>
          </p:cNvSpPr>
          <p:nvPr>
            <p:ph type="body" idx="1"/>
          </p:nvPr>
        </p:nvSpPr>
        <p:spPr/>
        <p:txBody>
          <a:bodyPr/>
          <a:lstStyle/>
          <a:p>
            <a:r>
              <a:rPr lang="en-AU" sz="1800" b="1" dirty="0">
                <a:solidFill>
                  <a:srgbClr val="592C82"/>
                </a:solidFill>
                <a:effectLst/>
                <a:latin typeface="Arial" panose="020B0604020202020204" pitchFamily="34" charset="0"/>
                <a:ea typeface="Calibri" panose="020F0502020204030204" pitchFamily="34" charset="0"/>
              </a:rPr>
              <a:t>Required resources:</a:t>
            </a:r>
            <a:endParaRPr lang="en-AU" sz="1800" b="1"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Video link: Kids and the Tobacco Predator </a:t>
            </a:r>
            <a:r>
              <a:rPr lang="en-AU" sz="1800" u="sng" dirty="0">
                <a:solidFill>
                  <a:srgbClr val="0563C1"/>
                </a:solidFill>
                <a:effectLst/>
                <a:latin typeface="Arial" panose="020B0604020202020204" pitchFamily="34" charset="0"/>
                <a:ea typeface="Calibri" panose="020F0502020204030204" pitchFamily="34" charset="0"/>
              </a:rPr>
              <a:t>https://www.youtube.com/watch?v=9wp5Qv54_MM</a:t>
            </a:r>
            <a:endParaRPr lang="en-AU" sz="1800" dirty="0">
              <a:effectLst/>
              <a:latin typeface="Arial" panose="020B0604020202020204" pitchFamily="34" charset="0"/>
              <a:ea typeface="Calibri" panose="020F0502020204030204" pitchFamily="34" charset="0"/>
            </a:endParaRP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Calibri" panose="020F0502020204030204" pitchFamily="34" charset="0"/>
              </a:rPr>
              <a:t>This session will cover why young people might choose to vape or not vape and how social media, advertising and may influence this decision. </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11</a:t>
            </a:fld>
            <a:endParaRPr lang="en-AU"/>
          </a:p>
        </p:txBody>
      </p:sp>
    </p:spTree>
    <p:extLst>
      <p:ext uri="{BB962C8B-B14F-4D97-AF65-F5344CB8AC3E}">
        <p14:creationId xmlns:p14="http://schemas.microsoft.com/office/powerpoint/2010/main" val="1793842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12</a:t>
            </a:fld>
            <a:endParaRPr lang="en-AU"/>
          </a:p>
        </p:txBody>
      </p:sp>
    </p:spTree>
    <p:extLst>
      <p:ext uri="{BB962C8B-B14F-4D97-AF65-F5344CB8AC3E}">
        <p14:creationId xmlns:p14="http://schemas.microsoft.com/office/powerpoint/2010/main" val="1775653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517525"/>
            <a:ext cx="5580062" cy="3140075"/>
          </a:xfrm>
        </p:spPr>
      </p:sp>
      <p:sp>
        <p:nvSpPr>
          <p:cNvPr id="3" name="Notes Placeholder 2"/>
          <p:cNvSpPr>
            <a:spLocks noGrp="1"/>
          </p:cNvSpPr>
          <p:nvPr>
            <p:ph type="body" idx="1"/>
          </p:nvPr>
        </p:nvSpPr>
        <p:spPr/>
        <p:txBody>
          <a:bodyPr/>
          <a:lstStyle/>
          <a:p>
            <a:r>
              <a:rPr lang="en-AU" sz="1800" b="1" dirty="0">
                <a:effectLst/>
                <a:latin typeface="Arial" panose="020B0604020202020204" pitchFamily="34" charset="0"/>
                <a:ea typeface="Calibri" panose="020F0502020204030204" pitchFamily="34" charset="0"/>
              </a:rPr>
              <a:t>Watch video:</a:t>
            </a:r>
            <a:r>
              <a:rPr lang="en-AU" sz="1800" b="1" i="1" dirty="0">
                <a:effectLst/>
                <a:latin typeface="Arial" panose="020B0604020202020204" pitchFamily="34" charset="0"/>
                <a:ea typeface="Calibri" panose="020F0502020204030204" pitchFamily="34" charset="0"/>
              </a:rPr>
              <a:t> </a:t>
            </a:r>
            <a:r>
              <a:rPr lang="en-AU" sz="1800" u="sng" dirty="0">
                <a:solidFill>
                  <a:srgbClr val="0563C1"/>
                </a:solidFill>
                <a:effectLst/>
                <a:latin typeface="Arial" panose="020B0604020202020204" pitchFamily="34" charset="0"/>
                <a:ea typeface="Calibri" panose="020F0502020204030204" pitchFamily="34" charset="0"/>
                <a:hlinkClick r:id="rId3"/>
              </a:rPr>
              <a:t>Kids and the Tobacco Predator</a:t>
            </a:r>
            <a:endParaRPr lang="en-AU" sz="1800" dirty="0">
              <a:effectLst/>
              <a:latin typeface="Arial" panose="020B0604020202020204" pitchFamily="34" charset="0"/>
              <a:ea typeface="Calibri" panose="020F0502020204030204" pitchFamily="34" charset="0"/>
            </a:endParaRPr>
          </a:p>
          <a:p>
            <a:r>
              <a:rPr lang="en-AU" sz="1800" b="1" i="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Discussion questions: In pairs or small groups discuss the following questions. Allow time in small groups then conduct a class discussion.</a:t>
            </a:r>
          </a:p>
          <a:p>
            <a:r>
              <a:rPr lang="en-AU" sz="1800" i="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pPr marL="342900" lvl="0" indent="-342900">
              <a:buFont typeface="+mj-lt"/>
              <a:buAutoNum type="arabicPeriod"/>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What are your thoughts about the video?</a:t>
            </a:r>
          </a:p>
          <a:p>
            <a:pPr marL="342900" lvl="0" indent="-342900">
              <a:buFont typeface="+mj-lt"/>
              <a:buAutoNum type="arabicPeriod"/>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Why do you think young people choose to vape? </a:t>
            </a:r>
          </a:p>
          <a:p>
            <a:pPr marL="342900" lvl="0" indent="-342900">
              <a:buFont typeface="+mj-lt"/>
              <a:buAutoNum type="arabicPeriod"/>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What can influence a young person’s decision to vape?</a:t>
            </a:r>
          </a:p>
          <a:p>
            <a:r>
              <a:rPr lang="en-AU" sz="1800" dirty="0">
                <a:effectLst/>
                <a:latin typeface="Arial" panose="020B0604020202020204" pitchFamily="34" charset="0"/>
                <a:ea typeface="Calibri" panose="020F0502020204030204" pitchFamily="34" charset="0"/>
              </a:rPr>
              <a:t> </a:t>
            </a:r>
          </a:p>
          <a:p>
            <a:r>
              <a:rPr lang="en-AU" sz="1800" b="1" dirty="0">
                <a:effectLst/>
                <a:latin typeface="Arial" panose="020B0604020202020204" pitchFamily="34" charset="0"/>
                <a:ea typeface="Calibri" panose="020F0502020204030204" pitchFamily="34" charset="0"/>
              </a:rPr>
              <a:t>Possible answers may include</a:t>
            </a:r>
            <a:r>
              <a:rPr lang="en-AU" sz="1800" dirty="0">
                <a:effectLst/>
                <a:latin typeface="Arial" panose="020B0604020202020204" pitchFamily="34" charset="0"/>
                <a:ea typeface="Calibri" panose="020F0502020204030204" pitchFamily="34" charset="0"/>
              </a:rPr>
              <a:t> [7]:</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Curiosity: exposure to advertisement and promotion has been linked to increased curiosity.</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Unaware of the harms.</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To fit in: young people are more likely to vape if they have friends who vape; perceptions that vaping is cool, fun and help young people ‘fit in’ is linked to increased use. This is why it is important to remember the statistics from last lesson that most young people don’t vape.</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Influence of social media.</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Flavours and packaging: studies have found that e-cigarette flavours may make vaping more appealing to young people.</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The perception that it will assist in coping with feelings of stress or anxiety: nicotine dependence can lead to feelings of anxiety worsening.</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4. How does social media, media, advertising and marketing influence young people’s decisions about vaping?</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13</a:t>
            </a:fld>
            <a:endParaRPr lang="en-AU"/>
          </a:p>
        </p:txBody>
      </p:sp>
    </p:spTree>
    <p:extLst>
      <p:ext uri="{BB962C8B-B14F-4D97-AF65-F5344CB8AC3E}">
        <p14:creationId xmlns:p14="http://schemas.microsoft.com/office/powerpoint/2010/main" val="2438346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517525"/>
            <a:ext cx="5580062" cy="3140075"/>
          </a:xfrm>
        </p:spPr>
      </p:sp>
      <p:sp>
        <p:nvSpPr>
          <p:cNvPr id="3" name="Notes Placeholder 2"/>
          <p:cNvSpPr>
            <a:spLocks noGrp="1"/>
          </p:cNvSpPr>
          <p:nvPr>
            <p:ph type="body" idx="1"/>
          </p:nvPr>
        </p:nvSpPr>
        <p:spPr/>
        <p:txBody>
          <a:bodyPr/>
          <a:lstStyle/>
          <a:p>
            <a:r>
              <a:rPr lang="en-AU" sz="1800" b="1" dirty="0">
                <a:effectLst/>
                <a:latin typeface="Arial" panose="020B0604020202020204" pitchFamily="34" charset="0"/>
                <a:ea typeface="Calibri" panose="020F0502020204030204" pitchFamily="34" charset="0"/>
              </a:rPr>
              <a:t>Activity instructions: </a:t>
            </a:r>
            <a:r>
              <a:rPr lang="en-AU" sz="1800" dirty="0">
                <a:effectLst/>
                <a:latin typeface="Arial" panose="020B0604020202020204" pitchFamily="34" charset="0"/>
                <a:ea typeface="Calibri" panose="020F0502020204030204" pitchFamily="34" charset="0"/>
              </a:rPr>
              <a:t>There are 4 questions to this slide. Ask students each question. Allow time for discussion in small groups, then conduct a class discussion. After receiving class responses, click next for research on each topic.</a:t>
            </a:r>
          </a:p>
          <a:p>
            <a:r>
              <a:rPr lang="en-AU" sz="1800" b="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a:t>
            </a:r>
            <a:r>
              <a:rPr lang="en-AU" sz="1800" i="1" dirty="0">
                <a:effectLst/>
                <a:latin typeface="Arial" panose="020B0604020202020204" pitchFamily="34" charset="0"/>
                <a:ea typeface="Calibri" panose="020F0502020204030204" pitchFamily="34" charset="0"/>
              </a:rPr>
              <a:t>Click next) </a:t>
            </a:r>
            <a:r>
              <a:rPr lang="en-AU" sz="1800" dirty="0">
                <a:effectLst/>
                <a:latin typeface="Arial" panose="020B0604020202020204" pitchFamily="34" charset="0"/>
                <a:ea typeface="Calibri" panose="020F0502020204030204" pitchFamily="34" charset="0"/>
              </a:rPr>
              <a:t>What marketing tactics do vape companies use to reach their target audience? </a:t>
            </a:r>
          </a:p>
          <a:p>
            <a:r>
              <a:rPr lang="en-AU" sz="1800" i="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i="1" dirty="0">
                <a:effectLst/>
                <a:latin typeface="Arial" panose="020B0604020202020204" pitchFamily="34" charset="0"/>
                <a:ea typeface="Calibri" panose="020F0502020204030204" pitchFamily="34" charset="0"/>
              </a:rPr>
              <a:t>(Click next)</a:t>
            </a:r>
            <a:r>
              <a:rPr lang="en-AU" sz="1800" dirty="0">
                <a:effectLst/>
                <a:latin typeface="Arial" panose="020B0604020202020204" pitchFamily="34" charset="0"/>
                <a:ea typeface="Calibri" panose="020F0502020204030204" pitchFamily="34" charset="0"/>
              </a:rPr>
              <a:t> Some of the tactics seen on social media to promote e-cigarettes include highlighting features such as colours, flavour variations as well as price promotions, discount vouchers and even celebrity endorsements [5]. </a:t>
            </a:r>
          </a:p>
          <a:p>
            <a:r>
              <a:rPr lang="en-AU" sz="1800" i="1" dirty="0">
                <a:effectLst/>
                <a:latin typeface="Arial" panose="020B0604020202020204" pitchFamily="34" charset="0"/>
                <a:ea typeface="Calibri" panose="020F0502020204030204" pitchFamily="34" charset="0"/>
              </a:rPr>
              <a:t> </a:t>
            </a:r>
          </a:p>
          <a:p>
            <a:pPr marL="0" indent="0">
              <a:buFont typeface="+mj-lt"/>
              <a:buNone/>
            </a:pPr>
            <a:r>
              <a:rPr lang="en-AU" sz="1800" dirty="0">
                <a:effectLst/>
                <a:latin typeface="Arial" panose="020B0604020202020204" pitchFamily="34" charset="0"/>
                <a:ea typeface="Calibri" panose="020F0502020204030204" pitchFamily="34" charset="0"/>
              </a:rPr>
              <a:t>2.       (</a:t>
            </a:r>
            <a:r>
              <a:rPr lang="en-AU" sz="1800" i="1" dirty="0">
                <a:effectLst/>
                <a:latin typeface="Arial" panose="020B0604020202020204" pitchFamily="34" charset="0"/>
                <a:ea typeface="Calibri" panose="020F0502020204030204" pitchFamily="34" charset="0"/>
              </a:rPr>
              <a:t>Click next) </a:t>
            </a:r>
            <a:r>
              <a:rPr lang="en-AU" sz="1800" dirty="0">
                <a:effectLst/>
                <a:latin typeface="Arial" panose="020B0604020202020204" pitchFamily="34" charset="0"/>
                <a:ea typeface="Calibri" panose="020F0502020204030204" pitchFamily="34" charset="0"/>
              </a:rPr>
              <a:t>What are the common messages regarding vaping portrayed on social media?</a:t>
            </a:r>
          </a:p>
          <a:p>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a:t>
            </a:r>
            <a:r>
              <a:rPr lang="en-AU" sz="1800" i="1" dirty="0">
                <a:effectLst/>
                <a:latin typeface="Arial" panose="020B0604020202020204" pitchFamily="34" charset="0"/>
                <a:ea typeface="Calibri" panose="020F0502020204030204" pitchFamily="34" charset="0"/>
              </a:rPr>
              <a:t>Click next) </a:t>
            </a:r>
            <a:r>
              <a:rPr lang="en-AU" sz="1800" dirty="0">
                <a:effectLst/>
                <a:latin typeface="Arial" panose="020B0604020202020204" pitchFamily="34" charset="0"/>
                <a:ea typeface="Calibri" panose="020F0502020204030204" pitchFamily="34" charset="0"/>
              </a:rPr>
              <a:t>A study by Curtin University on the way e-cigarettes are portrayed on TikTok, found that of 1599 e-cigarette related videos analysed, 97.7% portrayed e-cigarettes positively. Only 5 posts portrayed e-cigarettes negatively. The posts with the 5 highest engagement rates all portrayed e-cigarettes positively [4].</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3.       (</a:t>
            </a:r>
            <a:r>
              <a:rPr lang="en-AU" sz="1800" i="1" dirty="0">
                <a:effectLst/>
                <a:latin typeface="Arial" panose="020B0604020202020204" pitchFamily="34" charset="0"/>
                <a:ea typeface="Calibri" panose="020F0502020204030204" pitchFamily="34" charset="0"/>
              </a:rPr>
              <a:t>Click next) </a:t>
            </a:r>
            <a:r>
              <a:rPr lang="en-AU" sz="1800" dirty="0">
                <a:effectLst/>
                <a:latin typeface="Arial" panose="020B0604020202020204" pitchFamily="34" charset="0"/>
                <a:ea typeface="Calibri" panose="020F0502020204030204" pitchFamily="34" charset="0"/>
              </a:rPr>
              <a:t>Who is the target audience for vaping related content on social media?</a:t>
            </a:r>
          </a:p>
          <a:p>
            <a:r>
              <a:rPr lang="en-AU" sz="1800" i="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a:t>
            </a:r>
            <a:r>
              <a:rPr lang="en-AU" sz="1800" i="1" dirty="0">
                <a:effectLst/>
                <a:latin typeface="Arial" panose="020B0604020202020204" pitchFamily="34" charset="0"/>
                <a:ea typeface="Calibri" panose="020F0502020204030204" pitchFamily="34" charset="0"/>
              </a:rPr>
              <a:t>Click next) </a:t>
            </a:r>
            <a:r>
              <a:rPr lang="en-AU" sz="1800" dirty="0">
                <a:effectLst/>
                <a:latin typeface="Arial" panose="020B0604020202020204" pitchFamily="34" charset="0"/>
                <a:ea typeface="Calibri" panose="020F0502020204030204" pitchFamily="34" charset="0"/>
              </a:rPr>
              <a:t>47% of TikTok users are in the 10-29 age group. A study amongst 14-17 year </a:t>
            </a:r>
            <a:r>
              <a:rPr lang="en-AU" sz="1800" dirty="0" err="1">
                <a:effectLst/>
                <a:latin typeface="Arial" panose="020B0604020202020204" pitchFamily="34" charset="0"/>
                <a:ea typeface="Calibri" panose="020F0502020204030204" pitchFamily="34" charset="0"/>
              </a:rPr>
              <a:t>olds</a:t>
            </a:r>
            <a:r>
              <a:rPr lang="en-AU" sz="1800" dirty="0">
                <a:effectLst/>
                <a:latin typeface="Arial" panose="020B0604020202020204" pitchFamily="34" charset="0"/>
                <a:ea typeface="Calibri" panose="020F0502020204030204" pitchFamily="34" charset="0"/>
              </a:rPr>
              <a:t> found that flavours and taste were the most important characteristic of e-cigarettes to adolescents. The Curtin study found that 40% of videos on TikTok showed e-liquid flavours [5]. Other videos included humour and vaping tricks.</a:t>
            </a:r>
          </a:p>
          <a:p>
            <a:r>
              <a:rPr lang="en-AU" sz="1800" i="1" dirty="0">
                <a:effectLst/>
                <a:latin typeface="Arial" panose="020B0604020202020204" pitchFamily="34" charset="0"/>
                <a:ea typeface="Calibri" panose="020F0502020204030204" pitchFamily="34" charset="0"/>
              </a:rPr>
              <a:t> </a:t>
            </a:r>
          </a:p>
          <a:p>
            <a:r>
              <a:rPr lang="en-AU" sz="1800" i="1" dirty="0">
                <a:effectLst/>
                <a:latin typeface="Arial" panose="020B0604020202020204" pitchFamily="34" charset="0"/>
                <a:ea typeface="Calibri" panose="020F0502020204030204" pitchFamily="34" charset="0"/>
              </a:rPr>
              <a:t>4.        </a:t>
            </a:r>
            <a:r>
              <a:rPr lang="en-AU" sz="1800" dirty="0">
                <a:effectLst/>
                <a:latin typeface="Arial" panose="020B0604020202020204" pitchFamily="34" charset="0"/>
                <a:ea typeface="Calibri" panose="020F0502020204030204" pitchFamily="34" charset="0"/>
              </a:rPr>
              <a:t>(</a:t>
            </a:r>
            <a:r>
              <a:rPr lang="en-AU" sz="1800" i="1" dirty="0">
                <a:effectLst/>
                <a:latin typeface="Arial" panose="020B0604020202020204" pitchFamily="34" charset="0"/>
                <a:ea typeface="Calibri" panose="020F0502020204030204" pitchFamily="34" charset="0"/>
              </a:rPr>
              <a:t>Click next) </a:t>
            </a:r>
            <a:r>
              <a:rPr lang="en-AU" sz="1800" dirty="0">
                <a:effectLst/>
                <a:latin typeface="Arial" panose="020B0604020202020204" pitchFamily="34" charset="0"/>
                <a:ea typeface="Calibri" panose="020F0502020204030204" pitchFamily="34" charset="0"/>
              </a:rPr>
              <a:t>Why do vape companies choose to target young people?</a:t>
            </a:r>
          </a:p>
          <a:p>
            <a:r>
              <a:rPr lang="en-AU" sz="1800" i="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Go to slide 14 after receiving responses from students for answer.</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14</a:t>
            </a:fld>
            <a:endParaRPr lang="en-AU"/>
          </a:p>
        </p:txBody>
      </p:sp>
    </p:spTree>
    <p:extLst>
      <p:ext uri="{BB962C8B-B14F-4D97-AF65-F5344CB8AC3E}">
        <p14:creationId xmlns:p14="http://schemas.microsoft.com/office/powerpoint/2010/main" val="876293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517525"/>
            <a:ext cx="5580062" cy="3140075"/>
          </a:xfrm>
        </p:spPr>
      </p:sp>
      <p:sp>
        <p:nvSpPr>
          <p:cNvPr id="3" name="Notes Placeholder 2"/>
          <p:cNvSpPr>
            <a:spLocks noGrp="1"/>
          </p:cNvSpPr>
          <p:nvPr>
            <p:ph type="body" idx="1"/>
          </p:nvPr>
        </p:nvSpPr>
        <p:spPr/>
        <p:txBody>
          <a:bodyPr/>
          <a:lstStyle/>
          <a:p>
            <a:r>
              <a:rPr lang="en-AU" sz="1800" dirty="0">
                <a:effectLst/>
                <a:latin typeface="Arial" panose="020B0604020202020204" pitchFamily="34" charset="0"/>
                <a:ea typeface="Calibri" panose="020F0502020204030204" pitchFamily="34" charset="0"/>
              </a:rPr>
              <a:t>The main aim of vape companies is to make money. As of 2023, the global e-cigarette market was estimated to be worth USD 24.6 billion [4]. They advertise and market their product at a target audience that, in the long run, will result in the largest cash flow. Vapes are a new way to get young people addicted to nicotine, which is often difficult to quit. </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A recent Australian study conducted in March 2023 found the following results [8]: </a:t>
            </a:r>
          </a:p>
          <a:p>
            <a:pPr marL="342900" lvl="0" indent="-342900">
              <a:buFont typeface="Arial" panose="020B0604020202020204" pitchFamily="34" charset="0"/>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The highest prevalence of vaping was those aged between 18 and 24.</a:t>
            </a:r>
          </a:p>
          <a:p>
            <a:pPr marL="342900" lvl="0" indent="-342900">
              <a:buFont typeface="Arial" panose="020B0604020202020204" pitchFamily="34" charset="0"/>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The 2</a:t>
            </a:r>
            <a:r>
              <a:rPr lang="en-AU" sz="1800" baseline="30000" dirty="0">
                <a:effectLst/>
                <a:latin typeface="Arial" panose="020B0604020202020204" pitchFamily="34" charset="0"/>
                <a:ea typeface="Calibri" panose="020F0502020204030204" pitchFamily="34" charset="0"/>
              </a:rPr>
              <a:t>nd</a:t>
            </a:r>
            <a:r>
              <a:rPr lang="en-AU" sz="1800" dirty="0">
                <a:effectLst/>
                <a:latin typeface="Arial" panose="020B0604020202020204" pitchFamily="34" charset="0"/>
                <a:ea typeface="Calibri" panose="020F0502020204030204" pitchFamily="34" charset="0"/>
              </a:rPr>
              <a:t> highest prevalence was those aged between 25 and 34.</a:t>
            </a:r>
          </a:p>
          <a:p>
            <a:pPr marL="342900" lvl="0" indent="-342900">
              <a:buFont typeface="Arial" panose="020B0604020202020204" pitchFamily="34" charset="0"/>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The 3</a:t>
            </a:r>
            <a:r>
              <a:rPr lang="en-AU" sz="1800" baseline="30000" dirty="0">
                <a:effectLst/>
                <a:latin typeface="Arial" panose="020B0604020202020204" pitchFamily="34" charset="0"/>
                <a:ea typeface="Calibri" panose="020F0502020204030204" pitchFamily="34" charset="0"/>
              </a:rPr>
              <a:t>rd</a:t>
            </a:r>
            <a:r>
              <a:rPr lang="en-AU" sz="1800" dirty="0">
                <a:effectLst/>
                <a:latin typeface="Arial" panose="020B0604020202020204" pitchFamily="34" charset="0"/>
                <a:ea typeface="Calibri" panose="020F0502020204030204" pitchFamily="34" charset="0"/>
              </a:rPr>
              <a:t> highest were those aged between 14 and 17. </a:t>
            </a:r>
          </a:p>
          <a:p>
            <a:r>
              <a:rPr lang="en-AU" sz="1800" dirty="0">
                <a:effectLst/>
                <a:latin typeface="Arial" panose="020B0604020202020204" pitchFamily="34" charset="0"/>
                <a:ea typeface="Calibri" panose="020F0502020204030204" pitchFamily="34" charset="0"/>
              </a:rPr>
              <a:t>The earlier in life a person becomes addicted to nicotine, the more money vape companies can make over the person’s life span.</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Most young people do not vape. Of those who choose to vape, almost three-quarters (71.9%) of young users reported using e-cigarettes “out of curiosity” [4]. Vape companies use tactics which aim to intrigue people. Even if those people just bought 1 vape to try it, that helps to increase revenue. </a:t>
            </a:r>
          </a:p>
          <a:p>
            <a:endParaRPr lang="en-AU" sz="1000" b="1" dirty="0"/>
          </a:p>
        </p:txBody>
      </p:sp>
      <p:sp>
        <p:nvSpPr>
          <p:cNvPr id="4" name="Slide Number Placeholder 3"/>
          <p:cNvSpPr>
            <a:spLocks noGrp="1"/>
          </p:cNvSpPr>
          <p:nvPr>
            <p:ph type="sldNum" sz="quarter" idx="5"/>
          </p:nvPr>
        </p:nvSpPr>
        <p:spPr/>
        <p:txBody>
          <a:bodyPr/>
          <a:lstStyle/>
          <a:p>
            <a:fld id="{99B883AC-FE3C-4431-9252-48CE78076032}" type="slidenum">
              <a:rPr lang="en-AU" smtClean="0"/>
              <a:t>15</a:t>
            </a:fld>
            <a:endParaRPr lang="en-AU"/>
          </a:p>
        </p:txBody>
      </p:sp>
    </p:spTree>
    <p:extLst>
      <p:ext uri="{BB962C8B-B14F-4D97-AF65-F5344CB8AC3E}">
        <p14:creationId xmlns:p14="http://schemas.microsoft.com/office/powerpoint/2010/main" val="1262056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effectLst/>
                <a:latin typeface="Arial" panose="020B0604020202020204" pitchFamily="34" charset="0"/>
                <a:ea typeface="Calibri" panose="020F0502020204030204" pitchFamily="34" charset="0"/>
              </a:rPr>
              <a:t>Activity: Discussion</a:t>
            </a:r>
            <a:r>
              <a:rPr lang="en-AU" sz="1800" i="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i="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In pairs or small groups, discuss the following questions. Allow discussion time in small groups then conduct a class discussion.</a:t>
            </a:r>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How does it make you feel that your age group is a target audience for vape companies? </a:t>
            </a:r>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Do you think this is ethical? Why or why not?</a:t>
            </a:r>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How can young people avoid being influenced by social media and make better-informed decisions?</a:t>
            </a:r>
          </a:p>
          <a:p>
            <a:r>
              <a:rPr lang="en-AU" sz="1800" dirty="0">
                <a:effectLst/>
                <a:latin typeface="Arial" panose="020B0604020202020204" pitchFamily="34" charset="0"/>
                <a:ea typeface="Calibri" panose="020F0502020204030204" pitchFamily="34" charset="0"/>
              </a:rPr>
              <a:t> </a:t>
            </a:r>
          </a:p>
          <a:p>
            <a:r>
              <a:rPr lang="en-AU" sz="1800" b="1" dirty="0">
                <a:effectLst/>
                <a:latin typeface="Arial" panose="020B0604020202020204" pitchFamily="34" charset="0"/>
                <a:ea typeface="Calibri" panose="020F0502020204030204" pitchFamily="34" charset="0"/>
              </a:rPr>
              <a:t>Possible discussion points include:</a:t>
            </a:r>
            <a:endParaRPr lang="en-AU" sz="18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Educate yourself: knowing the harmful effects and the reasons why young people choose to vape can assist you in making informed decisions. Make sure you are using credible sources of information.</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Avoid platforms that glamorise the use of vaping. Unfollow accounts or pages that promote vaping and contain misleading advertising. Instead follow people or pages that provide accurate information that supports your values and goals. </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Think critically: question the credibility of the information and the motive behind the content that you see online. Always fact check the information using credible sources of information.</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Develop clear attitudes and opinions about vaping: when you have a clear opinion about vaping it can make it easier to resist the influence of social media.</a:t>
            </a:r>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16</a:t>
            </a:fld>
            <a:endParaRPr lang="en-AU"/>
          </a:p>
        </p:txBody>
      </p:sp>
    </p:spTree>
    <p:extLst>
      <p:ext uri="{BB962C8B-B14F-4D97-AF65-F5344CB8AC3E}">
        <p14:creationId xmlns:p14="http://schemas.microsoft.com/office/powerpoint/2010/main" val="2293525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17</a:t>
            </a:fld>
            <a:endParaRPr lang="en-AU"/>
          </a:p>
        </p:txBody>
      </p:sp>
    </p:spTree>
    <p:extLst>
      <p:ext uri="{BB962C8B-B14F-4D97-AF65-F5344CB8AC3E}">
        <p14:creationId xmlns:p14="http://schemas.microsoft.com/office/powerpoint/2010/main" val="726826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Arial" panose="020B0604020202020204" pitchFamily="34" charset="0"/>
                <a:ea typeface="Calibri" panose="020F0502020204030204" pitchFamily="34" charset="0"/>
              </a:rPr>
              <a:t> </a:t>
            </a:r>
            <a:r>
              <a:rPr lang="en-AU" sz="1800" b="1" dirty="0">
                <a:solidFill>
                  <a:srgbClr val="592C82"/>
                </a:solidFill>
                <a:effectLst/>
                <a:latin typeface="Arial" panose="020B0604020202020204" pitchFamily="34" charset="0"/>
                <a:ea typeface="Calibri" panose="020F0502020204030204" pitchFamily="34" charset="0"/>
              </a:rPr>
              <a:t>Required resources:</a:t>
            </a:r>
            <a:endParaRPr lang="en-AU" sz="1800" b="1"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Video link: </a:t>
            </a:r>
            <a:r>
              <a:rPr lang="en-AU" sz="1800" u="sng" dirty="0">
                <a:solidFill>
                  <a:srgbClr val="0563C1"/>
                </a:solidFill>
                <a:effectLst/>
                <a:latin typeface="Arial" panose="020B0604020202020204" pitchFamily="34" charset="0"/>
                <a:ea typeface="Calibri" panose="020F0502020204030204" pitchFamily="34" charset="0"/>
                <a:hlinkClick r:id="rId3"/>
              </a:rPr>
              <a:t>Gen Vape | What do young people think of vaping? – YouTube</a:t>
            </a:r>
            <a:r>
              <a:rPr lang="en-AU" sz="1800" u="sng" dirty="0">
                <a:effectLst/>
                <a:latin typeface="Arial" panose="020B0604020202020204" pitchFamily="34" charset="0"/>
                <a:ea typeface="Calibri" panose="020F0502020204030204" pitchFamily="34" charset="0"/>
              </a:rPr>
              <a:t> </a:t>
            </a:r>
            <a:r>
              <a:rPr lang="en-AU" sz="1800" u="sng" dirty="0">
                <a:solidFill>
                  <a:srgbClr val="0563C1"/>
                </a:solidFill>
                <a:effectLst/>
                <a:latin typeface="Arial" panose="020B0604020202020204" pitchFamily="34" charset="0"/>
                <a:ea typeface="Calibri" panose="020F0502020204030204" pitchFamily="34" charset="0"/>
                <a:hlinkClick r:id="rId3"/>
              </a:rPr>
              <a:t>https://www.youtube.com/watch?v=_4OsHGsa874&amp;t=56s</a:t>
            </a:r>
            <a:r>
              <a:rPr lang="en-AU" sz="1800" u="sng" dirty="0">
                <a:effectLst/>
                <a:latin typeface="Arial" panose="020B0604020202020204" pitchFamily="34" charset="0"/>
                <a:ea typeface="Calibri" panose="020F0502020204030204" pitchFamily="34" charset="0"/>
              </a:rPr>
              <a:t> </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Activity sheet 3.1: Harms of vaping brainstorm – 1 per group</a:t>
            </a:r>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18</a:t>
            </a:fld>
            <a:endParaRPr lang="en-AU"/>
          </a:p>
        </p:txBody>
      </p:sp>
    </p:spTree>
    <p:extLst>
      <p:ext uri="{BB962C8B-B14F-4D97-AF65-F5344CB8AC3E}">
        <p14:creationId xmlns:p14="http://schemas.microsoft.com/office/powerpoint/2010/main" val="142842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19</a:t>
            </a:fld>
            <a:endParaRPr lang="en-AU"/>
          </a:p>
        </p:txBody>
      </p:sp>
    </p:spTree>
    <p:extLst>
      <p:ext uri="{BB962C8B-B14F-4D97-AF65-F5344CB8AC3E}">
        <p14:creationId xmlns:p14="http://schemas.microsoft.com/office/powerpoint/2010/main" val="1473903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2</a:t>
            </a:fld>
            <a:endParaRPr lang="en-AU"/>
          </a:p>
        </p:txBody>
      </p:sp>
    </p:spTree>
    <p:extLst>
      <p:ext uri="{BB962C8B-B14F-4D97-AF65-F5344CB8AC3E}">
        <p14:creationId xmlns:p14="http://schemas.microsoft.com/office/powerpoint/2010/main" val="1279457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517525"/>
            <a:ext cx="5580062" cy="3140075"/>
          </a:xfrm>
        </p:spPr>
      </p:sp>
      <p:sp>
        <p:nvSpPr>
          <p:cNvPr id="3" name="Notes Placeholder 2"/>
          <p:cNvSpPr>
            <a:spLocks noGrp="1"/>
          </p:cNvSpPr>
          <p:nvPr>
            <p:ph type="body" idx="1"/>
          </p:nvPr>
        </p:nvSpPr>
        <p:spPr/>
        <p:txBody>
          <a:bodyPr/>
          <a:lstStyle/>
          <a:p>
            <a:pPr>
              <a:tabLst>
                <a:tab pos="457200" algn="l"/>
              </a:tabLst>
            </a:pPr>
            <a:r>
              <a:rPr lang="en-AU" sz="1800" b="1" dirty="0">
                <a:effectLst/>
                <a:latin typeface="Arial" panose="020B0604020202020204" pitchFamily="34" charset="0"/>
                <a:ea typeface="Calibri" panose="020F0502020204030204" pitchFamily="34" charset="0"/>
              </a:rPr>
              <a:t>Watch video:</a:t>
            </a:r>
            <a:r>
              <a:rPr lang="en-AU" sz="1800" dirty="0">
                <a:effectLst/>
                <a:latin typeface="Arial" panose="020B0604020202020204" pitchFamily="34" charset="0"/>
                <a:ea typeface="Calibri" panose="020F0502020204030204" pitchFamily="34" charset="0"/>
              </a:rPr>
              <a:t> </a:t>
            </a:r>
            <a:r>
              <a:rPr lang="en-AU" sz="1800" u="sng" dirty="0">
                <a:solidFill>
                  <a:srgbClr val="0563C1"/>
                </a:solidFill>
                <a:effectLst/>
                <a:latin typeface="Arial" panose="020B0604020202020204" pitchFamily="34" charset="0"/>
                <a:ea typeface="Calibri" panose="020F0502020204030204" pitchFamily="34" charset="0"/>
                <a:hlinkClick r:id="rId3"/>
              </a:rPr>
              <a:t>Gen Vape | What do young people think of vaping? – YouTube</a:t>
            </a:r>
            <a:r>
              <a:rPr lang="en-AU" sz="1800" u="sng"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i="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pPr>
              <a:tabLst>
                <a:tab pos="457200" algn="l"/>
              </a:tabLst>
            </a:pPr>
            <a:r>
              <a:rPr lang="en-AU" sz="1800" b="1" dirty="0">
                <a:effectLst/>
                <a:latin typeface="Arial" panose="020B0604020202020204" pitchFamily="34" charset="0"/>
                <a:ea typeface="Calibri" panose="020F0502020204030204" pitchFamily="34" charset="0"/>
              </a:rPr>
              <a:t>Activity instructions: </a:t>
            </a:r>
            <a:r>
              <a:rPr lang="en-AU" sz="1800" dirty="0">
                <a:effectLst/>
                <a:latin typeface="Arial" panose="020B0604020202020204" pitchFamily="34" charset="0"/>
                <a:ea typeface="Calibri" panose="020F0502020204030204" pitchFamily="34" charset="0"/>
              </a:rPr>
              <a:t>students form small groups and ensure each student has a pen. Provide groups with activity sheet 3.1 - Vaping Brainstorm. </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The students will consider the question, ‘What are the harmful effects of vaping’.</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Use examples from the video as starting points. </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For 30 seconds, everyone in the group will write down their responses on the group sheet.</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After 30 seconds the groups will swap sheets.</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Groups will then have time to add ideas to those of the previous group.</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Repeat 2-3 times.</a:t>
            </a:r>
          </a:p>
          <a:p>
            <a:endParaRPr lang="en-AU" sz="10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9B883AC-FE3C-4431-9252-48CE78076032}" type="slidenum">
              <a:rPr lang="en-AU" smtClean="0"/>
              <a:t>20</a:t>
            </a:fld>
            <a:endParaRPr lang="en-AU"/>
          </a:p>
        </p:txBody>
      </p:sp>
    </p:spTree>
    <p:extLst>
      <p:ext uri="{BB962C8B-B14F-4D97-AF65-F5344CB8AC3E}">
        <p14:creationId xmlns:p14="http://schemas.microsoft.com/office/powerpoint/2010/main" val="2886572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517525"/>
            <a:ext cx="5580062" cy="3140075"/>
          </a:xfrm>
        </p:spPr>
      </p:sp>
      <p:sp>
        <p:nvSpPr>
          <p:cNvPr id="3" name="Notes Placeholder 2"/>
          <p:cNvSpPr>
            <a:spLocks noGrp="1"/>
          </p:cNvSpPr>
          <p:nvPr>
            <p:ph type="body" idx="1"/>
          </p:nvPr>
        </p:nvSpPr>
        <p:spPr/>
        <p:txBody>
          <a:bodyPr/>
          <a:lstStyle/>
          <a:p>
            <a:r>
              <a:rPr lang="en-AU" sz="1800" dirty="0">
                <a:effectLst/>
                <a:latin typeface="Arial" panose="020B0604020202020204" pitchFamily="34" charset="0"/>
                <a:ea typeface="Calibri" panose="020F0502020204030204" pitchFamily="34" charset="0"/>
              </a:rPr>
              <a:t>The effects of vaping or any AOD use can be placed into 4 categories. </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‘Lung’ refers to physical health or your connection to the body. This can include physical health, psychological health and emotional health. This is often the area that most people think about because it is often visible. All of the examples from the video came from this category.</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‘Lover’ refers to important relationships like families and friends.</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‘Lifestyle’ refers to changes or worries in relation to factors such as school, study or work, housing and hobbies. </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‘Legal’ refers to the legal impacts of using or selling vapes, which could lead to a criminal record including being fined or arrested [10]. It is illegal to sell, supply or possess an e-cigarette or any liquid that contains nicotine in Australia without a doctor’s prescription. Further information on the sale of vapes in WA is available on the </a:t>
            </a:r>
            <a:r>
              <a:rPr lang="en-AU" sz="1800" u="sng" dirty="0">
                <a:solidFill>
                  <a:srgbClr val="0563C1"/>
                </a:solidFill>
                <a:effectLst/>
                <a:latin typeface="Arial" panose="020B0604020202020204" pitchFamily="34" charset="0"/>
                <a:ea typeface="Calibri" panose="020F0502020204030204" pitchFamily="34" charset="0"/>
                <a:hlinkClick r:id="rId3"/>
              </a:rPr>
              <a:t>Department of Health’s</a:t>
            </a:r>
            <a:r>
              <a:rPr lang="en-AU" sz="1800" dirty="0">
                <a:effectLst/>
                <a:latin typeface="Arial" panose="020B0604020202020204" pitchFamily="34" charset="0"/>
                <a:ea typeface="Calibri" panose="020F0502020204030204" pitchFamily="34" charset="0"/>
              </a:rPr>
              <a:t> website.</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21</a:t>
            </a:fld>
            <a:endParaRPr lang="en-AU"/>
          </a:p>
        </p:txBody>
      </p:sp>
    </p:spTree>
    <p:extLst>
      <p:ext uri="{BB962C8B-B14F-4D97-AF65-F5344CB8AC3E}">
        <p14:creationId xmlns:p14="http://schemas.microsoft.com/office/powerpoint/2010/main" val="3054060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517525"/>
            <a:ext cx="5580062" cy="3140075"/>
          </a:xfrm>
        </p:spPr>
      </p:sp>
      <p:sp>
        <p:nvSpPr>
          <p:cNvPr id="3" name="Notes Placeholder 2"/>
          <p:cNvSpPr>
            <a:spLocks noGrp="1"/>
          </p:cNvSpPr>
          <p:nvPr>
            <p:ph type="body" idx="1"/>
          </p:nvPr>
        </p:nvSpPr>
        <p:spPr/>
        <p:txBody>
          <a:bodyPr/>
          <a:lstStyle/>
          <a:p>
            <a:r>
              <a:rPr lang="en-AU" sz="1800" b="1" dirty="0">
                <a:effectLst/>
                <a:latin typeface="Arial" panose="020B0604020202020204" pitchFamily="34" charset="0"/>
                <a:ea typeface="Calibri" panose="020F0502020204030204" pitchFamily="34" charset="0"/>
              </a:rPr>
              <a:t>Activity instructions: </a:t>
            </a:r>
            <a:endParaRPr lang="en-AU" sz="1800" dirty="0">
              <a:effectLst/>
              <a:latin typeface="Arial" panose="020B0604020202020204" pitchFamily="34" charset="0"/>
              <a:ea typeface="Calibri" panose="020F0502020204030204" pitchFamily="34" charset="0"/>
            </a:endParaRPr>
          </a:p>
          <a:p>
            <a:r>
              <a:rPr lang="en-AU" sz="1800" b="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tabLst>
                <a:tab pos="648335" algn="l"/>
              </a:tabLst>
            </a:pPr>
            <a:r>
              <a:rPr lang="en-AU" sz="1800" dirty="0">
                <a:effectLst/>
                <a:latin typeface="Arial" panose="020B0604020202020204" pitchFamily="34" charset="0"/>
                <a:ea typeface="Calibri" panose="020F0502020204030204" pitchFamily="34" charset="0"/>
              </a:rPr>
              <a:t>Number the four corners of the space 1 to 4. </a:t>
            </a:r>
          </a:p>
          <a:p>
            <a:pPr marL="342900" lvl="0" indent="-342900">
              <a:buFont typeface="Symbol" panose="05050102010706020507" pitchFamily="18" charset="2"/>
              <a:buChar char=""/>
              <a:tabLst>
                <a:tab pos="648335" algn="l"/>
              </a:tabLst>
            </a:pPr>
            <a:r>
              <a:rPr lang="en-AU" sz="1800" dirty="0">
                <a:effectLst/>
                <a:latin typeface="Arial" panose="020B0604020202020204" pitchFamily="34" charset="0"/>
                <a:ea typeface="Calibri" panose="020F0502020204030204" pitchFamily="34" charset="0"/>
              </a:rPr>
              <a:t>Using the </a:t>
            </a:r>
            <a:r>
              <a:rPr lang="en-AU" sz="1800" i="1" dirty="0">
                <a:effectLst/>
                <a:latin typeface="Arial" panose="020B0604020202020204" pitchFamily="34" charset="0"/>
                <a:ea typeface="Calibri" panose="020F0502020204030204" pitchFamily="34" charset="0"/>
              </a:rPr>
              <a:t>4 Corners</a:t>
            </a:r>
            <a:r>
              <a:rPr lang="en-AU" sz="1800" dirty="0">
                <a:effectLst/>
                <a:latin typeface="Arial" panose="020B0604020202020204" pitchFamily="34" charset="0"/>
                <a:ea typeface="Calibri" panose="020F0502020204030204" pitchFamily="34" charset="0"/>
              </a:rPr>
              <a:t> slides, read all options out</a:t>
            </a:r>
            <a:r>
              <a:rPr lang="en-AU" sz="1800" b="1" dirty="0">
                <a:effectLst/>
                <a:latin typeface="Arial" panose="020B0604020202020204" pitchFamily="34" charset="0"/>
                <a:ea typeface="Calibri" panose="020F0502020204030204" pitchFamily="34" charset="0"/>
              </a:rPr>
              <a:t>,</a:t>
            </a:r>
            <a:r>
              <a:rPr lang="en-AU" sz="1800" dirty="0">
                <a:effectLst/>
                <a:latin typeface="Arial" panose="020B0604020202020204" pitchFamily="34" charset="0"/>
                <a:ea typeface="Calibri" panose="020F0502020204030204" pitchFamily="34" charset="0"/>
              </a:rPr>
              <a:t> then ask students to move to the corner that indicates which harm they think would have the greatest influence on them to not vape. </a:t>
            </a:r>
          </a:p>
          <a:p>
            <a:pPr marL="228600">
              <a:tabLst>
                <a:tab pos="648335" algn="l"/>
              </a:tabLst>
            </a:pPr>
            <a:r>
              <a:rPr lang="en-AU" sz="1800" i="1" dirty="0">
                <a:effectLst/>
                <a:latin typeface="Arial" panose="020B0604020202020204" pitchFamily="34" charset="0"/>
                <a:ea typeface="Calibri" panose="020F0502020204030204" pitchFamily="34" charset="0"/>
              </a:rPr>
              <a:t>   If working within a large group, you may choose to get students to vote for a corner instead of moving.</a:t>
            </a:r>
            <a:endParaRPr lang="en-AU" sz="18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tabLst>
                <a:tab pos="648335" algn="l"/>
              </a:tabLst>
            </a:pPr>
            <a:r>
              <a:rPr lang="en-AU" sz="1800" dirty="0">
                <a:effectLst/>
                <a:latin typeface="Arial" panose="020B0604020202020204" pitchFamily="34" charset="0"/>
                <a:ea typeface="Calibri" panose="020F0502020204030204" pitchFamily="34" charset="0"/>
              </a:rPr>
              <a:t>Encourage students to make their own choice and try not to be influenced by other people. </a:t>
            </a:r>
          </a:p>
          <a:p>
            <a:r>
              <a:rPr lang="en-AU" sz="1800" dirty="0">
                <a:effectLst/>
                <a:latin typeface="Arial" panose="020B0604020202020204" pitchFamily="34" charset="0"/>
                <a:ea typeface="Calibri" panose="020F0502020204030204" pitchFamily="34" charset="0"/>
              </a:rPr>
              <a:t> </a:t>
            </a:r>
          </a:p>
          <a:p>
            <a:pPr>
              <a:tabLst>
                <a:tab pos="648335" algn="l"/>
              </a:tabLst>
            </a:pPr>
            <a:r>
              <a:rPr lang="en-AU" sz="1800" dirty="0">
                <a:effectLst/>
                <a:latin typeface="Arial" panose="020B0604020202020204" pitchFamily="34" charset="0"/>
                <a:ea typeface="Calibri" panose="020F0502020204030204" pitchFamily="34" charset="0"/>
              </a:rPr>
              <a:t>After each round, conduct a group discussion:</a:t>
            </a:r>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Why did you pick this corner?</a:t>
            </a:r>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Which of the 4 Ls categories does this harm fit under?</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22</a:t>
            </a:fld>
            <a:endParaRPr lang="en-AU"/>
          </a:p>
        </p:txBody>
      </p:sp>
    </p:spTree>
    <p:extLst>
      <p:ext uri="{BB962C8B-B14F-4D97-AF65-F5344CB8AC3E}">
        <p14:creationId xmlns:p14="http://schemas.microsoft.com/office/powerpoint/2010/main" val="341356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517525"/>
            <a:ext cx="5580062" cy="3140075"/>
          </a:xfrm>
        </p:spPr>
      </p:sp>
      <p:sp>
        <p:nvSpPr>
          <p:cNvPr id="3" name="Notes Placeholder 2"/>
          <p:cNvSpPr>
            <a:spLocks noGrp="1"/>
          </p:cNvSpPr>
          <p:nvPr>
            <p:ph type="body" idx="1"/>
          </p:nvPr>
        </p:nvSpPr>
        <p:spPr/>
        <p:txBody>
          <a:bodyPr/>
          <a:lstStyle/>
          <a:p>
            <a:r>
              <a:rPr lang="en-AU" sz="1200" b="1" dirty="0">
                <a:effectLst/>
                <a:latin typeface="Arial" panose="020B0604020202020204" pitchFamily="34" charset="0"/>
                <a:ea typeface="Calibri" panose="020F0502020204030204" pitchFamily="34" charset="0"/>
              </a:rPr>
              <a:t>Activity instructions: </a:t>
            </a:r>
            <a:endParaRPr lang="en-AU" sz="1200" dirty="0">
              <a:effectLst/>
              <a:latin typeface="Arial" panose="020B0604020202020204" pitchFamily="34" charset="0"/>
              <a:ea typeface="Calibri" panose="020F0502020204030204" pitchFamily="34" charset="0"/>
            </a:endParaRPr>
          </a:p>
          <a:p>
            <a:r>
              <a:rPr lang="en-AU" sz="1200" b="1" dirty="0">
                <a:effectLst/>
                <a:latin typeface="Arial" panose="020B0604020202020204" pitchFamily="34" charset="0"/>
                <a:ea typeface="Calibri" panose="020F0502020204030204" pitchFamily="34" charset="0"/>
              </a:rPr>
              <a:t> </a:t>
            </a:r>
            <a:endParaRPr lang="en-AU" sz="12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tabLst>
                <a:tab pos="648335" algn="l"/>
              </a:tabLst>
            </a:pPr>
            <a:r>
              <a:rPr lang="en-AU" sz="1200" dirty="0">
                <a:effectLst/>
                <a:latin typeface="Arial" panose="020B0604020202020204" pitchFamily="34" charset="0"/>
                <a:ea typeface="Calibri" panose="020F0502020204030204" pitchFamily="34" charset="0"/>
              </a:rPr>
              <a:t>Number the four corners of the space 1 to 4. </a:t>
            </a:r>
          </a:p>
          <a:p>
            <a:pPr marL="342900" lvl="0" indent="-342900">
              <a:buFont typeface="Symbol" panose="05050102010706020507" pitchFamily="18" charset="2"/>
              <a:buChar char=""/>
              <a:tabLst>
                <a:tab pos="648335" algn="l"/>
              </a:tabLst>
            </a:pPr>
            <a:r>
              <a:rPr lang="en-AU" sz="1200" dirty="0">
                <a:effectLst/>
                <a:latin typeface="Arial" panose="020B0604020202020204" pitchFamily="34" charset="0"/>
                <a:ea typeface="Calibri" panose="020F0502020204030204" pitchFamily="34" charset="0"/>
              </a:rPr>
              <a:t>Using the </a:t>
            </a:r>
            <a:r>
              <a:rPr lang="en-AU" sz="1200" i="1" dirty="0">
                <a:effectLst/>
                <a:latin typeface="Arial" panose="020B0604020202020204" pitchFamily="34" charset="0"/>
                <a:ea typeface="Calibri" panose="020F0502020204030204" pitchFamily="34" charset="0"/>
              </a:rPr>
              <a:t>4 Corners</a:t>
            </a:r>
            <a:r>
              <a:rPr lang="en-AU" sz="1200" dirty="0">
                <a:effectLst/>
                <a:latin typeface="Arial" panose="020B0604020202020204" pitchFamily="34" charset="0"/>
                <a:ea typeface="Calibri" panose="020F0502020204030204" pitchFamily="34" charset="0"/>
              </a:rPr>
              <a:t> slides, read all options out</a:t>
            </a:r>
            <a:r>
              <a:rPr lang="en-AU" sz="1200" b="1" dirty="0">
                <a:effectLst/>
                <a:latin typeface="Arial" panose="020B0604020202020204" pitchFamily="34" charset="0"/>
                <a:ea typeface="Calibri" panose="020F0502020204030204" pitchFamily="34" charset="0"/>
              </a:rPr>
              <a:t>,</a:t>
            </a:r>
            <a:r>
              <a:rPr lang="en-AU" sz="1200" dirty="0">
                <a:effectLst/>
                <a:latin typeface="Arial" panose="020B0604020202020204" pitchFamily="34" charset="0"/>
                <a:ea typeface="Calibri" panose="020F0502020204030204" pitchFamily="34" charset="0"/>
              </a:rPr>
              <a:t> then ask students to move to the corner that indicates which harm they think would have the greatest influence on them to not vape. </a:t>
            </a:r>
          </a:p>
          <a:p>
            <a:pPr marL="228600">
              <a:tabLst>
                <a:tab pos="648335" algn="l"/>
              </a:tabLst>
            </a:pPr>
            <a:r>
              <a:rPr lang="en-AU" sz="1200" i="1" dirty="0">
                <a:effectLst/>
                <a:latin typeface="Arial" panose="020B0604020202020204" pitchFamily="34" charset="0"/>
                <a:ea typeface="Calibri" panose="020F0502020204030204" pitchFamily="34" charset="0"/>
              </a:rPr>
              <a:t>   If working within a large group, you may choose to get students to vote for a corner instead of moving.</a:t>
            </a:r>
            <a:endParaRPr lang="en-AU" sz="12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tabLst>
                <a:tab pos="648335" algn="l"/>
              </a:tabLst>
            </a:pPr>
            <a:r>
              <a:rPr lang="en-AU" sz="1200" dirty="0">
                <a:effectLst/>
                <a:latin typeface="Arial" panose="020B0604020202020204" pitchFamily="34" charset="0"/>
                <a:ea typeface="Calibri" panose="020F0502020204030204" pitchFamily="34" charset="0"/>
              </a:rPr>
              <a:t>Encourage students to make their own choice and try not to be influenced by other people. </a:t>
            </a:r>
          </a:p>
          <a:p>
            <a:r>
              <a:rPr lang="en-AU" sz="1200" dirty="0">
                <a:effectLst/>
                <a:latin typeface="Arial" panose="020B0604020202020204" pitchFamily="34" charset="0"/>
                <a:ea typeface="Calibri" panose="020F0502020204030204" pitchFamily="34" charset="0"/>
              </a:rPr>
              <a:t> </a:t>
            </a:r>
          </a:p>
          <a:p>
            <a:pPr>
              <a:tabLst>
                <a:tab pos="648335" algn="l"/>
              </a:tabLst>
            </a:pPr>
            <a:r>
              <a:rPr lang="en-AU" sz="1200" dirty="0">
                <a:effectLst/>
                <a:latin typeface="Arial" panose="020B0604020202020204" pitchFamily="34" charset="0"/>
                <a:ea typeface="Calibri" panose="020F0502020204030204" pitchFamily="34" charset="0"/>
              </a:rPr>
              <a:t>After each round, conduct a group discussion:</a:t>
            </a:r>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sz="1200" dirty="0">
                <a:effectLst/>
                <a:latin typeface="Arial" panose="020B0604020202020204" pitchFamily="34" charset="0"/>
                <a:ea typeface="Calibri" panose="020F0502020204030204" pitchFamily="34" charset="0"/>
              </a:rPr>
              <a:t>Why did you pick this corner?</a:t>
            </a:r>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sz="1200" dirty="0">
                <a:effectLst/>
                <a:latin typeface="Arial" panose="020B0604020202020204" pitchFamily="34" charset="0"/>
                <a:ea typeface="Calibri" panose="020F0502020204030204" pitchFamily="34" charset="0"/>
              </a:rPr>
              <a:t>Which of the 4 Ls categories does this harm fit under?</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23</a:t>
            </a:fld>
            <a:endParaRPr lang="en-AU"/>
          </a:p>
        </p:txBody>
      </p:sp>
    </p:spTree>
    <p:extLst>
      <p:ext uri="{BB962C8B-B14F-4D97-AF65-F5344CB8AC3E}">
        <p14:creationId xmlns:p14="http://schemas.microsoft.com/office/powerpoint/2010/main" val="3000981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effectLst/>
                <a:latin typeface="Arial" panose="020B0604020202020204" pitchFamily="34" charset="0"/>
                <a:ea typeface="Calibri" panose="020F0502020204030204" pitchFamily="34" charset="0"/>
              </a:rPr>
              <a:t>Activity instructions: </a:t>
            </a:r>
            <a:endParaRPr lang="en-AU" sz="1200" dirty="0">
              <a:effectLst/>
              <a:latin typeface="Arial" panose="020B0604020202020204" pitchFamily="34" charset="0"/>
              <a:ea typeface="Calibri" panose="020F0502020204030204" pitchFamily="34" charset="0"/>
            </a:endParaRPr>
          </a:p>
          <a:p>
            <a:r>
              <a:rPr lang="en-AU" sz="1200" b="1" dirty="0">
                <a:effectLst/>
                <a:latin typeface="Arial" panose="020B0604020202020204" pitchFamily="34" charset="0"/>
                <a:ea typeface="Calibri" panose="020F0502020204030204" pitchFamily="34" charset="0"/>
              </a:rPr>
              <a:t> </a:t>
            </a:r>
            <a:endParaRPr lang="en-AU" sz="12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tabLst>
                <a:tab pos="648335" algn="l"/>
              </a:tabLst>
            </a:pPr>
            <a:r>
              <a:rPr lang="en-AU" sz="1200" dirty="0">
                <a:effectLst/>
                <a:latin typeface="Arial" panose="020B0604020202020204" pitchFamily="34" charset="0"/>
                <a:ea typeface="Calibri" panose="020F0502020204030204" pitchFamily="34" charset="0"/>
              </a:rPr>
              <a:t>Number the four corners of the space 1 to 4. </a:t>
            </a:r>
          </a:p>
          <a:p>
            <a:pPr marL="342900" lvl="0" indent="-342900">
              <a:buFont typeface="Symbol" panose="05050102010706020507" pitchFamily="18" charset="2"/>
              <a:buChar char=""/>
              <a:tabLst>
                <a:tab pos="648335" algn="l"/>
              </a:tabLst>
            </a:pPr>
            <a:r>
              <a:rPr lang="en-AU" sz="1200" dirty="0">
                <a:effectLst/>
                <a:latin typeface="Arial" panose="020B0604020202020204" pitchFamily="34" charset="0"/>
                <a:ea typeface="Calibri" panose="020F0502020204030204" pitchFamily="34" charset="0"/>
              </a:rPr>
              <a:t>Using the </a:t>
            </a:r>
            <a:r>
              <a:rPr lang="en-AU" sz="1200" i="1" dirty="0">
                <a:effectLst/>
                <a:latin typeface="Arial" panose="020B0604020202020204" pitchFamily="34" charset="0"/>
                <a:ea typeface="Calibri" panose="020F0502020204030204" pitchFamily="34" charset="0"/>
              </a:rPr>
              <a:t>4 Corners</a:t>
            </a:r>
            <a:r>
              <a:rPr lang="en-AU" sz="1200" dirty="0">
                <a:effectLst/>
                <a:latin typeface="Arial" panose="020B0604020202020204" pitchFamily="34" charset="0"/>
                <a:ea typeface="Calibri" panose="020F0502020204030204" pitchFamily="34" charset="0"/>
              </a:rPr>
              <a:t> slides, read all options out</a:t>
            </a:r>
            <a:r>
              <a:rPr lang="en-AU" sz="1200" b="1" dirty="0">
                <a:effectLst/>
                <a:latin typeface="Arial" panose="020B0604020202020204" pitchFamily="34" charset="0"/>
                <a:ea typeface="Calibri" panose="020F0502020204030204" pitchFamily="34" charset="0"/>
              </a:rPr>
              <a:t>,</a:t>
            </a:r>
            <a:r>
              <a:rPr lang="en-AU" sz="1200" dirty="0">
                <a:effectLst/>
                <a:latin typeface="Arial" panose="020B0604020202020204" pitchFamily="34" charset="0"/>
                <a:ea typeface="Calibri" panose="020F0502020204030204" pitchFamily="34" charset="0"/>
              </a:rPr>
              <a:t> then ask students to move to the corner that indicates which harm they think would have the greatest influence on them to not vape. </a:t>
            </a:r>
          </a:p>
          <a:p>
            <a:pPr marL="228600">
              <a:tabLst>
                <a:tab pos="648335" algn="l"/>
              </a:tabLst>
            </a:pPr>
            <a:r>
              <a:rPr lang="en-AU" sz="1200" i="1" dirty="0">
                <a:effectLst/>
                <a:latin typeface="Arial" panose="020B0604020202020204" pitchFamily="34" charset="0"/>
                <a:ea typeface="Calibri" panose="020F0502020204030204" pitchFamily="34" charset="0"/>
              </a:rPr>
              <a:t>   If working within a large group, you may choose to get students to vote for a corner instead of moving.</a:t>
            </a:r>
            <a:endParaRPr lang="en-AU" sz="12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tabLst>
                <a:tab pos="648335" algn="l"/>
              </a:tabLst>
            </a:pPr>
            <a:r>
              <a:rPr lang="en-AU" sz="1200" dirty="0">
                <a:effectLst/>
                <a:latin typeface="Arial" panose="020B0604020202020204" pitchFamily="34" charset="0"/>
                <a:ea typeface="Calibri" panose="020F0502020204030204" pitchFamily="34" charset="0"/>
              </a:rPr>
              <a:t>Encourage students to make their own choice and try not to be influenced by other people. </a:t>
            </a:r>
          </a:p>
          <a:p>
            <a:r>
              <a:rPr lang="en-AU" sz="1200" dirty="0">
                <a:effectLst/>
                <a:latin typeface="Arial" panose="020B0604020202020204" pitchFamily="34" charset="0"/>
                <a:ea typeface="Calibri" panose="020F0502020204030204" pitchFamily="34" charset="0"/>
              </a:rPr>
              <a:t> </a:t>
            </a:r>
          </a:p>
          <a:p>
            <a:pPr>
              <a:tabLst>
                <a:tab pos="648335" algn="l"/>
              </a:tabLst>
            </a:pPr>
            <a:r>
              <a:rPr lang="en-AU" sz="1200" dirty="0">
                <a:effectLst/>
                <a:latin typeface="Arial" panose="020B0604020202020204" pitchFamily="34" charset="0"/>
                <a:ea typeface="Calibri" panose="020F0502020204030204" pitchFamily="34" charset="0"/>
              </a:rPr>
              <a:t>After each round, conduct a group discussion:</a:t>
            </a:r>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sz="1200" dirty="0">
                <a:effectLst/>
                <a:latin typeface="Arial" panose="020B0604020202020204" pitchFamily="34" charset="0"/>
                <a:ea typeface="Calibri" panose="020F0502020204030204" pitchFamily="34" charset="0"/>
              </a:rPr>
              <a:t>Why did you pick this corner?</a:t>
            </a:r>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sz="1200" dirty="0">
                <a:effectLst/>
                <a:latin typeface="Arial" panose="020B0604020202020204" pitchFamily="34" charset="0"/>
                <a:ea typeface="Calibri" panose="020F0502020204030204" pitchFamily="34" charset="0"/>
              </a:rPr>
              <a:t>Which of the 4 Ls categories does this harm fit under?</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24</a:t>
            </a:fld>
            <a:endParaRPr lang="en-AU"/>
          </a:p>
        </p:txBody>
      </p:sp>
    </p:spTree>
    <p:extLst>
      <p:ext uri="{BB962C8B-B14F-4D97-AF65-F5344CB8AC3E}">
        <p14:creationId xmlns:p14="http://schemas.microsoft.com/office/powerpoint/2010/main" val="2550205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effectLst/>
                <a:latin typeface="Arial" panose="020B0604020202020204" pitchFamily="34" charset="0"/>
                <a:ea typeface="Calibri" panose="020F0502020204030204" pitchFamily="34" charset="0"/>
              </a:rPr>
              <a:t>Activity instructions: </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As a class, go through the 4 Ls model examples. Give the students an opportunity to add to their original brainstorm. </a:t>
            </a:r>
          </a:p>
          <a:p>
            <a:endParaRPr lang="en-AU" sz="1000" dirty="0"/>
          </a:p>
        </p:txBody>
      </p:sp>
      <p:sp>
        <p:nvSpPr>
          <p:cNvPr id="4" name="Slide Number Placeholder 3"/>
          <p:cNvSpPr>
            <a:spLocks noGrp="1"/>
          </p:cNvSpPr>
          <p:nvPr>
            <p:ph type="sldNum" sz="quarter" idx="5"/>
          </p:nvPr>
        </p:nvSpPr>
        <p:spPr/>
        <p:txBody>
          <a:bodyPr/>
          <a:lstStyle/>
          <a:p>
            <a:fld id="{99B883AC-FE3C-4431-9252-48CE78076032}" type="slidenum">
              <a:rPr lang="en-AU" smtClean="0"/>
              <a:t>25</a:t>
            </a:fld>
            <a:endParaRPr lang="en-AU"/>
          </a:p>
        </p:txBody>
      </p:sp>
    </p:spTree>
    <p:extLst>
      <p:ext uri="{BB962C8B-B14F-4D97-AF65-F5344CB8AC3E}">
        <p14:creationId xmlns:p14="http://schemas.microsoft.com/office/powerpoint/2010/main" val="3247397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effectLst/>
                <a:latin typeface="Arial" panose="020B0604020202020204" pitchFamily="34" charset="0"/>
                <a:ea typeface="Calibri" panose="020F0502020204030204" pitchFamily="34" charset="0"/>
              </a:rPr>
              <a:t>Activity: Discussion</a:t>
            </a:r>
            <a:r>
              <a:rPr lang="en-AU" sz="1800" i="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i="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In pairs or small groups, discuss the following questions. Allow discussion time in small groups then conduct a class discussion.</a:t>
            </a:r>
          </a:p>
          <a:p>
            <a:r>
              <a:rPr lang="en-AU" sz="1800" dirty="0">
                <a:effectLst/>
                <a:latin typeface="Arial" panose="020B0604020202020204" pitchFamily="34" charset="0"/>
                <a:ea typeface="Calibri" panose="020F0502020204030204" pitchFamily="34" charset="0"/>
              </a:rPr>
              <a:t> </a:t>
            </a:r>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Was the harm that you picked each round from a different category of the 4 Ls, or was it often from the same category? </a:t>
            </a:r>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If there was, why do you think that happened? If there wasn’t, why do you think that happened?</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26</a:t>
            </a:fld>
            <a:endParaRPr lang="en-AU"/>
          </a:p>
        </p:txBody>
      </p:sp>
    </p:spTree>
    <p:extLst>
      <p:ext uri="{BB962C8B-B14F-4D97-AF65-F5344CB8AC3E}">
        <p14:creationId xmlns:p14="http://schemas.microsoft.com/office/powerpoint/2010/main" val="896099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27</a:t>
            </a:fld>
            <a:endParaRPr lang="en-AU"/>
          </a:p>
        </p:txBody>
      </p:sp>
    </p:spTree>
    <p:extLst>
      <p:ext uri="{BB962C8B-B14F-4D97-AF65-F5344CB8AC3E}">
        <p14:creationId xmlns:p14="http://schemas.microsoft.com/office/powerpoint/2010/main" val="1928356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solidFill>
                  <a:srgbClr val="592C82"/>
                </a:solidFill>
                <a:effectLst/>
                <a:latin typeface="Arial" panose="020B0604020202020204" pitchFamily="34" charset="0"/>
                <a:ea typeface="Calibri" panose="020F0502020204030204" pitchFamily="34" charset="0"/>
              </a:rPr>
              <a:t>Required resources:</a:t>
            </a:r>
            <a:endParaRPr lang="en-AU" sz="1800" b="1"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Activity sheet 4.1: Refusal skills scenarios – 1 per student or group </a:t>
            </a:r>
          </a:p>
          <a:p>
            <a:endParaRPr lang="en-AU" sz="1800" dirty="0">
              <a:effectLst/>
              <a:latin typeface="Arial" panose="020B0604020202020204" pitchFamily="34" charset="0"/>
            </a:endParaRPr>
          </a:p>
          <a:p>
            <a:r>
              <a:rPr lang="en-AU" sz="1800" dirty="0">
                <a:effectLst/>
                <a:latin typeface="Arial" panose="020B0604020202020204" pitchFamily="34" charset="0"/>
                <a:ea typeface="Calibri" panose="020F0502020204030204" pitchFamily="34" charset="0"/>
              </a:rPr>
              <a:t>This session will cover how to improve your ability to say no in challenging situations.</a:t>
            </a:r>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28</a:t>
            </a:fld>
            <a:endParaRPr lang="en-AU"/>
          </a:p>
        </p:txBody>
      </p:sp>
    </p:spTree>
    <p:extLst>
      <p:ext uri="{BB962C8B-B14F-4D97-AF65-F5344CB8AC3E}">
        <p14:creationId xmlns:p14="http://schemas.microsoft.com/office/powerpoint/2010/main" val="3930820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29</a:t>
            </a:fld>
            <a:endParaRPr lang="en-AU"/>
          </a:p>
        </p:txBody>
      </p:sp>
    </p:spTree>
    <p:extLst>
      <p:ext uri="{BB962C8B-B14F-4D97-AF65-F5344CB8AC3E}">
        <p14:creationId xmlns:p14="http://schemas.microsoft.com/office/powerpoint/2010/main" val="393304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effectLst/>
                <a:latin typeface="Arial" panose="020B0604020202020204" pitchFamily="34" charset="0"/>
                <a:ea typeface="Calibri" panose="020F0502020204030204" pitchFamily="34" charset="0"/>
              </a:rPr>
              <a:t>Activity instructions: Do you know what you are vaping?</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 </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In small groups, students write down facts that they already know about vaping.</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Give groups 1 minute to write down as many facts as they can.</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Groups share their facts with the class.</a:t>
            </a:r>
          </a:p>
          <a:p>
            <a:pPr marL="342900" lvl="0" indent="-342900" fontAlgn="base">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rPr>
              <a:t>Write responses on the board. </a:t>
            </a:r>
            <a:endParaRPr lang="en-AU"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rPr>
              <a:t>Review students’ answers using the factsheets from the toolkit and slides 4-6.</a:t>
            </a:r>
            <a:endParaRPr lang="en-AU" sz="1800" dirty="0">
              <a:effectLst/>
              <a:latin typeface="Times New Roman" panose="02020603050405020304" pitchFamily="18" charset="0"/>
              <a:ea typeface="Times New Roman" panose="02020603050405020304" pitchFamily="18" charset="0"/>
            </a:endParaRPr>
          </a:p>
          <a:p>
            <a:endParaRPr lang="en-AU" sz="12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9B883AC-FE3C-4431-9252-48CE78076032}" type="slidenum">
              <a:rPr lang="en-AU" smtClean="0"/>
              <a:t>3</a:t>
            </a:fld>
            <a:endParaRPr lang="en-AU"/>
          </a:p>
        </p:txBody>
      </p:sp>
    </p:spTree>
    <p:extLst>
      <p:ext uri="{BB962C8B-B14F-4D97-AF65-F5344CB8AC3E}">
        <p14:creationId xmlns:p14="http://schemas.microsoft.com/office/powerpoint/2010/main" val="3772299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effectLst/>
                <a:latin typeface="Arial" panose="020B0604020202020204" pitchFamily="34" charset="0"/>
                <a:ea typeface="Calibri" panose="020F0502020204030204" pitchFamily="34" charset="0"/>
              </a:rPr>
              <a:t>Activity: Discussion </a:t>
            </a:r>
            <a:endParaRPr lang="en-AU" sz="1800" dirty="0">
              <a:effectLst/>
              <a:latin typeface="Arial" panose="020B0604020202020204" pitchFamily="34" charset="0"/>
              <a:ea typeface="Calibri" panose="020F0502020204030204" pitchFamily="34" charset="0"/>
            </a:endParaRPr>
          </a:p>
          <a:p>
            <a:r>
              <a:rPr lang="en-AU" sz="1800" i="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Allow time to discuss the question below in small groups then conduct a class discussion.</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What do you think is the most common reason why young people vape?</a:t>
            </a:r>
          </a:p>
          <a:p>
            <a:r>
              <a:rPr lang="en-AU" sz="1800" dirty="0">
                <a:effectLst/>
                <a:latin typeface="Arial" panose="020B0604020202020204" pitchFamily="34" charset="0"/>
                <a:ea typeface="Calibri" panose="020F0502020204030204" pitchFamily="34" charset="0"/>
              </a:rPr>
              <a:t> </a:t>
            </a:r>
          </a:p>
          <a:p>
            <a:r>
              <a:rPr lang="en-AU" sz="1800" i="1" dirty="0">
                <a:effectLst/>
                <a:latin typeface="Arial" panose="020B0604020202020204" pitchFamily="34" charset="0"/>
                <a:ea typeface="Calibri" panose="020F0502020204030204" pitchFamily="34" charset="0"/>
              </a:rPr>
              <a:t>(Click next) </a:t>
            </a:r>
            <a:r>
              <a:rPr lang="en-AU" sz="1800" dirty="0">
                <a:effectLst/>
                <a:latin typeface="Arial" panose="020B0604020202020204" pitchFamily="34" charset="0"/>
                <a:ea typeface="Calibri" panose="020F0502020204030204" pitchFamily="34" charset="0"/>
              </a:rPr>
              <a:t>A study of Australians aged 15-30 found that of people who vape or have vaped in the last month, 61% reported they did so because “a friend used them” [3].</a:t>
            </a:r>
          </a:p>
          <a:p>
            <a:r>
              <a:rPr lang="en-AU" sz="1800" dirty="0">
                <a:effectLst/>
                <a:latin typeface="Arial" panose="020B0604020202020204" pitchFamily="34" charset="0"/>
                <a:ea typeface="Calibri" panose="020F0502020204030204" pitchFamily="34" charset="0"/>
              </a:rPr>
              <a:t> </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i="1" dirty="0">
                <a:effectLst/>
                <a:latin typeface="Arial" panose="020B0604020202020204" pitchFamily="34" charset="0"/>
                <a:ea typeface="Calibri" panose="020F0502020204030204" pitchFamily="34" charset="0"/>
              </a:rPr>
              <a:t>(Click next) </a:t>
            </a:r>
            <a:r>
              <a:rPr lang="en-AU" sz="1800" dirty="0">
                <a:effectLst/>
                <a:latin typeface="Arial" panose="020B0604020202020204" pitchFamily="34" charset="0"/>
                <a:ea typeface="Calibri" panose="020F0502020204030204" pitchFamily="34" charset="0"/>
              </a:rPr>
              <a:t>Does this statistic surprise you? Why?</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i="1" dirty="0">
                <a:effectLst/>
                <a:latin typeface="Arial" panose="020B0604020202020204" pitchFamily="34" charset="0"/>
                <a:ea typeface="Calibri" panose="020F0502020204030204" pitchFamily="34" charset="0"/>
              </a:rPr>
              <a:t>(Click next) </a:t>
            </a:r>
            <a:r>
              <a:rPr lang="en-AU" sz="1800" dirty="0">
                <a:effectLst/>
                <a:latin typeface="Arial" panose="020B0604020202020204" pitchFamily="34" charset="0"/>
                <a:ea typeface="Calibri" panose="020F0502020204030204" pitchFamily="34" charset="0"/>
              </a:rPr>
              <a:t>In any situation, is it hard to go against the group or a friend? Why?</a:t>
            </a:r>
          </a:p>
          <a:p>
            <a:r>
              <a:rPr lang="en-AU" sz="1800" i="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This lesson will go into how you can use refusal skills when put in a challenging situation.</a:t>
            </a:r>
          </a:p>
          <a:p>
            <a:endParaRPr lang="en-AU" sz="1000" dirty="0"/>
          </a:p>
        </p:txBody>
      </p:sp>
      <p:sp>
        <p:nvSpPr>
          <p:cNvPr id="4" name="Slide Number Placeholder 3"/>
          <p:cNvSpPr>
            <a:spLocks noGrp="1"/>
          </p:cNvSpPr>
          <p:nvPr>
            <p:ph type="sldNum" sz="quarter" idx="5"/>
          </p:nvPr>
        </p:nvSpPr>
        <p:spPr/>
        <p:txBody>
          <a:bodyPr/>
          <a:lstStyle/>
          <a:p>
            <a:fld id="{99B883AC-FE3C-4431-9252-48CE78076032}" type="slidenum">
              <a:rPr lang="en-AU" smtClean="0"/>
              <a:t>30</a:t>
            </a:fld>
            <a:endParaRPr lang="en-AU"/>
          </a:p>
        </p:txBody>
      </p:sp>
    </p:spTree>
    <p:extLst>
      <p:ext uri="{BB962C8B-B14F-4D97-AF65-F5344CB8AC3E}">
        <p14:creationId xmlns:p14="http://schemas.microsoft.com/office/powerpoint/2010/main" val="1434256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Arial" panose="020B0604020202020204" pitchFamily="34" charset="0"/>
                <a:ea typeface="Calibri" panose="020F0502020204030204" pitchFamily="34" charset="0"/>
              </a:rPr>
              <a:t>Some people are able to say no when faced with peer pressure. This may not come naturally for everyone. Some people may find it hard to advocate for themselves. This is where refusal skills can help. </a:t>
            </a:r>
          </a:p>
          <a:p>
            <a:r>
              <a:rPr lang="en-AU" sz="1800" dirty="0">
                <a:effectLst/>
                <a:latin typeface="Arial" panose="020B0604020202020204" pitchFamily="34" charset="0"/>
                <a:ea typeface="Calibri" panose="020F0502020204030204" pitchFamily="34" charset="0"/>
              </a:rPr>
              <a:t> </a:t>
            </a:r>
          </a:p>
          <a:p>
            <a:pPr>
              <a:tabLst>
                <a:tab pos="457200" algn="l"/>
              </a:tabLst>
            </a:pPr>
            <a:r>
              <a:rPr lang="en-AU" sz="1800" dirty="0">
                <a:effectLst/>
                <a:latin typeface="Arial" panose="020B0604020202020204" pitchFamily="34" charset="0"/>
                <a:ea typeface="Calibri" panose="020F0502020204030204" pitchFamily="34" charset="0"/>
              </a:rPr>
              <a:t>There are 4 key steps that will help you say no to peer pressure in order to avoid situations involving risk [2].</a:t>
            </a:r>
          </a:p>
          <a:p>
            <a:pPr>
              <a:tabLst>
                <a:tab pos="457200" algn="l"/>
              </a:tabLst>
            </a:pPr>
            <a:r>
              <a:rPr lang="en-AU" sz="1800" dirty="0">
                <a:effectLst/>
                <a:latin typeface="Arial" panose="020B0604020202020204" pitchFamily="34" charset="0"/>
                <a:ea typeface="Calibri" panose="020F0502020204030204" pitchFamily="34" charset="0"/>
              </a:rPr>
              <a:t> </a:t>
            </a:r>
          </a:p>
          <a:p>
            <a:pPr marL="342900" lvl="0" indent="-342900">
              <a:buFont typeface="+mj-lt"/>
              <a:buAutoNum type="arabicPeriod"/>
              <a:tabLst>
                <a:tab pos="215900" algn="l"/>
                <a:tab pos="431800" algn="l"/>
                <a:tab pos="648335" algn="l"/>
                <a:tab pos="864235" algn="l"/>
                <a:tab pos="1296035" algn="l"/>
                <a:tab pos="1511935" algn="l"/>
                <a:tab pos="1728470" algn="l"/>
                <a:tab pos="1944370" algn="l"/>
                <a:tab pos="228600" algn="l"/>
                <a:tab pos="431800" algn="l"/>
                <a:tab pos="648335" algn="l"/>
                <a:tab pos="864235" algn="l"/>
                <a:tab pos="1296035" algn="l"/>
                <a:tab pos="1511935" algn="l"/>
                <a:tab pos="1728470" algn="l"/>
                <a:tab pos="1944370" algn="l"/>
              </a:tabLst>
            </a:pPr>
            <a:r>
              <a:rPr lang="en-AU" sz="1800" b="1" dirty="0">
                <a:effectLst/>
                <a:latin typeface="Arial" panose="020B0604020202020204" pitchFamily="34" charset="0"/>
                <a:ea typeface="Calibri" panose="020F0502020204030204" pitchFamily="34" charset="0"/>
              </a:rPr>
              <a:t>Provide a reason:</a:t>
            </a:r>
            <a:r>
              <a:rPr lang="en-AU" sz="1800" dirty="0">
                <a:effectLst/>
                <a:latin typeface="Arial" panose="020B0604020202020204" pitchFamily="34" charset="0"/>
                <a:ea typeface="Calibri" panose="020F0502020204030204" pitchFamily="34" charset="0"/>
              </a:rPr>
              <a:t> think back to last session where you wrote down all of the possible harms of vaping. They are your reasons to say no.</a:t>
            </a:r>
          </a:p>
          <a:p>
            <a:pPr marL="342900" lvl="0" indent="-342900">
              <a:buFont typeface="+mj-lt"/>
              <a:buAutoNum type="arabicPeriod"/>
              <a:tabLst>
                <a:tab pos="228600" algn="l"/>
              </a:tabLst>
            </a:pPr>
            <a:r>
              <a:rPr lang="en-AU" sz="1800" b="1" dirty="0">
                <a:effectLst/>
                <a:latin typeface="Arial" panose="020B0604020202020204" pitchFamily="34" charset="0"/>
                <a:ea typeface="Calibri" panose="020F0502020204030204" pitchFamily="34" charset="0"/>
              </a:rPr>
              <a:t>Be assertive:</a:t>
            </a:r>
            <a:r>
              <a:rPr lang="en-AU" sz="1800" dirty="0">
                <a:effectLst/>
                <a:latin typeface="Arial" panose="020B0604020202020204" pitchFamily="34" charset="0"/>
                <a:ea typeface="Calibri" panose="020F0502020204030204" pitchFamily="34" charset="0"/>
              </a:rPr>
              <a:t> being assertive means getting your point across in a respectful manner. It is important to not be aggressive or passive. </a:t>
            </a:r>
          </a:p>
          <a:p>
            <a:pPr marL="342900" lvl="0" indent="-342900">
              <a:buFont typeface="+mj-lt"/>
              <a:buAutoNum type="arabicPeriod"/>
              <a:tabLst>
                <a:tab pos="228600" algn="l"/>
              </a:tabLst>
            </a:pPr>
            <a:r>
              <a:rPr lang="en-AU" sz="1800" b="1" dirty="0">
                <a:effectLst/>
                <a:latin typeface="Arial" panose="020B0604020202020204" pitchFamily="34" charset="0"/>
                <a:ea typeface="Calibri" panose="020F0502020204030204" pitchFamily="34" charset="0"/>
              </a:rPr>
              <a:t>Suggest other options:</a:t>
            </a:r>
            <a:r>
              <a:rPr lang="en-AU" sz="1800" dirty="0">
                <a:effectLst/>
                <a:latin typeface="Arial" panose="020B0604020202020204" pitchFamily="34" charset="0"/>
                <a:ea typeface="Calibri" panose="020F0502020204030204" pitchFamily="34" charset="0"/>
              </a:rPr>
              <a:t> it helps if you can provide another option for an alternate activity. This can also show that you are concerned about your friend’s as well.</a:t>
            </a:r>
          </a:p>
          <a:p>
            <a:pPr marL="342900" lvl="0" indent="-342900">
              <a:buFont typeface="+mj-lt"/>
              <a:buAutoNum type="arabicPeriod"/>
              <a:tabLst>
                <a:tab pos="228600" algn="l"/>
              </a:tabLst>
            </a:pPr>
            <a:r>
              <a:rPr lang="en-AU" sz="1800" b="1" dirty="0">
                <a:effectLst/>
                <a:latin typeface="Arial" panose="020B0604020202020204" pitchFamily="34" charset="0"/>
                <a:ea typeface="Calibri" panose="020F0502020204030204" pitchFamily="34" charset="0"/>
              </a:rPr>
              <a:t>Take action:</a:t>
            </a:r>
            <a:r>
              <a:rPr lang="en-AU" sz="1800" dirty="0">
                <a:effectLst/>
                <a:latin typeface="Arial" panose="020B0604020202020204" pitchFamily="34" charset="0"/>
                <a:ea typeface="Calibri" panose="020F0502020204030204" pitchFamily="34" charset="0"/>
              </a:rPr>
              <a:t> Your friends or peers may still want to vape and insist that you do too. You need to remove yourself from the situation. This will make a clear statement that you will not change your mind.</a:t>
            </a:r>
          </a:p>
          <a:p>
            <a:pPr algn="l"/>
            <a:endParaRPr lang="en-AU" sz="1000" dirty="0"/>
          </a:p>
        </p:txBody>
      </p:sp>
      <p:sp>
        <p:nvSpPr>
          <p:cNvPr id="4" name="Slide Number Placeholder 3"/>
          <p:cNvSpPr>
            <a:spLocks noGrp="1"/>
          </p:cNvSpPr>
          <p:nvPr>
            <p:ph type="sldNum" sz="quarter" idx="5"/>
          </p:nvPr>
        </p:nvSpPr>
        <p:spPr/>
        <p:txBody>
          <a:bodyPr/>
          <a:lstStyle/>
          <a:p>
            <a:fld id="{99B883AC-FE3C-4431-9252-48CE78076032}" type="slidenum">
              <a:rPr lang="en-AU" smtClean="0"/>
              <a:t>31</a:t>
            </a:fld>
            <a:endParaRPr lang="en-AU"/>
          </a:p>
        </p:txBody>
      </p:sp>
    </p:spTree>
    <p:extLst>
      <p:ext uri="{BB962C8B-B14F-4D97-AF65-F5344CB8AC3E}">
        <p14:creationId xmlns:p14="http://schemas.microsoft.com/office/powerpoint/2010/main" val="3847978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i="1" dirty="0">
                <a:effectLst/>
                <a:latin typeface="Arial" panose="020B0604020202020204" pitchFamily="34" charset="0"/>
                <a:ea typeface="Calibri" panose="020F0502020204030204" pitchFamily="34" charset="0"/>
              </a:rPr>
              <a:t>Ask students: </a:t>
            </a:r>
            <a:r>
              <a:rPr lang="en-AU" sz="1800" dirty="0">
                <a:effectLst/>
                <a:latin typeface="Arial" panose="020B0604020202020204" pitchFamily="34" charset="0"/>
                <a:ea typeface="Calibri" panose="020F0502020204030204" pitchFamily="34" charset="0"/>
              </a:rPr>
              <a:t>Which phrase do you think is more assertive? ‘I don’t’ or ‘I can’t’. How do the 2 phrases differ?’</a:t>
            </a:r>
          </a:p>
          <a:p>
            <a:r>
              <a:rPr lang="en-AU" sz="1800" dirty="0">
                <a:effectLst/>
                <a:latin typeface="Arial" panose="020B0604020202020204" pitchFamily="34" charset="0"/>
                <a:ea typeface="Calibri" panose="020F0502020204030204" pitchFamily="34" charset="0"/>
              </a:rPr>
              <a:t> </a:t>
            </a:r>
          </a:p>
          <a:p>
            <a:r>
              <a:rPr lang="en-AU" sz="1800" i="1" dirty="0">
                <a:effectLst/>
                <a:latin typeface="Arial" panose="020B0604020202020204" pitchFamily="34" charset="0"/>
                <a:ea typeface="Calibri" panose="020F0502020204030204" pitchFamily="34" charset="0"/>
              </a:rPr>
              <a:t>(Click next) ‘</a:t>
            </a:r>
            <a:r>
              <a:rPr lang="en-AU" sz="1800" dirty="0">
                <a:effectLst/>
                <a:latin typeface="Arial" panose="020B0604020202020204" pitchFamily="34" charset="0"/>
                <a:ea typeface="Calibri" panose="020F0502020204030204" pitchFamily="34" charset="0"/>
              </a:rPr>
              <a:t>I don’t’ statements show that you have a choice, and you are in control of your decisions, whereas ‘I can’t’ statements suggest that someone or something else is in control of your decisions, and that you are being restricted.</a:t>
            </a:r>
          </a:p>
          <a:p>
            <a:endParaRPr lang="en-AU" sz="1000" b="1" dirty="0"/>
          </a:p>
        </p:txBody>
      </p:sp>
      <p:sp>
        <p:nvSpPr>
          <p:cNvPr id="4" name="Slide Number Placeholder 3"/>
          <p:cNvSpPr>
            <a:spLocks noGrp="1"/>
          </p:cNvSpPr>
          <p:nvPr>
            <p:ph type="sldNum" sz="quarter" idx="5"/>
          </p:nvPr>
        </p:nvSpPr>
        <p:spPr/>
        <p:txBody>
          <a:bodyPr/>
          <a:lstStyle/>
          <a:p>
            <a:fld id="{99B883AC-FE3C-4431-9252-48CE78076032}" type="slidenum">
              <a:rPr lang="en-AU" smtClean="0"/>
              <a:t>32</a:t>
            </a:fld>
            <a:endParaRPr lang="en-AU"/>
          </a:p>
        </p:txBody>
      </p:sp>
    </p:spTree>
    <p:extLst>
      <p:ext uri="{BB962C8B-B14F-4D97-AF65-F5344CB8AC3E}">
        <p14:creationId xmlns:p14="http://schemas.microsoft.com/office/powerpoint/2010/main" val="3134816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Arial" panose="020B0604020202020204" pitchFamily="34" charset="0"/>
                <a:ea typeface="Calibri" panose="020F0502020204030204" pitchFamily="34" charset="0"/>
              </a:rPr>
              <a:t>This is an example of what effective refusal skills look like. This is a response to a friend asking if you want to go to the bathroom to vape with them.</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A possible response could be ‘No thanks, I don’t want to vape. It makes me feel nauseous. I’d rather get something to eat. Let’s go to the canteen.’ If this statement doesn’t work and they continue to pressure you, remove yourself from the situation.</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Just like any other skill, refusal skills need to be practised. The more you use them, the more confident you will get. Having a few responses ready to go will help make it easier.</a:t>
            </a:r>
          </a:p>
          <a:p>
            <a:r>
              <a:rPr lang="en-AU" sz="1800" dirty="0">
                <a:effectLst/>
                <a:latin typeface="Arial" panose="020B0604020202020204" pitchFamily="34" charset="0"/>
                <a:ea typeface="Calibri" panose="020F0502020204030204" pitchFamily="34" charset="0"/>
              </a:rPr>
              <a:t> </a:t>
            </a:r>
          </a:p>
          <a:p>
            <a:r>
              <a:rPr lang="en-AU" sz="1800" b="1" dirty="0">
                <a:effectLst/>
                <a:latin typeface="Arial" panose="020B0604020202020204" pitchFamily="34" charset="0"/>
                <a:ea typeface="Calibri" panose="020F0502020204030204" pitchFamily="34" charset="0"/>
              </a:rPr>
              <a:t>Activity instructions: </a:t>
            </a:r>
            <a:r>
              <a:rPr lang="en-AU" sz="1800" dirty="0">
                <a:effectLst/>
                <a:latin typeface="Arial" panose="020B0604020202020204" pitchFamily="34" charset="0"/>
                <a:ea typeface="Calibri" panose="020F0502020204030204" pitchFamily="34" charset="0"/>
              </a:rPr>
              <a:t>students complete activity sheet 4.1. Students can complete this individually, or alternatively, allocate a scenario to each group. Students work together to formulate a refusal response then share with class.</a:t>
            </a:r>
          </a:p>
          <a:p>
            <a:r>
              <a:rPr lang="en-AU" sz="1800" b="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Read the scenarios.</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Write down a refusal response for each.</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Ensure all responses are different using different reasons and options for each. </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Once completed, allow students time to share with their partners or the group.</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33</a:t>
            </a:fld>
            <a:endParaRPr lang="en-AU"/>
          </a:p>
        </p:txBody>
      </p:sp>
    </p:spTree>
    <p:extLst>
      <p:ext uri="{BB962C8B-B14F-4D97-AF65-F5344CB8AC3E}">
        <p14:creationId xmlns:p14="http://schemas.microsoft.com/office/powerpoint/2010/main" val="1883933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effectLst/>
                <a:latin typeface="Arial" panose="020B0604020202020204" pitchFamily="34" charset="0"/>
                <a:ea typeface="Calibri" panose="020F0502020204030204" pitchFamily="34" charset="0"/>
              </a:rPr>
              <a:t>Activity: Discussion </a:t>
            </a:r>
            <a:endParaRPr lang="en-AU" sz="1800" dirty="0">
              <a:effectLst/>
              <a:latin typeface="Arial" panose="020B0604020202020204" pitchFamily="34" charset="0"/>
              <a:ea typeface="Calibri" panose="020F0502020204030204" pitchFamily="34" charset="0"/>
            </a:endParaRPr>
          </a:p>
          <a:p>
            <a:r>
              <a:rPr lang="en-AU" sz="1800" i="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Allow time to discuss the following questions in small groups then conduct a class discussion.</a:t>
            </a:r>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Do you think having knowledge and facts about vaping strengthens your refusal skills? How?</a:t>
            </a:r>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How could group dynamics and peer support influence your confidence in using refusal skills?</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34</a:t>
            </a:fld>
            <a:endParaRPr lang="en-AU"/>
          </a:p>
        </p:txBody>
      </p:sp>
    </p:spTree>
    <p:extLst>
      <p:ext uri="{BB962C8B-B14F-4D97-AF65-F5344CB8AC3E}">
        <p14:creationId xmlns:p14="http://schemas.microsoft.com/office/powerpoint/2010/main" val="991122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35</a:t>
            </a:fld>
            <a:endParaRPr lang="en-AU"/>
          </a:p>
        </p:txBody>
      </p:sp>
    </p:spTree>
    <p:extLst>
      <p:ext uri="{BB962C8B-B14F-4D97-AF65-F5344CB8AC3E}">
        <p14:creationId xmlns:p14="http://schemas.microsoft.com/office/powerpoint/2010/main" val="3795126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517525"/>
            <a:ext cx="5580062" cy="3140075"/>
          </a:xfrm>
        </p:spPr>
      </p:sp>
      <p:sp>
        <p:nvSpPr>
          <p:cNvPr id="3" name="Notes Placeholder 2"/>
          <p:cNvSpPr>
            <a:spLocks noGrp="1"/>
          </p:cNvSpPr>
          <p:nvPr>
            <p:ph type="body" idx="1"/>
          </p:nvPr>
        </p:nvSpPr>
        <p:spPr/>
        <p:txBody>
          <a:bodyPr/>
          <a:lstStyle/>
          <a:p>
            <a:r>
              <a:rPr lang="en-AU" sz="1800" b="1" dirty="0">
                <a:solidFill>
                  <a:srgbClr val="592C82"/>
                </a:solidFill>
                <a:effectLst/>
                <a:latin typeface="Arial" panose="020B0604020202020204" pitchFamily="34" charset="0"/>
                <a:ea typeface="Calibri" panose="020F0502020204030204" pitchFamily="34" charset="0"/>
              </a:rPr>
              <a:t>Required resources:</a:t>
            </a:r>
            <a:endParaRPr lang="en-AU" sz="1800" b="1"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Video link: </a:t>
            </a:r>
            <a:r>
              <a:rPr lang="en-AU" sz="1800" u="sng" dirty="0">
                <a:solidFill>
                  <a:srgbClr val="0563C1"/>
                </a:solidFill>
                <a:effectLst/>
                <a:latin typeface="Arial" panose="020B0604020202020204" pitchFamily="34" charset="0"/>
                <a:ea typeface="Calibri" panose="020F0502020204030204" pitchFamily="34" charset="0"/>
                <a:hlinkClick r:id="rId3"/>
              </a:rPr>
              <a:t>Vaping – Respect Your Brain - YouTube (52 seconds)</a:t>
            </a:r>
            <a:r>
              <a:rPr lang="en-AU" sz="1800" u="sng" dirty="0">
                <a:solidFill>
                  <a:srgbClr val="0563C1"/>
                </a:solidFill>
                <a:effectLst/>
                <a:latin typeface="Arial" panose="020B0604020202020204" pitchFamily="34" charset="0"/>
                <a:ea typeface="Calibri" panose="020F0502020204030204" pitchFamily="34" charset="0"/>
              </a:rPr>
              <a:t>: www.youtoube.com/watch?v=mAej2dkX6ow</a:t>
            </a:r>
            <a:endParaRPr lang="en-AU" sz="18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‘Where can I access help’ help sheet – 1 per student</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36</a:t>
            </a:fld>
            <a:endParaRPr lang="en-AU"/>
          </a:p>
        </p:txBody>
      </p:sp>
    </p:spTree>
    <p:extLst>
      <p:ext uri="{BB962C8B-B14F-4D97-AF65-F5344CB8AC3E}">
        <p14:creationId xmlns:p14="http://schemas.microsoft.com/office/powerpoint/2010/main" val="2272777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37</a:t>
            </a:fld>
            <a:endParaRPr lang="en-AU"/>
          </a:p>
        </p:txBody>
      </p:sp>
    </p:spTree>
    <p:extLst>
      <p:ext uri="{BB962C8B-B14F-4D97-AF65-F5344CB8AC3E}">
        <p14:creationId xmlns:p14="http://schemas.microsoft.com/office/powerpoint/2010/main" val="3127590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517525"/>
            <a:ext cx="5580062" cy="3140075"/>
          </a:xfrm>
        </p:spPr>
      </p:sp>
      <p:sp>
        <p:nvSpPr>
          <p:cNvPr id="3" name="Notes Placeholder 2"/>
          <p:cNvSpPr>
            <a:spLocks noGrp="1"/>
          </p:cNvSpPr>
          <p:nvPr>
            <p:ph type="body" idx="1"/>
          </p:nvPr>
        </p:nvSpPr>
        <p:spPr/>
        <p:txBody>
          <a:bodyPr/>
          <a:lstStyle/>
          <a:p>
            <a:r>
              <a:rPr lang="en-AU" sz="1800" b="1" dirty="0">
                <a:effectLst/>
                <a:latin typeface="Arial" panose="020B0604020202020204" pitchFamily="34" charset="0"/>
                <a:ea typeface="Calibri" panose="020F0502020204030204" pitchFamily="34" charset="0"/>
              </a:rPr>
              <a:t>Watch video: </a:t>
            </a:r>
            <a:r>
              <a:rPr lang="en-AU" sz="1800" u="sng" dirty="0">
                <a:solidFill>
                  <a:srgbClr val="0000FF"/>
                </a:solidFill>
                <a:effectLst/>
                <a:latin typeface="Arial" panose="020B0604020202020204" pitchFamily="34" charset="0"/>
                <a:ea typeface="Calibri" panose="020F0502020204030204" pitchFamily="34" charset="0"/>
                <a:hlinkClick r:id="rId3"/>
              </a:rPr>
              <a:t>Vaping – Respect Your Brain - YouTube (52 seconds)</a:t>
            </a:r>
            <a:endParaRPr lang="en-AU" sz="1800" dirty="0">
              <a:effectLst/>
              <a:latin typeface="Arial" panose="020B0604020202020204" pitchFamily="34" charset="0"/>
              <a:ea typeface="Calibri" panose="020F0502020204030204" pitchFamily="34" charset="0"/>
            </a:endParaRPr>
          </a:p>
          <a:p>
            <a:r>
              <a:rPr lang="en-AU" sz="1800" dirty="0">
                <a:solidFill>
                  <a:srgbClr val="592C82"/>
                </a:solidFill>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b="1" dirty="0">
                <a:effectLst/>
                <a:latin typeface="Arial" panose="020B0604020202020204" pitchFamily="34" charset="0"/>
                <a:ea typeface="Calibri" panose="020F0502020204030204" pitchFamily="34" charset="0"/>
              </a:rPr>
              <a:t>Activity: Discussion</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Allow time to discuss the question below in small groups then conduct a class discussion.</a:t>
            </a:r>
          </a:p>
          <a:p>
            <a:r>
              <a:rPr lang="en-AU" sz="1800" dirty="0">
                <a:solidFill>
                  <a:srgbClr val="592C82"/>
                </a:solidFill>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pPr marL="0" lvl="0" indent="0">
              <a:buFont typeface="+mj-lt"/>
              <a:buNone/>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What could be some of the signs that someone may have become addicted to vaping and may need help?</a:t>
            </a:r>
          </a:p>
          <a:p>
            <a:r>
              <a:rPr lang="en-AU" sz="1800" b="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b="1" dirty="0">
                <a:effectLst/>
                <a:latin typeface="Arial" panose="020B0604020202020204" pitchFamily="34" charset="0"/>
                <a:ea typeface="Calibri" panose="020F0502020204030204" pitchFamily="34" charset="0"/>
              </a:rPr>
              <a:t>Possible responses may include </a:t>
            </a:r>
            <a:r>
              <a:rPr lang="en-AU" sz="1800" dirty="0">
                <a:effectLst/>
                <a:latin typeface="Arial" panose="020B0604020202020204" pitchFamily="34" charset="0"/>
                <a:ea typeface="Calibri" panose="020F0502020204030204" pitchFamily="34" charset="0"/>
              </a:rPr>
              <a:t>[11]</a:t>
            </a:r>
            <a:r>
              <a:rPr lang="en-AU" sz="1800" b="1" dirty="0">
                <a:effectLst/>
                <a:latin typeface="Arial" panose="020B0604020202020204" pitchFamily="34" charset="0"/>
                <a:ea typeface="Calibri" panose="020F0502020204030204" pitchFamily="34" charset="0"/>
              </a:rPr>
              <a:t>:</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 </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feeling irritable</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feeling anxious</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experiencing intense cravings to vape</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decreased ability to concentrate when you can't vape </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trouble sleeping.</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38</a:t>
            </a:fld>
            <a:endParaRPr lang="en-AU"/>
          </a:p>
        </p:txBody>
      </p:sp>
    </p:spTree>
    <p:extLst>
      <p:ext uri="{BB962C8B-B14F-4D97-AF65-F5344CB8AC3E}">
        <p14:creationId xmlns:p14="http://schemas.microsoft.com/office/powerpoint/2010/main" val="40541705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Arial" panose="020B0604020202020204" pitchFamily="34" charset="0"/>
                <a:ea typeface="Calibri" panose="020F0502020204030204" pitchFamily="34" charset="0"/>
              </a:rPr>
              <a:t>As discussed in lesson one, nicotine is highly addictive. Young people are more susceptible to becoming dependent to substances such as nicotine than adults [5]:</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Nicotine can harm the developing adolescent brain. The brain keeps developing until about age 25. </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Using nicotine in adolescence can harm the parts of the brain that control attention, learning, mood, and impulse control. </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Each time a new memory is created, or a new skill is learned, stronger connections – or synapses – are built between brain cells. </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Young people’s brains build synapses faster than adult brains. Nicotine changes the way these synapses are formed. </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Using nicotine in adolescence may also increase risk for future addiction to other drugs.</a:t>
            </a:r>
          </a:p>
          <a:p>
            <a:pPr marL="0" indent="0">
              <a:buFontTx/>
              <a:buNone/>
            </a:pPr>
            <a:endParaRPr lang="en-AU" i="1" dirty="0"/>
          </a:p>
          <a:p>
            <a:pPr marL="171450" indent="-171450">
              <a:buFontTx/>
              <a:buChar char="-"/>
            </a:pPr>
            <a:endParaRPr lang="en-AU" dirty="0"/>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39</a:t>
            </a:fld>
            <a:endParaRPr lang="en-AU"/>
          </a:p>
        </p:txBody>
      </p:sp>
    </p:spTree>
    <p:extLst>
      <p:ext uri="{BB962C8B-B14F-4D97-AF65-F5344CB8AC3E}">
        <p14:creationId xmlns:p14="http://schemas.microsoft.com/office/powerpoint/2010/main" val="346639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517525"/>
            <a:ext cx="5580062" cy="3140075"/>
          </a:xfrm>
        </p:spPr>
      </p:sp>
      <p:sp>
        <p:nvSpPr>
          <p:cNvPr id="3" name="Notes Placeholder 2"/>
          <p:cNvSpPr>
            <a:spLocks noGrp="1"/>
          </p:cNvSpPr>
          <p:nvPr>
            <p:ph type="body" idx="1"/>
          </p:nvPr>
        </p:nvSpPr>
        <p:spPr/>
        <p:txBody>
          <a:bodyPr/>
          <a:lstStyle/>
          <a:p>
            <a:r>
              <a:rPr lang="en-AU" sz="1800" b="1" dirty="0">
                <a:effectLst/>
                <a:latin typeface="Arial" panose="020B0604020202020204" pitchFamily="34" charset="0"/>
                <a:ea typeface="Calibri" panose="020F0502020204030204" pitchFamily="34" charset="0"/>
              </a:rPr>
              <a:t>Activity: Agree or disagree statements</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 </a:t>
            </a:r>
          </a:p>
          <a:p>
            <a:r>
              <a:rPr lang="en-AU" sz="1800" i="1" dirty="0">
                <a:effectLst/>
                <a:latin typeface="Arial" panose="020B0604020202020204" pitchFamily="34" charset="0"/>
                <a:ea typeface="Calibri" panose="020F0502020204030204" pitchFamily="34" charset="0"/>
              </a:rPr>
              <a:t>Examples of teaching strategies for this activity (slides 4-6):</a:t>
            </a:r>
            <a:endParaRPr lang="en-AU" sz="1800" dirty="0">
              <a:effectLst/>
              <a:latin typeface="Arial" panose="020B0604020202020204" pitchFamily="34" charset="0"/>
              <a:ea typeface="Calibri" panose="020F0502020204030204" pitchFamily="34" charset="0"/>
            </a:endParaRPr>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sz="1800" i="1" dirty="0">
                <a:effectLst/>
                <a:latin typeface="Arial" panose="020B0604020202020204" pitchFamily="34" charset="0"/>
                <a:ea typeface="Calibri" panose="020F0502020204030204" pitchFamily="34" charset="0"/>
              </a:rPr>
              <a:t>Thumbs up, thumbs down</a:t>
            </a:r>
            <a:endParaRPr lang="en-AU" sz="1800" dirty="0">
              <a:effectLst/>
              <a:latin typeface="Arial" panose="020B0604020202020204" pitchFamily="34" charset="0"/>
              <a:ea typeface="Calibri" panose="020F0502020204030204" pitchFamily="34" charset="0"/>
            </a:endParaRPr>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sz="1800" i="1" dirty="0">
                <a:effectLst/>
                <a:latin typeface="Arial" panose="020B0604020202020204" pitchFamily="34" charset="0"/>
                <a:ea typeface="Calibri" panose="020F0502020204030204" pitchFamily="34" charset="0"/>
              </a:rPr>
              <a:t>Heads (agree) or tails (disagree)</a:t>
            </a:r>
            <a:endParaRPr lang="en-AU" sz="1800" dirty="0">
              <a:effectLst/>
              <a:latin typeface="Arial" panose="020B0604020202020204" pitchFamily="34" charset="0"/>
              <a:ea typeface="Calibri" panose="020F0502020204030204" pitchFamily="34" charset="0"/>
            </a:endParaRPr>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sz="1800" i="1" dirty="0">
                <a:effectLst/>
                <a:latin typeface="Arial" panose="020B0604020202020204" pitchFamily="34" charset="0"/>
                <a:ea typeface="Calibri" panose="020F0502020204030204" pitchFamily="34" charset="0"/>
              </a:rPr>
              <a:t>Values continuum: one wall = agree, other wall = disagree</a:t>
            </a:r>
            <a:endParaRPr lang="en-AU" sz="1800" dirty="0">
              <a:effectLst/>
              <a:latin typeface="Arial" panose="020B0604020202020204" pitchFamily="34" charset="0"/>
              <a:ea typeface="Calibri" panose="020F0502020204030204" pitchFamily="34" charset="0"/>
            </a:endParaRPr>
          </a:p>
          <a:p>
            <a:r>
              <a:rPr lang="en-AU" sz="1800" i="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Do you agree or disagree with the following statement? ‘Vaping is harmless compared to cigarettes.’ </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a:t>
            </a:r>
            <a:r>
              <a:rPr lang="en-AU" sz="1800" i="1" dirty="0">
                <a:effectLst/>
                <a:latin typeface="Arial" panose="020B0604020202020204" pitchFamily="34" charset="0"/>
                <a:ea typeface="Calibri" panose="020F0502020204030204" pitchFamily="34" charset="0"/>
              </a:rPr>
              <a:t>Click next) </a:t>
            </a:r>
            <a:r>
              <a:rPr lang="en-AU" sz="1800" dirty="0">
                <a:effectLst/>
                <a:latin typeface="Arial" panose="020B0604020202020204" pitchFamily="34" charset="0"/>
                <a:ea typeface="Calibri" panose="020F0502020204030204" pitchFamily="34" charset="0"/>
              </a:rPr>
              <a:t>The idea that </a:t>
            </a:r>
            <a:r>
              <a:rPr lang="en-AU" sz="1800" i="1" dirty="0">
                <a:effectLst/>
                <a:latin typeface="Arial" panose="020B0604020202020204" pitchFamily="34" charset="0"/>
                <a:ea typeface="Calibri" panose="020F0502020204030204" pitchFamily="34" charset="0"/>
              </a:rPr>
              <a:t>v</a:t>
            </a:r>
            <a:r>
              <a:rPr lang="en-AU" sz="1800" dirty="0">
                <a:effectLst/>
                <a:latin typeface="Arial" panose="020B0604020202020204" pitchFamily="34" charset="0"/>
                <a:ea typeface="Calibri" panose="020F0502020204030204" pitchFamily="34" charset="0"/>
              </a:rPr>
              <a:t>aping is harmless in comparison to cigarettes is a common misconception. (</a:t>
            </a:r>
            <a:r>
              <a:rPr lang="en-AU" sz="1800" i="1" dirty="0">
                <a:effectLst/>
                <a:latin typeface="Arial" panose="020B0604020202020204" pitchFamily="34" charset="0"/>
                <a:ea typeface="Calibri" panose="020F0502020204030204" pitchFamily="34" charset="0"/>
              </a:rPr>
              <a:t>Click next)</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Vaping is not safe. Harms from vaping can include:</a:t>
            </a:r>
          </a:p>
          <a:p>
            <a:pPr marL="342900" lvl="0" indent="-342900">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E-liquids when heated and inhaled may contain many harmful chemicals that are not listed on the pack - which can cause adverse health effects such as vomiting, shortness of breath and lung damage.</a:t>
            </a:r>
          </a:p>
          <a:p>
            <a:pPr marL="342900" lvl="0" indent="-342900">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Vapes may expose young people to chemicals and toxins at levels that have the potential to cause adverse health effects. </a:t>
            </a:r>
          </a:p>
          <a:p>
            <a:pPr marL="342900" lvl="0" indent="-342900">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Vapes can leave a young person at increased risk of depression and anxiety. </a:t>
            </a:r>
          </a:p>
          <a:p>
            <a:pPr marL="342900" lvl="0" indent="-342900">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Vaping has also been linked to serious lung disease. </a:t>
            </a:r>
          </a:p>
          <a:p>
            <a:pPr marL="342900" lvl="0" indent="-342900">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Vapes can expose young people to:</a:t>
            </a:r>
          </a:p>
          <a:p>
            <a:pPr marL="800100" lvl="1" indent="-342900">
              <a:buFont typeface="Arial" panose="020B0604020202020204" pitchFamily="34" charset="0"/>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harmful chemicals.</a:t>
            </a:r>
          </a:p>
          <a:p>
            <a:pPr marL="800100" lvl="1" indent="-342900">
              <a:buFont typeface="Arial" panose="020B0604020202020204" pitchFamily="34" charset="0"/>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toxins such as formaldehyde and heavy metals.</a:t>
            </a:r>
          </a:p>
          <a:p>
            <a:pPr marL="800100" lvl="1" indent="-342900">
              <a:buFont typeface="Arial" panose="020B0604020202020204" pitchFamily="34" charset="0"/>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ultrafine particles that can be inhaled deep into the lungs.</a:t>
            </a:r>
          </a:p>
          <a:p>
            <a:pPr marL="800100" lvl="1" indent="-342900">
              <a:buFont typeface="Arial" panose="020B0604020202020204" pitchFamily="34" charset="0"/>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flavouring chemicals such as diacetyl (a chemical linked to a serious lung disease).</a:t>
            </a:r>
          </a:p>
          <a:p>
            <a:pPr marL="342900" lvl="0" indent="-342900">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Vapes have even been known to explode causing serious burns.</a:t>
            </a:r>
          </a:p>
          <a:p>
            <a:pPr marL="342900" lvl="0" indent="-342900">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Recent media reports indicate that vaping has caused increased hospitalisations in young people, with patients experiencing:</a:t>
            </a:r>
          </a:p>
          <a:p>
            <a:pPr marL="800100" lvl="1" indent="-342900">
              <a:buFont typeface="Arial" panose="020B0604020202020204" pitchFamily="34" charset="0"/>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seizures</a:t>
            </a:r>
          </a:p>
          <a:p>
            <a:pPr marL="800100" lvl="1" indent="-342900">
              <a:buFont typeface="Arial" panose="020B0604020202020204" pitchFamily="34" charset="0"/>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loss of consciousness</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Importantly, many of the long-term harms of vaping are still unknown. It is also important to know that a lot of these harms occur whether smoking nicotine-free or nicotine vapes.</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4</a:t>
            </a:fld>
            <a:endParaRPr lang="en-AU"/>
          </a:p>
        </p:txBody>
      </p:sp>
    </p:spTree>
    <p:extLst>
      <p:ext uri="{BB962C8B-B14F-4D97-AF65-F5344CB8AC3E}">
        <p14:creationId xmlns:p14="http://schemas.microsoft.com/office/powerpoint/2010/main" val="31016855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517525"/>
            <a:ext cx="5580062" cy="3140075"/>
          </a:xfrm>
        </p:spPr>
      </p:sp>
      <p:sp>
        <p:nvSpPr>
          <p:cNvPr id="3" name="Notes Placeholder 2"/>
          <p:cNvSpPr>
            <a:spLocks noGrp="1"/>
          </p:cNvSpPr>
          <p:nvPr>
            <p:ph type="body" idx="1"/>
          </p:nvPr>
        </p:nvSpPr>
        <p:spPr/>
        <p:txBody>
          <a:bodyPr/>
          <a:lstStyle/>
          <a:p>
            <a:r>
              <a:rPr lang="en-AU" sz="1800" b="1" dirty="0">
                <a:effectLst/>
                <a:latin typeface="Arial" panose="020B0604020202020204" pitchFamily="34" charset="0"/>
                <a:ea typeface="Calibri" panose="020F0502020204030204" pitchFamily="34" charset="0"/>
              </a:rPr>
              <a:t>Activity: Discussion</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Allow time to discuss in small groups then conduct a class discussion.</a:t>
            </a:r>
          </a:p>
          <a:p>
            <a:pPr marL="0" lvl="0" indent="0">
              <a:buFont typeface="+mj-lt"/>
              <a:buNone/>
              <a:tabLst>
                <a:tab pos="215900" algn="l"/>
                <a:tab pos="431800" algn="l"/>
                <a:tab pos="648335" algn="l"/>
                <a:tab pos="864235" algn="l"/>
                <a:tab pos="1296035" algn="l"/>
                <a:tab pos="1511935" algn="l"/>
                <a:tab pos="1728470" algn="l"/>
                <a:tab pos="1944370" algn="l"/>
              </a:tabLst>
            </a:pPr>
            <a:endParaRPr lang="en-AU" sz="1800" dirty="0">
              <a:effectLst/>
              <a:latin typeface="Arial" panose="020B0604020202020204" pitchFamily="34" charset="0"/>
              <a:ea typeface="Calibri" panose="020F0502020204030204" pitchFamily="34" charset="0"/>
            </a:endParaRPr>
          </a:p>
          <a:p>
            <a:pPr marL="0" lvl="0" indent="0">
              <a:buFont typeface="+mj-lt"/>
              <a:buNone/>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Who could you go to if you needed help regarding vaping? This could be help quitting, questions regarding vaping, guidance or help in refusing vapes or how you could help a friend or loved one quitting from vapes.</a:t>
            </a:r>
          </a:p>
          <a:p>
            <a:r>
              <a:rPr lang="en-AU" sz="1800" dirty="0">
                <a:effectLst/>
                <a:latin typeface="Arial" panose="020B0604020202020204" pitchFamily="34" charset="0"/>
                <a:ea typeface="Calibri" panose="020F0502020204030204" pitchFamily="34" charset="0"/>
              </a:rPr>
              <a:t> </a:t>
            </a:r>
          </a:p>
          <a:p>
            <a:r>
              <a:rPr lang="en-AU" sz="1800" b="1" dirty="0">
                <a:effectLst/>
                <a:latin typeface="Arial" panose="020B0604020202020204" pitchFamily="34" charset="0"/>
                <a:ea typeface="Calibri" panose="020F0502020204030204" pitchFamily="34" charset="0"/>
              </a:rPr>
              <a:t>Possible responses may include:</a:t>
            </a:r>
            <a:r>
              <a:rPr lang="en-AU" sz="1800" b="1" i="1" dirty="0">
                <a:effectLst/>
                <a:latin typeface="Arial" panose="020B0604020202020204" pitchFamily="34" charset="0"/>
                <a:ea typeface="Calibri" panose="020F0502020204030204" pitchFamily="34" charset="0"/>
              </a:rPr>
              <a:t> </a:t>
            </a:r>
            <a:r>
              <a:rPr lang="en-AU" sz="1800" i="1" dirty="0">
                <a:effectLst/>
                <a:latin typeface="Arial" panose="020B0604020202020204" pitchFamily="34" charset="0"/>
                <a:ea typeface="Calibri" panose="020F0502020204030204" pitchFamily="34" charset="0"/>
              </a:rPr>
              <a:t>(Click next)</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Talk to someone you trust:</a:t>
            </a:r>
          </a:p>
          <a:p>
            <a:pPr marL="342900" lvl="0" indent="-342900">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Student Services</a:t>
            </a:r>
          </a:p>
          <a:p>
            <a:pPr marL="342900" lvl="0" indent="-342900">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school counsellor </a:t>
            </a:r>
          </a:p>
          <a:p>
            <a:pPr marL="342900" lvl="0" indent="-342900">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school psychologist </a:t>
            </a:r>
          </a:p>
          <a:p>
            <a:pPr marL="342900" lvl="0" indent="-342900">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teacher</a:t>
            </a:r>
          </a:p>
          <a:p>
            <a:pPr marL="342900" lvl="0" indent="-342900">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parents/ carers and family </a:t>
            </a:r>
          </a:p>
          <a:p>
            <a:pPr marL="342900" lvl="0" indent="-342900">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Doctor</a:t>
            </a:r>
          </a:p>
          <a:p>
            <a:pPr marL="342900" lvl="0" indent="-342900">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Helplines </a:t>
            </a:r>
          </a:p>
          <a:p>
            <a:pPr marL="342900" lvl="0" indent="-342900">
              <a:buFont typeface="Arial" panose="020B0604020202020204" pitchFamily="34" charset="0"/>
              <a:buChar char="-"/>
              <a:tabLst>
                <a:tab pos="457200" algn="l"/>
              </a:tabLst>
            </a:pPr>
            <a:r>
              <a:rPr lang="en-AU" sz="1800" dirty="0">
                <a:effectLst/>
                <a:latin typeface="Arial" panose="020B0604020202020204" pitchFamily="34" charset="0"/>
                <a:ea typeface="Calibri" panose="020F0502020204030204" pitchFamily="34" charset="0"/>
              </a:rPr>
              <a:t>WA Quitline: 13 78 48</a:t>
            </a:r>
          </a:p>
          <a:p>
            <a:pPr marL="342900" lvl="0" indent="-342900">
              <a:buFont typeface="Arial" panose="020B0604020202020204" pitchFamily="34" charset="0"/>
              <a:buChar char="-"/>
              <a:tabLst>
                <a:tab pos="457200" algn="l"/>
              </a:tabLst>
            </a:pPr>
            <a:r>
              <a:rPr lang="en-AU" sz="1800" dirty="0">
                <a:effectLst/>
                <a:latin typeface="Arial" panose="020B0604020202020204" pitchFamily="34" charset="0"/>
                <a:ea typeface="Calibri" panose="020F0502020204030204" pitchFamily="34" charset="0"/>
              </a:rPr>
              <a:t>Kids Helpline: 1800 55 1800</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Direct students to the ‘Where I can access help’ help sheet.</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40</a:t>
            </a:fld>
            <a:endParaRPr lang="en-AU"/>
          </a:p>
        </p:txBody>
      </p:sp>
    </p:spTree>
    <p:extLst>
      <p:ext uri="{BB962C8B-B14F-4D97-AF65-F5344CB8AC3E}">
        <p14:creationId xmlns:p14="http://schemas.microsoft.com/office/powerpoint/2010/main" val="1189789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effectLst/>
                <a:latin typeface="Arial" panose="020B0604020202020204" pitchFamily="34" charset="0"/>
                <a:ea typeface="Calibri" panose="020F0502020204030204" pitchFamily="34" charset="0"/>
              </a:rPr>
              <a:t>Activity: Discussion</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Allow time to discuss the question below in small groups then conduct a class discussion.</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Knowing how to help someone you care about can be hard. What do you think you could do if someone you cared about needed help quitting? </a:t>
            </a:r>
          </a:p>
          <a:p>
            <a:r>
              <a:rPr lang="en-AU" sz="1800" b="1" i="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b="1" dirty="0">
                <a:effectLst/>
                <a:latin typeface="Arial" panose="020B0604020202020204" pitchFamily="34" charset="0"/>
                <a:ea typeface="Calibri" panose="020F0502020204030204" pitchFamily="34" charset="0"/>
              </a:rPr>
              <a:t>Possible responses may include</a:t>
            </a:r>
            <a:r>
              <a:rPr lang="en-AU" sz="1800" b="1" i="1" dirty="0">
                <a:effectLst/>
                <a:latin typeface="Arial" panose="020B0604020202020204" pitchFamily="34" charset="0"/>
                <a:ea typeface="Calibri" panose="020F0502020204030204" pitchFamily="34" charset="0"/>
              </a:rPr>
              <a:t>: </a:t>
            </a:r>
            <a:r>
              <a:rPr lang="en-AU" sz="1800" i="1" dirty="0">
                <a:effectLst/>
                <a:latin typeface="Arial" panose="020B0604020202020204" pitchFamily="34" charset="0"/>
                <a:ea typeface="Calibri" panose="020F0502020204030204" pitchFamily="34" charset="0"/>
              </a:rPr>
              <a:t>(Click next)</a:t>
            </a:r>
            <a:endParaRPr lang="en-AU" sz="18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Ask them what you can do to help. Avoid giving advice unless you are asked for advice. Just acknowledge that you understand that it is hard and that you are there to help.</a:t>
            </a:r>
          </a:p>
          <a:p>
            <a:pPr marL="342900" lvl="0" indent="-342900">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Spend time with them. Do activities that will help take their mind off vaping.</a:t>
            </a:r>
          </a:p>
          <a:p>
            <a:pPr marL="342900" lvl="0" indent="-342900">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Help them to avoid situations where other people may be vaping.</a:t>
            </a:r>
          </a:p>
          <a:p>
            <a:pPr marL="342900" lvl="0" indent="-342900">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Remind them of the reasons why they are wanting to quit.</a:t>
            </a:r>
          </a:p>
          <a:p>
            <a:pPr marL="342900" lvl="0" indent="-342900">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For a lot of people, quitting takes multiple tries, so celebrate the small wins. </a:t>
            </a:r>
          </a:p>
          <a:p>
            <a:endParaRPr lang="en-AU" sz="1000" dirty="0"/>
          </a:p>
        </p:txBody>
      </p:sp>
      <p:sp>
        <p:nvSpPr>
          <p:cNvPr id="4" name="Slide Number Placeholder 3"/>
          <p:cNvSpPr>
            <a:spLocks noGrp="1"/>
          </p:cNvSpPr>
          <p:nvPr>
            <p:ph type="sldNum" sz="quarter" idx="5"/>
          </p:nvPr>
        </p:nvSpPr>
        <p:spPr/>
        <p:txBody>
          <a:bodyPr/>
          <a:lstStyle/>
          <a:p>
            <a:fld id="{99B883AC-FE3C-4431-9252-48CE78076032}" type="slidenum">
              <a:rPr lang="en-AU" smtClean="0"/>
              <a:t>41</a:t>
            </a:fld>
            <a:endParaRPr lang="en-AU"/>
          </a:p>
        </p:txBody>
      </p:sp>
    </p:spTree>
    <p:extLst>
      <p:ext uri="{BB962C8B-B14F-4D97-AF65-F5344CB8AC3E}">
        <p14:creationId xmlns:p14="http://schemas.microsoft.com/office/powerpoint/2010/main" val="1391030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solidFill>
                  <a:srgbClr val="000000"/>
                </a:solidFill>
                <a:effectLst/>
                <a:latin typeface="Arial" panose="020B0604020202020204" pitchFamily="34" charset="0"/>
                <a:ea typeface="Calibri" panose="020F0502020204030204" pitchFamily="34" charset="0"/>
              </a:rPr>
              <a:t>Reflect back on the last 5 sessions. We have talked about the facts about vaping and corrected any misconceptions. We discussed </a:t>
            </a:r>
            <a:r>
              <a:rPr lang="en-AU" sz="1800" dirty="0">
                <a:effectLst/>
                <a:latin typeface="Arial" panose="020B0604020202020204" pitchFamily="34" charset="0"/>
                <a:ea typeface="Calibri" panose="020F0502020204030204" pitchFamily="34" charset="0"/>
              </a:rPr>
              <a:t>what influence social media, advertisement and marketing has on choosing to vape or not to vape</a:t>
            </a:r>
            <a:r>
              <a:rPr lang="en-AU" sz="1800" dirty="0">
                <a:solidFill>
                  <a:srgbClr val="000000"/>
                </a:solidFill>
                <a:effectLst/>
                <a:latin typeface="Arial" panose="020B0604020202020204" pitchFamily="34" charset="0"/>
                <a:ea typeface="Calibri" panose="020F0502020204030204" pitchFamily="34" charset="0"/>
              </a:rPr>
              <a:t>. We identified the harms of vaping and how to use refusal skills in challenging situations. Finally, today we discussed nicotine dependence (addiction) and how to access help and support when needed. </a:t>
            </a:r>
            <a:endParaRPr lang="en-AU" sz="1800" dirty="0">
              <a:effectLst/>
              <a:latin typeface="Arial" panose="020B0604020202020204" pitchFamily="34" charset="0"/>
              <a:ea typeface="Calibri" panose="020F0502020204030204" pitchFamily="34" charset="0"/>
            </a:endParaRPr>
          </a:p>
          <a:p>
            <a:r>
              <a:rPr lang="en-AU" sz="1800" dirty="0">
                <a:solidFill>
                  <a:srgbClr val="000000"/>
                </a:solidFill>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dirty="0">
                <a:solidFill>
                  <a:srgbClr val="000000"/>
                </a:solidFill>
                <a:effectLst/>
                <a:latin typeface="Arial" panose="020B0604020202020204" pitchFamily="34" charset="0"/>
                <a:ea typeface="Calibri" panose="020F0502020204030204" pitchFamily="34" charset="0"/>
              </a:rPr>
              <a:t>Reflect on your role in the school community. As you are senior students, younger students look to you as role models. This can influence their behaviour in positive or negative ways. You could be the person that someone comes to when they need help.</a:t>
            </a:r>
            <a:endParaRPr lang="en-AU" sz="1800" dirty="0">
              <a:effectLst/>
              <a:latin typeface="Arial" panose="020B0604020202020204" pitchFamily="34" charset="0"/>
              <a:ea typeface="Calibri" panose="020F0502020204030204" pitchFamily="34" charset="0"/>
            </a:endParaRPr>
          </a:p>
          <a:p>
            <a:r>
              <a:rPr lang="en-AU" sz="1800" b="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b="1" dirty="0">
                <a:effectLst/>
                <a:latin typeface="Arial" panose="020B0604020202020204" pitchFamily="34" charset="0"/>
                <a:ea typeface="Calibri" panose="020F0502020204030204" pitchFamily="34" charset="0"/>
              </a:rPr>
              <a:t>Activity: Discussion</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Allow time to discuss the questions below in small groups then conduct a class discussion.</a:t>
            </a:r>
          </a:p>
          <a:p>
            <a:r>
              <a:rPr lang="en-AU" sz="1800" b="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pPr marL="342900" lvl="0" indent="-342900">
              <a:buFont typeface="+mj-lt"/>
              <a:buAutoNum type="arabicPeriod"/>
              <a:tabLst>
                <a:tab pos="228600" algn="l"/>
              </a:tabLst>
            </a:pPr>
            <a:r>
              <a:rPr lang="en-AU" sz="1800" dirty="0">
                <a:solidFill>
                  <a:srgbClr val="000000"/>
                </a:solidFill>
                <a:effectLst/>
                <a:latin typeface="Arial" panose="020B0604020202020204" pitchFamily="34" charset="0"/>
                <a:ea typeface="Calibri" panose="020F0502020204030204" pitchFamily="34" charset="0"/>
              </a:rPr>
              <a:t>What could you do to advocate for young people in your school and community not to vape?</a:t>
            </a:r>
            <a:endParaRPr lang="en-AU" sz="1800" dirty="0">
              <a:effectLst/>
              <a:latin typeface="Arial" panose="020B0604020202020204" pitchFamily="34" charset="0"/>
              <a:ea typeface="Calibri" panose="020F0502020204030204" pitchFamily="34" charset="0"/>
            </a:endParaRPr>
          </a:p>
          <a:p>
            <a:pPr marL="342900" lvl="0" indent="-342900">
              <a:buFont typeface="+mj-lt"/>
              <a:buAutoNum type="arabicPeriod"/>
              <a:tabLst>
                <a:tab pos="228600" algn="l"/>
              </a:tabLst>
            </a:pPr>
            <a:r>
              <a:rPr lang="en-AU" sz="1800" dirty="0">
                <a:effectLst/>
                <a:latin typeface="Arial" panose="020B0604020202020204" pitchFamily="34" charset="0"/>
                <a:ea typeface="Calibri" panose="020F0502020204030204" pitchFamily="34" charset="0"/>
              </a:rPr>
              <a:t>What could you do to help people in your school to feel safe?</a:t>
            </a:r>
          </a:p>
          <a:p>
            <a:pPr marL="0" lvl="0" indent="0">
              <a:buFont typeface="Symbol" panose="05050102010706020507" pitchFamily="18" charset="2"/>
              <a:buNone/>
              <a:tabLst>
                <a:tab pos="215900" algn="l"/>
                <a:tab pos="431800" algn="l"/>
                <a:tab pos="648335" algn="l"/>
                <a:tab pos="864235" algn="l"/>
                <a:tab pos="1296035" algn="l"/>
                <a:tab pos="1511935" algn="l"/>
                <a:tab pos="1728470" algn="l"/>
                <a:tab pos="1944370" algn="l"/>
              </a:tabLst>
            </a:pPr>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42</a:t>
            </a:fld>
            <a:endParaRPr lang="en-AU"/>
          </a:p>
        </p:txBody>
      </p:sp>
    </p:spTree>
    <p:extLst>
      <p:ext uri="{BB962C8B-B14F-4D97-AF65-F5344CB8AC3E}">
        <p14:creationId xmlns:p14="http://schemas.microsoft.com/office/powerpoint/2010/main" val="37290693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43</a:t>
            </a:fld>
            <a:endParaRPr lang="en-AU"/>
          </a:p>
        </p:txBody>
      </p:sp>
    </p:spTree>
    <p:extLst>
      <p:ext uri="{BB962C8B-B14F-4D97-AF65-F5344CB8AC3E}">
        <p14:creationId xmlns:p14="http://schemas.microsoft.com/office/powerpoint/2010/main" val="22440129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517525"/>
            <a:ext cx="5580062" cy="31400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44</a:t>
            </a:fld>
            <a:endParaRPr lang="en-AU"/>
          </a:p>
        </p:txBody>
      </p:sp>
    </p:spTree>
    <p:extLst>
      <p:ext uri="{BB962C8B-B14F-4D97-AF65-F5344CB8AC3E}">
        <p14:creationId xmlns:p14="http://schemas.microsoft.com/office/powerpoint/2010/main" val="32372191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517525"/>
            <a:ext cx="5580062" cy="314007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45</a:t>
            </a:fld>
            <a:endParaRPr lang="en-AU"/>
          </a:p>
        </p:txBody>
      </p:sp>
    </p:spTree>
    <p:extLst>
      <p:ext uri="{BB962C8B-B14F-4D97-AF65-F5344CB8AC3E}">
        <p14:creationId xmlns:p14="http://schemas.microsoft.com/office/powerpoint/2010/main" val="3782805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effectLst/>
                <a:latin typeface="Arial" panose="020B0604020202020204" pitchFamily="34" charset="0"/>
                <a:ea typeface="Calibri" panose="020F0502020204030204" pitchFamily="34" charset="0"/>
              </a:rPr>
              <a:t>Activity: Agree or disagree statements </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Do you agree or disagree with the following statement?</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a:t>
            </a:r>
            <a:r>
              <a:rPr lang="en-AU" sz="1800" i="1" dirty="0">
                <a:effectLst/>
                <a:latin typeface="Arial" panose="020B0604020202020204" pitchFamily="34" charset="0"/>
                <a:ea typeface="Calibri" panose="020F0502020204030204" pitchFamily="34" charset="0"/>
              </a:rPr>
              <a:t>Click next) </a:t>
            </a:r>
            <a:r>
              <a:rPr lang="en-AU" sz="1800" dirty="0">
                <a:effectLst/>
                <a:latin typeface="Arial" panose="020B0604020202020204" pitchFamily="34" charset="0"/>
                <a:ea typeface="Calibri" panose="020F0502020204030204" pitchFamily="34" charset="0"/>
              </a:rPr>
              <a:t>Most vapes don’t contain nicotine.</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a:t>
            </a:r>
            <a:r>
              <a:rPr lang="en-AU" sz="1800" i="1" dirty="0">
                <a:effectLst/>
                <a:latin typeface="Arial" panose="020B0604020202020204" pitchFamily="34" charset="0"/>
                <a:ea typeface="Calibri" panose="020F0502020204030204" pitchFamily="34" charset="0"/>
              </a:rPr>
              <a:t>Click next) </a:t>
            </a:r>
            <a:r>
              <a:rPr lang="en-AU" sz="1800" dirty="0">
                <a:effectLst/>
                <a:latin typeface="Arial" panose="020B0604020202020204" pitchFamily="34" charset="0"/>
                <a:ea typeface="Calibri" panose="020F0502020204030204" pitchFamily="34" charset="0"/>
              </a:rPr>
              <a:t>This is a common misconception.</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A recent Australian study analysed 10 vapes from Australian suppliers that claimed to be nicotine-free. A total of 60% of the vapes were found to actually contain nicotine [3]. There is no way to know what you are really vaping as the labels are often misleading.</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Nicotine is highly addictive. Nicotine dependence (addiction) will be covered in further detail during session 5. Most people don’t start vaping intending to become addicted. Often people don’t realise they are addicted until they start to feel withdrawal symptoms such as:</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irritability </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headaches </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emotional distress (sad and upset)</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difficulty sleeping </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anxiety </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trouble concentrating.</a:t>
            </a:r>
          </a:p>
          <a:p>
            <a:pPr marL="171450" lvl="0" indent="-171450">
              <a:buFontTx/>
              <a:buChar char="-"/>
            </a:pPr>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5</a:t>
            </a:fld>
            <a:endParaRPr lang="en-AU"/>
          </a:p>
        </p:txBody>
      </p:sp>
    </p:spTree>
    <p:extLst>
      <p:ext uri="{BB962C8B-B14F-4D97-AF65-F5344CB8AC3E}">
        <p14:creationId xmlns:p14="http://schemas.microsoft.com/office/powerpoint/2010/main" val="221306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517525"/>
            <a:ext cx="5580062" cy="3140075"/>
          </a:xfrm>
        </p:spPr>
      </p:sp>
      <p:sp>
        <p:nvSpPr>
          <p:cNvPr id="3" name="Notes Placeholder 2"/>
          <p:cNvSpPr>
            <a:spLocks noGrp="1"/>
          </p:cNvSpPr>
          <p:nvPr>
            <p:ph type="body" idx="1"/>
          </p:nvPr>
        </p:nvSpPr>
        <p:spPr/>
        <p:txBody>
          <a:bodyPr/>
          <a:lstStyle/>
          <a:p>
            <a:r>
              <a:rPr lang="en-AU" sz="1800" b="1" dirty="0">
                <a:effectLst/>
                <a:latin typeface="Arial" panose="020B0604020202020204" pitchFamily="34" charset="0"/>
                <a:ea typeface="Calibri" panose="020F0502020204030204" pitchFamily="34" charset="0"/>
              </a:rPr>
              <a:t>Activity: Agree or disagree statements </a:t>
            </a:r>
            <a:endParaRPr lang="en-AU" sz="1800" dirty="0">
              <a:effectLst/>
              <a:latin typeface="Arial" panose="020B0604020202020204" pitchFamily="34" charset="0"/>
              <a:ea typeface="Calibri" panose="020F0502020204030204" pitchFamily="34" charset="0"/>
            </a:endParaRPr>
          </a:p>
          <a:p>
            <a:r>
              <a:rPr lang="en-AU" sz="1800" i="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Do you agree or disagree with the following statement? (</a:t>
            </a:r>
            <a:r>
              <a:rPr lang="en-AU" sz="1800" i="1" dirty="0">
                <a:effectLst/>
                <a:latin typeface="Arial" panose="020B0604020202020204" pitchFamily="34" charset="0"/>
                <a:ea typeface="Calibri" panose="020F0502020204030204" pitchFamily="34" charset="0"/>
              </a:rPr>
              <a:t>Click next) </a:t>
            </a:r>
            <a:r>
              <a:rPr lang="en-AU" sz="1800" dirty="0">
                <a:effectLst/>
                <a:latin typeface="Arial" panose="020B0604020202020204" pitchFamily="34" charset="0"/>
                <a:ea typeface="Calibri" panose="020F0502020204030204" pitchFamily="34" charset="0"/>
              </a:rPr>
              <a:t>‘Everyone is vaping’.</a:t>
            </a: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a:t>
            </a:r>
            <a:r>
              <a:rPr lang="en-AU" sz="1800" i="1" dirty="0">
                <a:effectLst/>
                <a:latin typeface="Arial" panose="020B0604020202020204" pitchFamily="34" charset="0"/>
                <a:ea typeface="Calibri" panose="020F0502020204030204" pitchFamily="34" charset="0"/>
              </a:rPr>
              <a:t>Click next) </a:t>
            </a:r>
            <a:r>
              <a:rPr lang="en-AU" sz="1800" dirty="0">
                <a:effectLst/>
                <a:latin typeface="Arial" panose="020B0604020202020204" pitchFamily="34" charset="0"/>
                <a:ea typeface="Calibri" panose="020F0502020204030204" pitchFamily="34" charset="0"/>
              </a:rPr>
              <a:t>This is another misconception. Often people may perceive that to be the case, research has shown that it isn’t true. (</a:t>
            </a:r>
            <a:r>
              <a:rPr lang="en-AU" sz="1800" i="1" dirty="0">
                <a:effectLst/>
                <a:latin typeface="Arial" panose="020B0604020202020204" pitchFamily="34" charset="0"/>
                <a:ea typeface="Calibri" panose="020F0502020204030204" pitchFamily="34" charset="0"/>
              </a:rPr>
              <a:t>Click next)</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Recent data reported 29.9% of school students aged between 14 and 17 have ever vaped, meaning 70.1% </a:t>
            </a:r>
          </a:p>
          <a:p>
            <a:r>
              <a:rPr lang="en-AU" sz="1800" dirty="0">
                <a:effectLst/>
                <a:latin typeface="Arial" panose="020B0604020202020204" pitchFamily="34" charset="0"/>
                <a:ea typeface="Calibri" panose="020F0502020204030204" pitchFamily="34" charset="0"/>
              </a:rPr>
              <a:t>HAVE NEVER vaped. Only 3% had vaped daily in the month prior to the survey [8].</a:t>
            </a:r>
          </a:p>
          <a:p>
            <a:endParaRPr lang="en-AU" sz="12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9B883AC-FE3C-4431-9252-48CE78076032}" type="slidenum">
              <a:rPr lang="en-AU" smtClean="0"/>
              <a:t>6</a:t>
            </a:fld>
            <a:endParaRPr lang="en-AU"/>
          </a:p>
        </p:txBody>
      </p:sp>
    </p:spTree>
    <p:extLst>
      <p:ext uri="{BB962C8B-B14F-4D97-AF65-F5344CB8AC3E}">
        <p14:creationId xmlns:p14="http://schemas.microsoft.com/office/powerpoint/2010/main" val="124179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517525"/>
            <a:ext cx="5580062" cy="3140075"/>
          </a:xfrm>
        </p:spPr>
      </p:sp>
      <p:sp>
        <p:nvSpPr>
          <p:cNvPr id="3" name="Notes Placeholder 2"/>
          <p:cNvSpPr>
            <a:spLocks noGrp="1"/>
          </p:cNvSpPr>
          <p:nvPr>
            <p:ph type="body" idx="1"/>
          </p:nvPr>
        </p:nvSpPr>
        <p:spPr/>
        <p:txBody>
          <a:bodyPr/>
          <a:lstStyle/>
          <a:p>
            <a:r>
              <a:rPr lang="en-AU" sz="1800" b="1" dirty="0">
                <a:effectLst/>
                <a:latin typeface="Arial" panose="020B0604020202020204" pitchFamily="34" charset="0"/>
                <a:ea typeface="Calibri" panose="020F0502020204030204" pitchFamily="34" charset="0"/>
              </a:rPr>
              <a:t>Activity: Discussion </a:t>
            </a:r>
            <a:endParaRPr lang="en-AU" sz="1800" dirty="0">
              <a:effectLst/>
              <a:latin typeface="Arial" panose="020B0604020202020204" pitchFamily="34" charset="0"/>
              <a:ea typeface="Calibri" panose="020F0502020204030204" pitchFamily="34" charset="0"/>
            </a:endParaRPr>
          </a:p>
          <a:p>
            <a:r>
              <a:rPr lang="en-AU" sz="1800" b="1" dirty="0">
                <a:effectLst/>
                <a:latin typeface="Arial" panose="020B0604020202020204" pitchFamily="34" charset="0"/>
                <a:ea typeface="Calibri" panose="020F0502020204030204" pitchFamily="34" charset="0"/>
              </a:rPr>
              <a:t> </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In pairs or small groups discuss the following questions. Allow time in small groups then conduct a class discussion.</a:t>
            </a:r>
          </a:p>
          <a:p>
            <a:pPr marL="342900" lvl="0" indent="-342900">
              <a:buFont typeface="+mj-lt"/>
              <a:buAutoNum type="arabicPeriod"/>
              <a:tabLst>
                <a:tab pos="228600" algn="l"/>
              </a:tabLst>
            </a:pPr>
            <a:r>
              <a:rPr lang="en-AU" sz="1800" dirty="0">
                <a:effectLst/>
                <a:latin typeface="Arial" panose="020B0604020202020204" pitchFamily="34" charset="0"/>
                <a:ea typeface="Calibri" panose="020F0502020204030204" pitchFamily="34" charset="0"/>
              </a:rPr>
              <a:t>How do you think knowing these facts would influence young people’s decisions to vape?</a:t>
            </a:r>
          </a:p>
          <a:p>
            <a:pPr marL="342900" lvl="0" indent="-342900">
              <a:buFont typeface="+mj-lt"/>
              <a:buAutoNum type="arabicPeriod"/>
              <a:tabLst>
                <a:tab pos="228600" algn="l"/>
              </a:tabLst>
            </a:pPr>
            <a:r>
              <a:rPr lang="en-AU" sz="1800" dirty="0">
                <a:effectLst/>
                <a:latin typeface="Arial" panose="020B0604020202020204" pitchFamily="34" charset="0"/>
                <a:ea typeface="Calibri" panose="020F0502020204030204" pitchFamily="34" charset="0"/>
              </a:rPr>
              <a:t>How do you feel knowing that most people your age don’t vape?</a:t>
            </a:r>
          </a:p>
          <a:p>
            <a:r>
              <a:rPr lang="en-AU" sz="1800" dirty="0">
                <a:effectLst/>
                <a:latin typeface="Arial" panose="020B0604020202020204" pitchFamily="34" charset="0"/>
                <a:ea typeface="Calibri" panose="020F0502020204030204" pitchFamily="34" charset="0"/>
              </a:rPr>
              <a:t> </a:t>
            </a:r>
          </a:p>
          <a:p>
            <a:r>
              <a:rPr lang="en-AU" sz="1800" dirty="0">
                <a:solidFill>
                  <a:srgbClr val="000000"/>
                </a:solidFill>
                <a:effectLst/>
                <a:latin typeface="Arial" panose="020B0604020202020204" pitchFamily="34" charset="0"/>
                <a:ea typeface="Calibri" panose="020F0502020204030204" pitchFamily="34" charset="0"/>
              </a:rPr>
              <a:t>Studies show that young people, in comparison to adults, are heavily influenced by their peers to take risks and make risky decisions [9]. Knowing that most young people don’t vape helps to reduce the impact that your peers can have on your decision making. </a:t>
            </a: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7</a:t>
            </a:fld>
            <a:endParaRPr lang="en-AU"/>
          </a:p>
        </p:txBody>
      </p:sp>
    </p:spTree>
    <p:extLst>
      <p:ext uri="{BB962C8B-B14F-4D97-AF65-F5344CB8AC3E}">
        <p14:creationId xmlns:p14="http://schemas.microsoft.com/office/powerpoint/2010/main" val="392846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effectLst/>
                <a:latin typeface="Arial" panose="020B0604020202020204" pitchFamily="34" charset="0"/>
                <a:ea typeface="Calibri" panose="020F0502020204030204" pitchFamily="34" charset="0"/>
              </a:rPr>
              <a:t>Activity: Discussion</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In pairs or small groups discuss the following questions. Allow time in small groups then conduct a class discussion.</a:t>
            </a:r>
          </a:p>
          <a:p>
            <a:pPr marL="342900" lvl="0" indent="-342900">
              <a:buFont typeface="+mj-lt"/>
              <a:buAutoNum type="arabicPeriod"/>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Where do you think young people get their information regarding vaping? (Click next)</a:t>
            </a:r>
          </a:p>
          <a:p>
            <a:pPr marL="342900" lvl="0" indent="-342900">
              <a:buFont typeface="+mj-lt"/>
              <a:buAutoNum type="arabicPeriod" startAt="2"/>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How do misconceptions around vaping occur? Where do you commonly hear misinformation? </a:t>
            </a:r>
          </a:p>
          <a:p>
            <a:pPr marL="342900" lvl="0" indent="-342900">
              <a:buFont typeface="+mj-lt"/>
              <a:buAutoNum type="arabicPeriod" startAt="2"/>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How could this be prevented? (Click next)</a:t>
            </a:r>
          </a:p>
          <a:p>
            <a:pPr marL="342900" lvl="0" indent="-342900">
              <a:buFont typeface="+mj-lt"/>
              <a:buAutoNum type="arabicPeriod" startAt="4"/>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Why is it important to identify credible resources? What are some examples of where to access credible resources? (Click next)</a:t>
            </a:r>
          </a:p>
          <a:p>
            <a:r>
              <a:rPr lang="en-AU" sz="1800" dirty="0">
                <a:effectLst/>
                <a:latin typeface="Arial" panose="020B0604020202020204" pitchFamily="34" charset="0"/>
                <a:ea typeface="Calibri" panose="020F0502020204030204" pitchFamily="34" charset="0"/>
              </a:rPr>
              <a:t> </a:t>
            </a:r>
          </a:p>
          <a:p>
            <a:r>
              <a:rPr lang="en-AU" sz="1800" b="1" dirty="0">
                <a:effectLst/>
                <a:latin typeface="Arial" panose="020B0604020202020204" pitchFamily="34" charset="0"/>
                <a:ea typeface="Calibri" panose="020F0502020204030204" pitchFamily="34" charset="0"/>
              </a:rPr>
              <a:t>Possible answers may include</a:t>
            </a:r>
            <a:endParaRPr lang="en-AU" sz="18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Government websites: Healthy WA</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WA Health</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Cancer Council </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Road Safety Drug Education Vaping factsheets </a:t>
            </a:r>
          </a:p>
          <a:p>
            <a:pPr marL="228600"/>
            <a:r>
              <a:rPr lang="en-AU" sz="1800" dirty="0">
                <a:effectLst/>
                <a:latin typeface="Arial" panose="020B0604020202020204" pitchFamily="34" charset="0"/>
                <a:ea typeface="Calibri" panose="020F0502020204030204" pitchFamily="34" charset="0"/>
              </a:rPr>
              <a:t> </a:t>
            </a:r>
          </a:p>
          <a:p>
            <a:r>
              <a:rPr lang="en-AU" sz="1800" dirty="0">
                <a:effectLst/>
                <a:latin typeface="Arial" panose="020B0604020202020204" pitchFamily="34" charset="0"/>
                <a:ea typeface="Calibri" panose="020F0502020204030204" pitchFamily="34" charset="0"/>
              </a:rPr>
              <a:t>Government resources are supported by research. The information has been provided by experts and the information has been thoroughly reviewed. </a:t>
            </a:r>
          </a:p>
          <a:p>
            <a:endParaRPr lang="en-AU" sz="12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9B883AC-FE3C-4431-9252-48CE78076032}" type="slidenum">
              <a:rPr lang="en-AU" smtClean="0"/>
              <a:t>8</a:t>
            </a:fld>
            <a:endParaRPr lang="en-AU"/>
          </a:p>
        </p:txBody>
      </p:sp>
    </p:spTree>
    <p:extLst>
      <p:ext uri="{BB962C8B-B14F-4D97-AF65-F5344CB8AC3E}">
        <p14:creationId xmlns:p14="http://schemas.microsoft.com/office/powerpoint/2010/main" val="2696571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517525"/>
            <a:ext cx="5580062" cy="3140075"/>
          </a:xfrm>
        </p:spPr>
      </p:sp>
      <p:sp>
        <p:nvSpPr>
          <p:cNvPr id="3" name="Notes Placeholder 2"/>
          <p:cNvSpPr>
            <a:spLocks noGrp="1"/>
          </p:cNvSpPr>
          <p:nvPr>
            <p:ph type="body" idx="1"/>
          </p:nvPr>
        </p:nvSpPr>
        <p:spPr/>
        <p:txBody>
          <a:bodyPr/>
          <a:lstStyle/>
          <a:p>
            <a:r>
              <a:rPr lang="en-AU" sz="1800" b="1" dirty="0">
                <a:effectLst/>
                <a:latin typeface="Arial" panose="020B0604020202020204" pitchFamily="34" charset="0"/>
                <a:ea typeface="Calibri" panose="020F0502020204030204" pitchFamily="34" charset="0"/>
              </a:rPr>
              <a:t>Activity instructions: Reflection </a:t>
            </a:r>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 </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Groups refer back to the facts that they wrote down at the beginning of the session. </a:t>
            </a: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rPr>
              <a:t>Students review their ‘facts’ and correct any misconceptions. </a:t>
            </a:r>
          </a:p>
          <a:p>
            <a:endParaRPr lang="en-AU" sz="12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9B883AC-FE3C-4431-9252-48CE78076032}" type="slidenum">
              <a:rPr lang="en-AU" smtClean="0"/>
              <a:t>9</a:t>
            </a:fld>
            <a:endParaRPr lang="en-AU"/>
          </a:p>
        </p:txBody>
      </p:sp>
    </p:spTree>
    <p:extLst>
      <p:ext uri="{BB962C8B-B14F-4D97-AF65-F5344CB8AC3E}">
        <p14:creationId xmlns:p14="http://schemas.microsoft.com/office/powerpoint/2010/main" val="2798530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6248"/>
            <a:ext cx="12192000" cy="301752"/>
          </a:xfrm>
          <a:prstGeom prst="rect">
            <a:avLst/>
          </a:prstGeom>
        </p:spPr>
      </p:pic>
      <p:sp>
        <p:nvSpPr>
          <p:cNvPr id="12" name="Picture Placeholder 11"/>
          <p:cNvSpPr>
            <a:spLocks noGrp="1"/>
          </p:cNvSpPr>
          <p:nvPr>
            <p:ph type="pic" sz="quarter" idx="11" hasCustomPrompt="1"/>
          </p:nvPr>
        </p:nvSpPr>
        <p:spPr>
          <a:xfrm>
            <a:off x="6578601" y="0"/>
            <a:ext cx="5613399" cy="6858000"/>
          </a:xfrm>
          <a:custGeom>
            <a:avLst/>
            <a:gdLst>
              <a:gd name="connsiteX0" fmla="*/ 345237 w 5613399"/>
              <a:gd name="connsiteY0" fmla="*/ 0 h 6858000"/>
              <a:gd name="connsiteX1" fmla="*/ 5613399 w 5613399"/>
              <a:gd name="connsiteY1" fmla="*/ 0 h 6858000"/>
              <a:gd name="connsiteX2" fmla="*/ 5613399 w 5613399"/>
              <a:gd name="connsiteY2" fmla="*/ 6858000 h 6858000"/>
              <a:gd name="connsiteX3" fmla="*/ 771308 w 5613399"/>
              <a:gd name="connsiteY3" fmla="*/ 6858000 h 6858000"/>
              <a:gd name="connsiteX4" fmla="*/ 691940 w 5613399"/>
              <a:gd name="connsiteY4" fmla="*/ 6658849 h 6858000"/>
              <a:gd name="connsiteX5" fmla="*/ 0 w 5613399"/>
              <a:gd name="connsiteY5" fmla="*/ 2774396 h 6858000"/>
              <a:gd name="connsiteX6" fmla="*/ 345237 w 561339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3399" h="6858000">
                <a:moveTo>
                  <a:pt x="345237" y="0"/>
                </a:moveTo>
                <a:lnTo>
                  <a:pt x="5613399" y="0"/>
                </a:lnTo>
                <a:lnTo>
                  <a:pt x="5613399" y="6858000"/>
                </a:lnTo>
                <a:lnTo>
                  <a:pt x="771308" y="6858000"/>
                </a:lnTo>
                <a:lnTo>
                  <a:pt x="691940" y="6658849"/>
                </a:lnTo>
                <a:cubicBezTo>
                  <a:pt x="243991" y="5448091"/>
                  <a:pt x="0" y="4139192"/>
                  <a:pt x="0" y="2774396"/>
                </a:cubicBezTo>
                <a:cubicBezTo>
                  <a:pt x="0" y="1815304"/>
                  <a:pt x="119505" y="889400"/>
                  <a:pt x="345237" y="0"/>
                </a:cubicBezTo>
                <a:close/>
              </a:path>
            </a:pathLst>
          </a:custGeom>
          <a:solidFill>
            <a:schemeClr val="bg1"/>
          </a:solidFill>
        </p:spPr>
        <p:txBody>
          <a:bodyPr wrap="square" lIns="360000" rIns="360000" bIns="1728000" anchor="ctr">
            <a:noAutofit/>
          </a:bodyPr>
          <a:lstStyle>
            <a:lvl1pPr algn="ctr">
              <a:defRPr sz="2000">
                <a:solidFill>
                  <a:schemeClr val="tx1"/>
                </a:solidFill>
              </a:defRPr>
            </a:lvl1pPr>
          </a:lstStyle>
          <a:p>
            <a:r>
              <a:rPr lang="en-AU"/>
              <a:t>Cover image instructions</a:t>
            </a:r>
          </a:p>
        </p:txBody>
      </p:sp>
      <p:sp>
        <p:nvSpPr>
          <p:cNvPr id="2" name="Title 1"/>
          <p:cNvSpPr>
            <a:spLocks noGrp="1"/>
          </p:cNvSpPr>
          <p:nvPr>
            <p:ph type="ctrTitle"/>
          </p:nvPr>
        </p:nvSpPr>
        <p:spPr>
          <a:xfrm>
            <a:off x="479425" y="1844675"/>
            <a:ext cx="5616575" cy="1827848"/>
          </a:xfrm>
        </p:spPr>
        <p:txBody>
          <a:bodyPr anchor="b">
            <a:noAutofit/>
          </a:bodyPr>
          <a:lstStyle>
            <a:lvl1pPr algn="l">
              <a:lnSpc>
                <a:spcPts val="4700"/>
              </a:lnSpc>
              <a:defRPr sz="4200"/>
            </a:lvl1pPr>
          </a:lstStyle>
          <a:p>
            <a:r>
              <a:rPr lang="en-US"/>
              <a:t>Click to edit Master title style</a:t>
            </a:r>
            <a:endParaRPr lang="en-AU"/>
          </a:p>
        </p:txBody>
      </p:sp>
      <p:sp>
        <p:nvSpPr>
          <p:cNvPr id="3" name="Subtitle 2"/>
          <p:cNvSpPr>
            <a:spLocks noGrp="1"/>
          </p:cNvSpPr>
          <p:nvPr>
            <p:ph type="subTitle" idx="1"/>
          </p:nvPr>
        </p:nvSpPr>
        <p:spPr>
          <a:xfrm>
            <a:off x="479425" y="3922078"/>
            <a:ext cx="5616575" cy="1685092"/>
          </a:xfrm>
        </p:spPr>
        <p:txBody>
          <a:bodyPr>
            <a:noAutofit/>
          </a:bodyPr>
          <a:lstStyle>
            <a:lvl1pPr marL="0" indent="0" algn="l">
              <a:lnSpc>
                <a:spcPct val="90000"/>
              </a:lnSpc>
              <a:spcBef>
                <a:spcPts val="0"/>
              </a:spcBef>
              <a:spcAft>
                <a:spcPts val="600"/>
              </a:spcAft>
              <a:buNone/>
              <a:defRPr sz="2400" b="1"/>
            </a:lvl1pPr>
            <a:lvl2pPr marL="0" indent="0" algn="l">
              <a:lnSpc>
                <a:spcPct val="90000"/>
              </a:lnSpc>
              <a:spcBef>
                <a:spcPts val="0"/>
              </a:spcBef>
              <a:spcAft>
                <a:spcPts val="600"/>
              </a:spcAft>
              <a:buNone/>
              <a:defRPr sz="2400" b="1"/>
            </a:lvl2pPr>
            <a:lvl3pPr marL="0" indent="0" algn="l">
              <a:lnSpc>
                <a:spcPct val="90000"/>
              </a:lnSpc>
              <a:spcBef>
                <a:spcPts val="0"/>
              </a:spcBef>
              <a:spcAft>
                <a:spcPts val="600"/>
              </a:spcAft>
              <a:buNone/>
              <a:defRPr sz="2400" b="1"/>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5900527"/>
            <a:ext cx="2399427" cy="252000"/>
          </a:xfrm>
          <a:prstGeom prst="rect">
            <a:avLst/>
          </a:prstGeom>
        </p:spPr>
      </p:pic>
      <p:sp>
        <p:nvSpPr>
          <p:cNvPr id="6" name="Text Placeholder 5"/>
          <p:cNvSpPr>
            <a:spLocks noGrp="1"/>
          </p:cNvSpPr>
          <p:nvPr>
            <p:ph type="body" sz="quarter" idx="12"/>
          </p:nvPr>
        </p:nvSpPr>
        <p:spPr>
          <a:xfrm>
            <a:off x="8904288" y="6092825"/>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solidFill>
                  <a:schemeClr val="tx1"/>
                </a:solidFill>
              </a:defRPr>
            </a:lvl1pPr>
            <a:lvl2pPr marL="0" indent="0" algn="r">
              <a:lnSpc>
                <a:spcPct val="100000"/>
              </a:lnSpc>
              <a:spcBef>
                <a:spcPts val="0"/>
              </a:spcBef>
              <a:spcAft>
                <a:spcPts val="0"/>
              </a:spcAft>
              <a:buFont typeface="Arial" panose="020B0604020202020204" pitchFamily="34" charset="0"/>
              <a:buNone/>
              <a:defRPr sz="800" b="1">
                <a:solidFill>
                  <a:schemeClr val="tx1"/>
                </a:solidFill>
              </a:defRPr>
            </a:lvl2pPr>
            <a:lvl3pPr marL="0" indent="0">
              <a:lnSpc>
                <a:spcPct val="100000"/>
              </a:lnSpc>
              <a:spcBef>
                <a:spcPts val="0"/>
              </a:spcBef>
              <a:spcAft>
                <a:spcPts val="0"/>
              </a:spcAft>
              <a:buFont typeface="Arial" panose="020B0604020202020204" pitchFamily="34" charset="0"/>
              <a:buNone/>
              <a:defRPr sz="800" b="1">
                <a:solidFill>
                  <a:schemeClr val="tx1"/>
                </a:solidFill>
              </a:defRPr>
            </a:lvl3pPr>
            <a:lvl4pPr marL="0" indent="0">
              <a:lnSpc>
                <a:spcPct val="100000"/>
              </a:lnSpc>
              <a:spcBef>
                <a:spcPts val="0"/>
              </a:spcBef>
              <a:spcAft>
                <a:spcPts val="0"/>
              </a:spcAft>
              <a:buNone/>
              <a:defRPr sz="800" b="1">
                <a:solidFill>
                  <a:schemeClr val="tx1"/>
                </a:solidFill>
              </a:defRPr>
            </a:lvl4pPr>
            <a:lvl5pPr marL="0" indent="0">
              <a:lnSpc>
                <a:spcPct val="100000"/>
              </a:lnSpc>
              <a:spcBef>
                <a:spcPts val="0"/>
              </a:spcBef>
              <a:spcAft>
                <a:spcPts val="0"/>
              </a:spcAft>
              <a:buNone/>
              <a:defRPr sz="800" b="1">
                <a:solidFill>
                  <a:schemeClr val="tx1"/>
                </a:solidFill>
              </a:defRPr>
            </a:lvl5pPr>
          </a:lstStyle>
          <a:p>
            <a:pPr lvl="0"/>
            <a:r>
              <a:rPr lang="en-US"/>
              <a:t>Edit Master text styles</a:t>
            </a:r>
          </a:p>
          <a:p>
            <a:pPr lvl="1"/>
            <a:r>
              <a:rPr lang="en-US"/>
              <a:t>Second level</a:t>
            </a:r>
            <a:endParaRPr lang="en-AU"/>
          </a:p>
        </p:txBody>
      </p:sp>
    </p:spTree>
    <p:extLst>
      <p:ext uri="{BB962C8B-B14F-4D97-AF65-F5344CB8AC3E}">
        <p14:creationId xmlns:p14="http://schemas.microsoft.com/office/powerpoint/2010/main" val="354825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654587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AU"/>
          </a:p>
        </p:txBody>
      </p:sp>
      <p:sp>
        <p:nvSpPr>
          <p:cNvPr id="3" name="Content Placeholder 2"/>
          <p:cNvSpPr>
            <a:spLocks noGrp="1"/>
          </p:cNvSpPr>
          <p:nvPr>
            <p:ph sz="half" idx="1"/>
          </p:nvPr>
        </p:nvSpPr>
        <p:spPr>
          <a:xfrm>
            <a:off x="623888" y="1628775"/>
            <a:ext cx="5382000" cy="4321176"/>
          </a:xfrm>
        </p:spPr>
        <p:txBody>
          <a:bodyPr/>
          <a:lstStyle>
            <a:lvl3pPr>
              <a:lnSpc>
                <a:spcPts val="1600"/>
              </a:lnSpc>
              <a:defRPr/>
            </a:lvl3pPr>
            <a:lvl4pPr>
              <a:lnSpc>
                <a:spcPts val="1600"/>
              </a:lnSpc>
              <a:defRPr/>
            </a:lvl4pPr>
            <a:lvl5pPr>
              <a:lnSpc>
                <a:spcPts val="16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86113" y="1628775"/>
            <a:ext cx="5382000"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4022342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3888" y="1628775"/>
            <a:ext cx="5382000" cy="4321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a:t>Drag and drop image here or</a:t>
            </a:r>
            <a:br>
              <a:rPr lang="en-AU"/>
            </a:br>
            <a:r>
              <a:rPr lang="en-AU"/>
              <a:t>click icon below to add picture</a:t>
            </a:r>
            <a:br>
              <a:rPr lang="en-AU"/>
            </a:br>
            <a:br>
              <a:rPr lang="en-AU"/>
            </a:br>
            <a:br>
              <a:rPr lang="en-AU"/>
            </a:br>
            <a:br>
              <a:rPr lang="en-AU"/>
            </a:br>
            <a:endParaRPr lang="en-AU"/>
          </a:p>
        </p:txBody>
      </p:sp>
    </p:spTree>
    <p:extLst>
      <p:ext uri="{BB962C8B-B14F-4D97-AF65-F5344CB8AC3E}">
        <p14:creationId xmlns:p14="http://schemas.microsoft.com/office/powerpoint/2010/main" val="956356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Two Columns (Subheading)">
    <p:spTree>
      <p:nvGrpSpPr>
        <p:cNvPr id="1" name=""/>
        <p:cNvGrpSpPr/>
        <p:nvPr/>
      </p:nvGrpSpPr>
      <p:grpSpPr>
        <a:xfrm>
          <a:off x="0" y="0"/>
          <a:ext cx="0" cy="0"/>
          <a:chOff x="0" y="0"/>
          <a:chExt cx="0" cy="0"/>
        </a:xfrm>
      </p:grpSpPr>
      <p:sp>
        <p:nvSpPr>
          <p:cNvPr id="2" name="Title 1"/>
          <p:cNvSpPr>
            <a:spLocks noGrp="1"/>
          </p:cNvSpPr>
          <p:nvPr>
            <p:ph type="title"/>
          </p:nvPr>
        </p:nvSpPr>
        <p:spPr>
          <a:xfrm>
            <a:off x="623887" y="576001"/>
            <a:ext cx="10944225" cy="873388"/>
          </a:xfrm>
        </p:spPr>
        <p:txBody>
          <a:bodyPr/>
          <a:lstStyle/>
          <a:p>
            <a:r>
              <a:rPr lang="en-US"/>
              <a:t>Click to edit Master title style</a:t>
            </a:r>
            <a:endParaRPr lang="en-AU"/>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3752942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a:t>Click to edit Master title style</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Picture Placeholder 9"/>
          <p:cNvSpPr>
            <a:spLocks noGrp="1"/>
          </p:cNvSpPr>
          <p:nvPr>
            <p:ph type="pic" sz="quarter" idx="14" hasCustomPrompt="1"/>
          </p:nvPr>
        </p:nvSpPr>
        <p:spPr>
          <a:xfrm>
            <a:off x="6186112" y="1"/>
            <a:ext cx="6005888" cy="6705600"/>
          </a:xfrm>
        </p:spPr>
        <p:txBody>
          <a:bodyPr anchor="ctr"/>
          <a:lstStyle>
            <a:lvl1pPr algn="ctr">
              <a:defRPr baseline="0"/>
            </a:lvl1pPr>
          </a:lstStyle>
          <a:p>
            <a:r>
              <a:rPr lang="en-AU"/>
              <a:t>Drag and drop image here or</a:t>
            </a:r>
            <a:br>
              <a:rPr lang="en-AU"/>
            </a:br>
            <a:r>
              <a:rPr lang="en-AU"/>
              <a:t>click icon below to add a picture</a:t>
            </a:r>
            <a:br>
              <a:rPr lang="en-AU"/>
            </a:br>
            <a:br>
              <a:rPr lang="en-AU"/>
            </a:br>
            <a:br>
              <a:rPr lang="en-AU"/>
            </a:br>
            <a:endParaRPr lang="en-AU"/>
          </a:p>
        </p:txBody>
      </p:sp>
    </p:spTree>
    <p:extLst>
      <p:ext uri="{BB962C8B-B14F-4D97-AF65-F5344CB8AC3E}">
        <p14:creationId xmlns:p14="http://schemas.microsoft.com/office/powerpoint/2010/main" val="1437363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a:xfrm>
            <a:off x="623887" y="6092825"/>
            <a:ext cx="8208962" cy="323850"/>
          </a:xfrm>
        </p:spPr>
        <p:txBody>
          <a:bodyPr/>
          <a:lstStyle/>
          <a:p>
            <a:endParaRPr lang="en-AU"/>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772992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3888" y="1628775"/>
            <a:ext cx="5382000" cy="4321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86113" y="1628775"/>
            <a:ext cx="5382000"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622468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3888" y="1628775"/>
            <a:ext cx="5382000" cy="4321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a:t>Drag and drop image here or</a:t>
            </a:r>
            <a:br>
              <a:rPr lang="en-AU"/>
            </a:br>
            <a:r>
              <a:rPr lang="en-AU"/>
              <a:t>click icon below to add picture</a:t>
            </a:r>
            <a:br>
              <a:rPr lang="en-AU"/>
            </a:br>
            <a:br>
              <a:rPr lang="en-AU"/>
            </a:br>
            <a:br>
              <a:rPr lang="en-AU"/>
            </a:br>
            <a:br>
              <a:rPr lang="en-AU"/>
            </a:br>
            <a:endParaRPr lang="en-AU"/>
          </a:p>
        </p:txBody>
      </p:sp>
    </p:spTree>
    <p:extLst>
      <p:ext uri="{BB962C8B-B14F-4D97-AF65-F5344CB8AC3E}">
        <p14:creationId xmlns:p14="http://schemas.microsoft.com/office/powerpoint/2010/main" val="1061037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Two Columns (Subheading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23887" y="576001"/>
            <a:ext cx="10944225" cy="873388"/>
          </a:xfrm>
        </p:spPr>
        <p:txBody>
          <a:bodyPr/>
          <a:lstStyle/>
          <a:p>
            <a:r>
              <a:rPr lang="en-US"/>
              <a:t>Click to edit Master title style</a:t>
            </a:r>
            <a:endParaRPr lang="en-AU"/>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889407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icture Placeholder 9"/>
          <p:cNvSpPr>
            <a:spLocks noGrp="1"/>
          </p:cNvSpPr>
          <p:nvPr>
            <p:ph type="pic" sz="quarter" idx="14" hasCustomPrompt="1"/>
          </p:nvPr>
        </p:nvSpPr>
        <p:spPr>
          <a:xfrm>
            <a:off x="6186112" y="0"/>
            <a:ext cx="6005888" cy="6857999"/>
          </a:xfrm>
        </p:spPr>
        <p:txBody>
          <a:bodyPr anchor="ctr"/>
          <a:lstStyle>
            <a:lvl1pPr algn="ctr">
              <a:defRPr baseline="0"/>
            </a:lvl1pPr>
          </a:lstStyle>
          <a:p>
            <a:r>
              <a:rPr lang="en-AU"/>
              <a:t>Drag and drop image here or</a:t>
            </a:r>
            <a:br>
              <a:rPr lang="en-AU"/>
            </a:br>
            <a:r>
              <a:rPr lang="en-AU"/>
              <a:t>click icon below to add a picture</a:t>
            </a:r>
            <a:br>
              <a:rPr lang="en-AU"/>
            </a:br>
            <a:br>
              <a:rPr lang="en-AU"/>
            </a:br>
            <a:br>
              <a:rPr lang="en-AU"/>
            </a:br>
            <a:endParaRPr lang="en-AU"/>
          </a:p>
        </p:txBody>
      </p:sp>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a:t>Click to edit Master title style</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269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479425" y="1844675"/>
            <a:ext cx="5616575" cy="1827848"/>
          </a:xfrm>
        </p:spPr>
        <p:txBody>
          <a:bodyPr anchor="b">
            <a:noAutofit/>
          </a:bodyPr>
          <a:lstStyle>
            <a:lvl1pPr algn="l">
              <a:lnSpc>
                <a:spcPts val="4700"/>
              </a:lnSpc>
              <a:defRPr sz="4200">
                <a:solidFill>
                  <a:srgbClr val="592C82"/>
                </a:solidFill>
              </a:defRPr>
            </a:lvl1pPr>
          </a:lstStyle>
          <a:p>
            <a:r>
              <a:rPr lang="en-US"/>
              <a:t>Click to edit Master title style</a:t>
            </a:r>
            <a:endParaRPr lang="en-AU"/>
          </a:p>
        </p:txBody>
      </p:sp>
      <p:sp>
        <p:nvSpPr>
          <p:cNvPr id="3" name="Subtitle 2"/>
          <p:cNvSpPr>
            <a:spLocks noGrp="1"/>
          </p:cNvSpPr>
          <p:nvPr>
            <p:ph type="subTitle" idx="1"/>
          </p:nvPr>
        </p:nvSpPr>
        <p:spPr>
          <a:xfrm>
            <a:off x="479425" y="3922078"/>
            <a:ext cx="5616575" cy="1673590"/>
          </a:xfrm>
        </p:spPr>
        <p:txBody>
          <a:bodyPr>
            <a:noAutofit/>
          </a:bodyPr>
          <a:lstStyle>
            <a:lvl1pPr marL="0" indent="0" algn="l">
              <a:lnSpc>
                <a:spcPct val="90000"/>
              </a:lnSpc>
              <a:spcBef>
                <a:spcPts val="0"/>
              </a:spcBef>
              <a:spcAft>
                <a:spcPts val="600"/>
              </a:spcAft>
              <a:buNone/>
              <a:defRPr sz="2400" b="1">
                <a:solidFill>
                  <a:srgbClr val="592C82"/>
                </a:solidFill>
              </a:defRPr>
            </a:lvl1pPr>
            <a:lvl2pPr marL="0" indent="0" algn="l">
              <a:lnSpc>
                <a:spcPct val="90000"/>
              </a:lnSpc>
              <a:spcBef>
                <a:spcPts val="0"/>
              </a:spcBef>
              <a:spcAft>
                <a:spcPts val="600"/>
              </a:spcAft>
              <a:buNone/>
              <a:defRPr sz="2400" b="1">
                <a:solidFill>
                  <a:srgbClr val="592C82"/>
                </a:solidFill>
              </a:defRPr>
            </a:lvl2pPr>
            <a:lvl3pPr marL="0" indent="0" algn="l">
              <a:lnSpc>
                <a:spcPct val="90000"/>
              </a:lnSpc>
              <a:spcBef>
                <a:spcPts val="0"/>
              </a:spcBef>
              <a:spcAft>
                <a:spcPts val="600"/>
              </a:spcAft>
              <a:buNone/>
              <a:defRPr sz="2400" b="1">
                <a:solidFill>
                  <a:srgbClr val="592C82"/>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5900527"/>
            <a:ext cx="2399427" cy="252000"/>
          </a:xfrm>
          <a:prstGeom prst="rect">
            <a:avLst/>
          </a:prstGeom>
        </p:spPr>
      </p:pic>
      <p:sp>
        <p:nvSpPr>
          <p:cNvPr id="5" name="Text Placeholder 4"/>
          <p:cNvSpPr>
            <a:spLocks noGrp="1"/>
          </p:cNvSpPr>
          <p:nvPr>
            <p:ph type="body" sz="quarter" idx="10"/>
          </p:nvPr>
        </p:nvSpPr>
        <p:spPr>
          <a:xfrm>
            <a:off x="8904288" y="6082003"/>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lvl1pPr>
            <a:lvl2pPr marL="0" indent="0" algn="r">
              <a:lnSpc>
                <a:spcPct val="100000"/>
              </a:lnSpc>
              <a:spcBef>
                <a:spcPts val="0"/>
              </a:spcBef>
              <a:spcAft>
                <a:spcPts val="0"/>
              </a:spcAft>
              <a:buFont typeface="Arial" panose="020B0604020202020204" pitchFamily="34" charset="0"/>
              <a:buNone/>
              <a:defRPr sz="800" b="1"/>
            </a:lvl2pPr>
            <a:lvl3pPr marL="0" indent="0" algn="r">
              <a:lnSpc>
                <a:spcPct val="100000"/>
              </a:lnSpc>
              <a:spcBef>
                <a:spcPts val="0"/>
              </a:spcBef>
              <a:spcAft>
                <a:spcPts val="0"/>
              </a:spcAft>
              <a:buFont typeface="Arial" panose="020B0604020202020204" pitchFamily="34" charset="0"/>
              <a:buNone/>
              <a:defRPr sz="800" b="1"/>
            </a:lvl3pPr>
            <a:lvl4pPr marL="0" indent="0" algn="r">
              <a:lnSpc>
                <a:spcPct val="100000"/>
              </a:lnSpc>
              <a:spcBef>
                <a:spcPts val="0"/>
              </a:spcBef>
              <a:spcAft>
                <a:spcPts val="0"/>
              </a:spcAft>
              <a:buNone/>
              <a:defRPr sz="800" b="1"/>
            </a:lvl4pPr>
            <a:lvl5pPr marL="0" indent="0" algn="r">
              <a:lnSpc>
                <a:spcPct val="100000"/>
              </a:lnSpc>
              <a:spcBef>
                <a:spcPts val="0"/>
              </a:spcBef>
              <a:spcAft>
                <a:spcPts val="0"/>
              </a:spcAft>
              <a:buNone/>
              <a:defRPr sz="800" b="1"/>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2183535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Opener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11" name="Picture Placeholder 10"/>
          <p:cNvSpPr>
            <a:spLocks noGrp="1"/>
          </p:cNvSpPr>
          <p:nvPr>
            <p:ph type="pic" sz="quarter" idx="14" hasCustomPrompt="1"/>
          </p:nvPr>
        </p:nvSpPr>
        <p:spPr>
          <a:xfrm>
            <a:off x="4526474" y="0"/>
            <a:ext cx="7665527" cy="6858000"/>
          </a:xfrm>
          <a:custGeom>
            <a:avLst/>
            <a:gdLst>
              <a:gd name="connsiteX0" fmla="*/ 344605 w 7665527"/>
              <a:gd name="connsiteY0" fmla="*/ 0 h 6858000"/>
              <a:gd name="connsiteX1" fmla="*/ 2099377 w 7665527"/>
              <a:gd name="connsiteY1" fmla="*/ 0 h 6858000"/>
              <a:gd name="connsiteX2" fmla="*/ 5874361 w 7665527"/>
              <a:gd name="connsiteY2" fmla="*/ 0 h 6858000"/>
              <a:gd name="connsiteX3" fmla="*/ 7665527 w 7665527"/>
              <a:gd name="connsiteY3" fmla="*/ 0 h 6858000"/>
              <a:gd name="connsiteX4" fmla="*/ 7665527 w 7665527"/>
              <a:gd name="connsiteY4" fmla="*/ 6858000 h 6858000"/>
              <a:gd name="connsiteX5" fmla="*/ 2099377 w 7665527"/>
              <a:gd name="connsiteY5" fmla="*/ 6858000 h 6858000"/>
              <a:gd name="connsiteX6" fmla="*/ 2099377 w 7665527"/>
              <a:gd name="connsiteY6" fmla="*/ 6856263 h 6858000"/>
              <a:gd name="connsiteX7" fmla="*/ 769894 w 7665527"/>
              <a:gd name="connsiteY7" fmla="*/ 6856263 h 6858000"/>
              <a:gd name="connsiteX8" fmla="*/ 690672 w 7665527"/>
              <a:gd name="connsiteY8" fmla="*/ 6657162 h 6858000"/>
              <a:gd name="connsiteX9" fmla="*/ 0 w 7665527"/>
              <a:gd name="connsiteY9" fmla="*/ 2773693 h 6858000"/>
              <a:gd name="connsiteX10" fmla="*/ 344605 w 766552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5527" h="6858000">
                <a:moveTo>
                  <a:pt x="344605" y="0"/>
                </a:moveTo>
                <a:lnTo>
                  <a:pt x="2099377" y="0"/>
                </a:lnTo>
                <a:lnTo>
                  <a:pt x="5874361" y="0"/>
                </a:lnTo>
                <a:lnTo>
                  <a:pt x="7665527" y="0"/>
                </a:lnTo>
                <a:lnTo>
                  <a:pt x="7665527" y="6858000"/>
                </a:lnTo>
                <a:lnTo>
                  <a:pt x="2099377" y="6858000"/>
                </a:lnTo>
                <a:lnTo>
                  <a:pt x="2099377" y="6856263"/>
                </a:lnTo>
                <a:lnTo>
                  <a:pt x="769894" y="6856263"/>
                </a:lnTo>
                <a:lnTo>
                  <a:pt x="690672" y="6657162"/>
                </a:lnTo>
                <a:cubicBezTo>
                  <a:pt x="243544" y="5446711"/>
                  <a:pt x="0" y="4138144"/>
                  <a:pt x="0" y="2773693"/>
                </a:cubicBezTo>
                <a:cubicBezTo>
                  <a:pt x="0" y="1814844"/>
                  <a:pt x="119286" y="889174"/>
                  <a:pt x="344605" y="0"/>
                </a:cubicBezTo>
                <a:close/>
              </a:path>
            </a:pathLst>
          </a:custGeom>
          <a:solidFill>
            <a:schemeClr val="bg1"/>
          </a:solidFill>
        </p:spPr>
        <p:txBody>
          <a:bodyPr wrap="square" anchor="ctr">
            <a:noAutofit/>
          </a:bodyPr>
          <a:lstStyle>
            <a:lvl1pPr algn="ctr">
              <a:defRPr>
                <a:solidFill>
                  <a:srgbClr val="592C82"/>
                </a:solidFill>
              </a:defRPr>
            </a:lvl1pPr>
          </a:lstStyle>
          <a:p>
            <a:r>
              <a:rPr lang="en-AU"/>
              <a:t>Drag and drop image here or</a:t>
            </a:r>
            <a:br>
              <a:rPr lang="en-AU"/>
            </a:br>
            <a:r>
              <a:rPr lang="en-AU"/>
              <a:t>click icon below to add picture</a:t>
            </a:r>
            <a:br>
              <a:rPr lang="en-AU"/>
            </a:br>
            <a:br>
              <a:rPr lang="en-AU"/>
            </a:br>
            <a:br>
              <a:rPr lang="en-AU"/>
            </a:br>
            <a:endParaRPr lang="en-AU"/>
          </a:p>
        </p:txBody>
      </p:sp>
      <p:sp>
        <p:nvSpPr>
          <p:cNvPr id="2" name="Title 1"/>
          <p:cNvSpPr>
            <a:spLocks noGrp="1"/>
          </p:cNvSpPr>
          <p:nvPr>
            <p:ph type="ctrTitle"/>
          </p:nvPr>
        </p:nvSpPr>
        <p:spPr>
          <a:xfrm>
            <a:off x="622801" y="540000"/>
            <a:ext cx="3636462" cy="2387600"/>
          </a:xfrm>
        </p:spPr>
        <p:txBody>
          <a:bodyPr anchor="t">
            <a:noAutofit/>
          </a:bodyPr>
          <a:lstStyle>
            <a:lvl1pPr algn="l">
              <a:lnSpc>
                <a:spcPts val="4700"/>
              </a:lnSpc>
              <a:defRPr sz="4200"/>
            </a:lvl1pPr>
          </a:lstStyle>
          <a:p>
            <a:r>
              <a:rPr lang="en-US"/>
              <a:t>Click to edit Master title style</a:t>
            </a:r>
            <a:endParaRPr lang="en-AU"/>
          </a:p>
        </p:txBody>
      </p:sp>
      <p:sp>
        <p:nvSpPr>
          <p:cNvPr id="26" name="Footer Placeholder 25"/>
          <p:cNvSpPr>
            <a:spLocks noGrp="1"/>
          </p:cNvSpPr>
          <p:nvPr>
            <p:ph type="ftr" sz="quarter" idx="12"/>
          </p:nvPr>
        </p:nvSpPr>
        <p:spPr>
          <a:xfrm>
            <a:off x="622801" y="6092825"/>
            <a:ext cx="8281486" cy="323850"/>
          </a:xfrm>
        </p:spPr>
        <p:txBody>
          <a:bodyPr/>
          <a:lstStyle/>
          <a:p>
            <a:endParaRPr lang="en-AU"/>
          </a:p>
        </p:txBody>
      </p:sp>
      <p:sp>
        <p:nvSpPr>
          <p:cNvPr id="27" name="Slide Number Placeholder 26"/>
          <p:cNvSpPr>
            <a:spLocks noGrp="1"/>
          </p:cNvSpPr>
          <p:nvPr>
            <p:ph type="sldNum" sz="quarter" idx="13"/>
          </p:nvPr>
        </p:nvSpPr>
        <p:spPr/>
        <p:txBody>
          <a:bodyPr/>
          <a:lstStyle>
            <a:lvl1pPr>
              <a:defRPr>
                <a:solidFill>
                  <a:srgbClr val="592C82"/>
                </a:solidFill>
              </a:defRPr>
            </a:lvl1pPr>
          </a:lstStyle>
          <a:p>
            <a:fld id="{E595C882-8582-454A-BF69-6BA96094E026}" type="slidenum">
              <a:rPr lang="en-AU" smtClean="0"/>
              <a:pPr/>
              <a:t>‹#›</a:t>
            </a:fld>
            <a:endParaRPr lang="en-AU"/>
          </a:p>
        </p:txBody>
      </p:sp>
    </p:spTree>
    <p:extLst>
      <p:ext uri="{BB962C8B-B14F-4D97-AF65-F5344CB8AC3E}">
        <p14:creationId xmlns:p14="http://schemas.microsoft.com/office/powerpoint/2010/main" val="209709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Opener (Text Only)">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622801" y="540000"/>
            <a:ext cx="4567942" cy="2387600"/>
          </a:xfrm>
        </p:spPr>
        <p:txBody>
          <a:bodyPr anchor="t">
            <a:noAutofit/>
          </a:bodyPr>
          <a:lstStyle>
            <a:lvl1pPr algn="l">
              <a:lnSpc>
                <a:spcPts val="4700"/>
              </a:lnSpc>
              <a:defRPr sz="4200">
                <a:solidFill>
                  <a:srgbClr val="592C82"/>
                </a:solidFill>
              </a:defRPr>
            </a:lvl1pPr>
          </a:lstStyle>
          <a:p>
            <a:r>
              <a:rPr lang="en-US"/>
              <a:t>Click to edit Master title style</a:t>
            </a:r>
            <a:endParaRPr lang="en-AU"/>
          </a:p>
        </p:txBody>
      </p:sp>
      <p:sp>
        <p:nvSpPr>
          <p:cNvPr id="3" name="Footer Placeholder 2"/>
          <p:cNvSpPr>
            <a:spLocks noGrp="1"/>
          </p:cNvSpPr>
          <p:nvPr>
            <p:ph type="ftr" sz="quarter" idx="10"/>
          </p:nvPr>
        </p:nvSpPr>
        <p:spPr>
          <a:xfrm>
            <a:off x="622801" y="6092825"/>
            <a:ext cx="8281486" cy="323850"/>
          </a:xfrm>
        </p:spPr>
        <p:txBody>
          <a:bodyPr/>
          <a:lstStyle>
            <a:lvl1pPr>
              <a:defRPr>
                <a:solidFill>
                  <a:srgbClr val="898989"/>
                </a:solidFill>
              </a:defRPr>
            </a:lvl1pPr>
          </a:lstStyle>
          <a:p>
            <a:endParaRPr lang="en-AU"/>
          </a:p>
        </p:txBody>
      </p:sp>
      <p:sp>
        <p:nvSpPr>
          <p:cNvPr id="4" name="Slide Number Placeholder 3"/>
          <p:cNvSpPr>
            <a:spLocks noGrp="1"/>
          </p:cNvSpPr>
          <p:nvPr>
            <p:ph type="sldNum" sz="quarter" idx="11"/>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a:p>
        </p:txBody>
      </p:sp>
    </p:spTree>
    <p:extLst>
      <p:ext uri="{BB962C8B-B14F-4D97-AF65-F5344CB8AC3E}">
        <p14:creationId xmlns:p14="http://schemas.microsoft.com/office/powerpoint/2010/main" val="11840287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00328"/>
            <a:ext cx="12192000" cy="5757672"/>
          </a:xfrm>
          <a:prstGeom prst="rect">
            <a:avLst/>
          </a:prstGeom>
        </p:spPr>
      </p:pic>
      <p:sp>
        <p:nvSpPr>
          <p:cNvPr id="4" name="Text Placeholder 3"/>
          <p:cNvSpPr>
            <a:spLocks noGrp="1"/>
          </p:cNvSpPr>
          <p:nvPr>
            <p:ph type="body" sz="quarter" idx="10"/>
          </p:nvPr>
        </p:nvSpPr>
        <p:spPr>
          <a:xfrm>
            <a:off x="479425" y="1414580"/>
            <a:ext cx="6818522" cy="2190750"/>
          </a:xfrm>
        </p:spPr>
        <p:txBody>
          <a:bodyPr anchor="b"/>
          <a:lstStyle>
            <a:lvl1pPr marL="0" indent="0">
              <a:lnSpc>
                <a:spcPts val="6000"/>
              </a:lnSpc>
              <a:buFont typeface="Arial" panose="020B0604020202020204" pitchFamily="34" charset="0"/>
              <a:buNone/>
              <a:defRPr sz="6000" b="1"/>
            </a:lvl1pPr>
            <a:lvl2pPr marL="0" indent="0">
              <a:lnSpc>
                <a:spcPts val="6000"/>
              </a:lnSpc>
              <a:buFont typeface="Arial" panose="020B0604020202020204" pitchFamily="34" charset="0"/>
              <a:buNone/>
              <a:defRPr sz="6000" b="1"/>
            </a:lvl2pPr>
            <a:lvl3pPr marL="0" indent="0">
              <a:lnSpc>
                <a:spcPts val="6000"/>
              </a:lnSpc>
              <a:buFont typeface="Arial" panose="020B0604020202020204" pitchFamily="34" charset="0"/>
              <a:buNone/>
              <a:defRPr sz="6000" b="1"/>
            </a:lvl3pPr>
            <a:lvl4pPr marL="0" indent="0">
              <a:lnSpc>
                <a:spcPts val="6000"/>
              </a:lnSpc>
              <a:buNone/>
              <a:defRPr sz="6000" b="1"/>
            </a:lvl4pPr>
            <a:lvl5pPr marL="0" indent="0">
              <a:lnSpc>
                <a:spcPts val="6000"/>
              </a:lnSpc>
              <a:buNone/>
              <a:defRPr sz="6000" b="1"/>
            </a:lvl5pPr>
          </a:lstStyle>
          <a:p>
            <a:pPr lvl="0"/>
            <a:r>
              <a:rPr lang="en-US"/>
              <a:t>Edit Master text styles</a:t>
            </a:r>
            <a:endParaRPr lang="en-AU"/>
          </a:p>
        </p:txBody>
      </p:sp>
    </p:spTree>
    <p:extLst>
      <p:ext uri="{BB962C8B-B14F-4D97-AF65-F5344CB8AC3E}">
        <p14:creationId xmlns:p14="http://schemas.microsoft.com/office/powerpoint/2010/main" val="3943039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623886" y="576001"/>
            <a:ext cx="10944226" cy="873387"/>
          </a:xfrm>
        </p:spPr>
        <p:txBody>
          <a:bodyPr/>
          <a:lstStyle/>
          <a:p>
            <a:r>
              <a:rPr lang="en-US"/>
              <a:t>Click to edit Master title style</a:t>
            </a:r>
            <a:endParaRPr lang="en-AU"/>
          </a:p>
        </p:txBody>
      </p:sp>
      <p:sp>
        <p:nvSpPr>
          <p:cNvPr id="5" name="Footer Placeholder 4"/>
          <p:cNvSpPr>
            <a:spLocks noGrp="1"/>
          </p:cNvSpPr>
          <p:nvPr>
            <p:ph type="ftr" sz="quarter" idx="11"/>
          </p:nvPr>
        </p:nvSpPr>
        <p:spPr>
          <a:xfrm>
            <a:off x="623887" y="6092825"/>
            <a:ext cx="8208962" cy="323850"/>
          </a:xfrm>
        </p:spPr>
        <p:txBody>
          <a:bodyPr/>
          <a:lstStyle/>
          <a:p>
            <a:endParaRPr lang="en-AU"/>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a:p>
        </p:txBody>
      </p:sp>
      <p:sp>
        <p:nvSpPr>
          <p:cNvPr id="4" name="Text Placeholder 3"/>
          <p:cNvSpPr>
            <a:spLocks noGrp="1"/>
          </p:cNvSpPr>
          <p:nvPr>
            <p:ph type="body" sz="quarter" idx="14"/>
          </p:nvPr>
        </p:nvSpPr>
        <p:spPr>
          <a:xfrm>
            <a:off x="623886" y="1628774"/>
            <a:ext cx="10944225" cy="4321175"/>
          </a:xfrm>
        </p:spPr>
        <p:txBody>
          <a:bodyPr/>
          <a:lstStyle>
            <a:lvl1pPr>
              <a:defRPr>
                <a:solidFill>
                  <a:srgbClr val="592C82"/>
                </a:solidFill>
              </a:defRPr>
            </a:lvl1pPr>
            <a:lvl2pPr>
              <a:defRPr>
                <a:solidFill>
                  <a:srgbClr val="592C82"/>
                </a:solidFill>
              </a:defRPr>
            </a:lvl2pPr>
            <a:lvl3pPr>
              <a:defRPr>
                <a:solidFill>
                  <a:srgbClr val="592C82"/>
                </a:solidFill>
              </a:defRPr>
            </a:lvl3pPr>
            <a:lvl4pPr>
              <a:defRPr>
                <a:solidFill>
                  <a:srgbClr val="592C82"/>
                </a:solidFill>
              </a:defRPr>
            </a:lvl4pPr>
            <a:lvl5pPr>
              <a:defRPr>
                <a:solidFill>
                  <a:srgbClr val="592C8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5821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479425" y="1844675"/>
            <a:ext cx="5616575" cy="1827848"/>
          </a:xfrm>
        </p:spPr>
        <p:txBody>
          <a:bodyPr anchor="b">
            <a:noAutofit/>
          </a:bodyPr>
          <a:lstStyle>
            <a:lvl1pPr algn="l">
              <a:lnSpc>
                <a:spcPts val="4700"/>
              </a:lnSpc>
              <a:defRPr sz="4200">
                <a:solidFill>
                  <a:srgbClr val="592C82"/>
                </a:solidFill>
              </a:defRPr>
            </a:lvl1pPr>
          </a:lstStyle>
          <a:p>
            <a:r>
              <a:rPr lang="en-US"/>
              <a:t>Click to edit Master title style</a:t>
            </a:r>
            <a:endParaRPr lang="en-AU"/>
          </a:p>
        </p:txBody>
      </p:sp>
      <p:sp>
        <p:nvSpPr>
          <p:cNvPr id="3" name="Subtitle 2"/>
          <p:cNvSpPr>
            <a:spLocks noGrp="1"/>
          </p:cNvSpPr>
          <p:nvPr>
            <p:ph type="subTitle" idx="1"/>
          </p:nvPr>
        </p:nvSpPr>
        <p:spPr>
          <a:xfrm>
            <a:off x="479425" y="3922078"/>
            <a:ext cx="5616575" cy="1673590"/>
          </a:xfrm>
        </p:spPr>
        <p:txBody>
          <a:bodyPr>
            <a:noAutofit/>
          </a:bodyPr>
          <a:lstStyle>
            <a:lvl1pPr marL="0" indent="0" algn="l">
              <a:lnSpc>
                <a:spcPct val="90000"/>
              </a:lnSpc>
              <a:spcBef>
                <a:spcPts val="0"/>
              </a:spcBef>
              <a:spcAft>
                <a:spcPts val="600"/>
              </a:spcAft>
              <a:buNone/>
              <a:defRPr sz="2400" b="1">
                <a:solidFill>
                  <a:srgbClr val="592C82"/>
                </a:solidFill>
              </a:defRPr>
            </a:lvl1pPr>
            <a:lvl2pPr marL="0" indent="0" algn="l">
              <a:lnSpc>
                <a:spcPct val="90000"/>
              </a:lnSpc>
              <a:spcBef>
                <a:spcPts val="0"/>
              </a:spcBef>
              <a:spcAft>
                <a:spcPts val="600"/>
              </a:spcAft>
              <a:buNone/>
              <a:defRPr sz="2400" b="1">
                <a:solidFill>
                  <a:srgbClr val="592C82"/>
                </a:solidFill>
              </a:defRPr>
            </a:lvl2pPr>
            <a:lvl3pPr marL="0" indent="0" algn="l">
              <a:lnSpc>
                <a:spcPct val="90000"/>
              </a:lnSpc>
              <a:spcBef>
                <a:spcPts val="0"/>
              </a:spcBef>
              <a:spcAft>
                <a:spcPts val="600"/>
              </a:spcAft>
              <a:buNone/>
              <a:defRPr sz="2400" b="1">
                <a:solidFill>
                  <a:srgbClr val="592C82"/>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5900527"/>
            <a:ext cx="2399427" cy="252000"/>
          </a:xfrm>
          <a:prstGeom prst="rect">
            <a:avLst/>
          </a:prstGeom>
        </p:spPr>
      </p:pic>
      <p:sp>
        <p:nvSpPr>
          <p:cNvPr id="5" name="Text Placeholder 4"/>
          <p:cNvSpPr>
            <a:spLocks noGrp="1"/>
          </p:cNvSpPr>
          <p:nvPr>
            <p:ph type="body" sz="quarter" idx="10"/>
          </p:nvPr>
        </p:nvSpPr>
        <p:spPr>
          <a:xfrm>
            <a:off x="8904288" y="6082003"/>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lvl1pPr>
            <a:lvl2pPr marL="0" indent="0" algn="r">
              <a:lnSpc>
                <a:spcPct val="100000"/>
              </a:lnSpc>
              <a:spcBef>
                <a:spcPts val="0"/>
              </a:spcBef>
              <a:spcAft>
                <a:spcPts val="0"/>
              </a:spcAft>
              <a:buFont typeface="Arial" panose="020B0604020202020204" pitchFamily="34" charset="0"/>
              <a:buNone/>
              <a:defRPr sz="800" b="1"/>
            </a:lvl2pPr>
            <a:lvl3pPr marL="0" indent="0" algn="r">
              <a:lnSpc>
                <a:spcPct val="100000"/>
              </a:lnSpc>
              <a:spcBef>
                <a:spcPts val="0"/>
              </a:spcBef>
              <a:spcAft>
                <a:spcPts val="0"/>
              </a:spcAft>
              <a:buFont typeface="Arial" panose="020B0604020202020204" pitchFamily="34" charset="0"/>
              <a:buNone/>
              <a:defRPr sz="800" b="1"/>
            </a:lvl3pPr>
            <a:lvl4pPr marL="0" indent="0" algn="r">
              <a:lnSpc>
                <a:spcPct val="100000"/>
              </a:lnSpc>
              <a:spcBef>
                <a:spcPts val="0"/>
              </a:spcBef>
              <a:spcAft>
                <a:spcPts val="0"/>
              </a:spcAft>
              <a:buNone/>
              <a:defRPr sz="800" b="1"/>
            </a:lvl4pPr>
            <a:lvl5pPr marL="0" indent="0" algn="r">
              <a:lnSpc>
                <a:spcPct val="100000"/>
              </a:lnSpc>
              <a:spcBef>
                <a:spcPts val="0"/>
              </a:spcBef>
              <a:spcAft>
                <a:spcPts val="0"/>
              </a:spcAft>
              <a:buNone/>
              <a:defRPr sz="800" b="1"/>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05682993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00328"/>
            <a:ext cx="12192000" cy="5757672"/>
          </a:xfrm>
          <a:prstGeom prst="rect">
            <a:avLst/>
          </a:prstGeom>
        </p:spPr>
      </p:pic>
      <p:sp>
        <p:nvSpPr>
          <p:cNvPr id="4" name="Text Placeholder 3"/>
          <p:cNvSpPr>
            <a:spLocks noGrp="1"/>
          </p:cNvSpPr>
          <p:nvPr>
            <p:ph type="body" sz="quarter" idx="10"/>
          </p:nvPr>
        </p:nvSpPr>
        <p:spPr>
          <a:xfrm>
            <a:off x="479425" y="1414580"/>
            <a:ext cx="6818522" cy="2190750"/>
          </a:xfrm>
        </p:spPr>
        <p:txBody>
          <a:bodyPr anchor="b"/>
          <a:lstStyle>
            <a:lvl1pPr marL="0" indent="0">
              <a:lnSpc>
                <a:spcPts val="6000"/>
              </a:lnSpc>
              <a:buFont typeface="Arial" panose="020B0604020202020204" pitchFamily="34" charset="0"/>
              <a:buNone/>
              <a:defRPr sz="6000" b="1"/>
            </a:lvl1pPr>
            <a:lvl2pPr marL="0" indent="0">
              <a:lnSpc>
                <a:spcPts val="6000"/>
              </a:lnSpc>
              <a:buFont typeface="Arial" panose="020B0604020202020204" pitchFamily="34" charset="0"/>
              <a:buNone/>
              <a:defRPr sz="6000" b="1"/>
            </a:lvl2pPr>
            <a:lvl3pPr marL="0" indent="0">
              <a:lnSpc>
                <a:spcPts val="6000"/>
              </a:lnSpc>
              <a:buFont typeface="Arial" panose="020B0604020202020204" pitchFamily="34" charset="0"/>
              <a:buNone/>
              <a:defRPr sz="6000" b="1"/>
            </a:lvl3pPr>
            <a:lvl4pPr marL="0" indent="0">
              <a:lnSpc>
                <a:spcPts val="6000"/>
              </a:lnSpc>
              <a:buNone/>
              <a:defRPr sz="6000" b="1"/>
            </a:lvl4pPr>
            <a:lvl5pPr marL="0" indent="0">
              <a:lnSpc>
                <a:spcPts val="6000"/>
              </a:lnSpc>
              <a:buNone/>
              <a:defRPr sz="6000" b="1"/>
            </a:lvl5pPr>
          </a:lstStyle>
          <a:p>
            <a:pPr lvl="0"/>
            <a:r>
              <a:rPr lang="en-US"/>
              <a:t>Edit Master text styles</a:t>
            </a:r>
            <a:endParaRPr lang="en-AU"/>
          </a:p>
        </p:txBody>
      </p:sp>
    </p:spTree>
    <p:extLst>
      <p:ext uri="{BB962C8B-B14F-4D97-AF65-F5344CB8AC3E}">
        <p14:creationId xmlns:p14="http://schemas.microsoft.com/office/powerpoint/2010/main" val="3409554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Opener (Text Only)">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622801" y="540000"/>
            <a:ext cx="4567942" cy="2387600"/>
          </a:xfrm>
        </p:spPr>
        <p:txBody>
          <a:bodyPr anchor="t">
            <a:noAutofit/>
          </a:bodyPr>
          <a:lstStyle>
            <a:lvl1pPr algn="l">
              <a:lnSpc>
                <a:spcPts val="4700"/>
              </a:lnSpc>
              <a:defRPr sz="4200">
                <a:solidFill>
                  <a:srgbClr val="592C82"/>
                </a:solidFill>
              </a:defRPr>
            </a:lvl1pPr>
          </a:lstStyle>
          <a:p>
            <a:r>
              <a:rPr lang="en-US"/>
              <a:t>Click to edit Master title style</a:t>
            </a:r>
            <a:endParaRPr lang="en-AU"/>
          </a:p>
        </p:txBody>
      </p:sp>
      <p:sp>
        <p:nvSpPr>
          <p:cNvPr id="3" name="Footer Placeholder 2"/>
          <p:cNvSpPr>
            <a:spLocks noGrp="1"/>
          </p:cNvSpPr>
          <p:nvPr>
            <p:ph type="ftr" sz="quarter" idx="10"/>
          </p:nvPr>
        </p:nvSpPr>
        <p:spPr>
          <a:xfrm>
            <a:off x="622801" y="6092825"/>
            <a:ext cx="8281486" cy="323850"/>
          </a:xfrm>
        </p:spPr>
        <p:txBody>
          <a:bodyPr/>
          <a:lstStyle>
            <a:lvl1pPr>
              <a:defRPr>
                <a:solidFill>
                  <a:srgbClr val="898989"/>
                </a:solidFill>
              </a:defRPr>
            </a:lvl1pPr>
          </a:lstStyle>
          <a:p>
            <a:endParaRPr lang="en-AU"/>
          </a:p>
        </p:txBody>
      </p:sp>
      <p:sp>
        <p:nvSpPr>
          <p:cNvPr id="4" name="Slide Number Placeholder 3"/>
          <p:cNvSpPr>
            <a:spLocks noGrp="1"/>
          </p:cNvSpPr>
          <p:nvPr>
            <p:ph type="sldNum" sz="quarter" idx="11"/>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a:p>
        </p:txBody>
      </p:sp>
    </p:spTree>
    <p:extLst>
      <p:ext uri="{BB962C8B-B14F-4D97-AF65-F5344CB8AC3E}">
        <p14:creationId xmlns:p14="http://schemas.microsoft.com/office/powerpoint/2010/main" val="62094103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7.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592C8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4" y="534760"/>
            <a:ext cx="11233151" cy="914627"/>
          </a:xfrm>
          <a:prstGeom prst="rect">
            <a:avLst/>
          </a:prstGeom>
        </p:spPr>
        <p:txBody>
          <a:bodyPr vert="horz" lIns="0" tIns="0" rIns="0" bIns="0" rtlCol="0" anchor="t">
            <a:noAutofit/>
          </a:bodyPr>
          <a:lstStyle/>
          <a:p>
            <a:r>
              <a:rPr lang="en-US"/>
              <a:t>Click to edit Master title style</a:t>
            </a:r>
            <a:endParaRPr lang="en-AU"/>
          </a:p>
        </p:txBody>
      </p:sp>
      <p:sp>
        <p:nvSpPr>
          <p:cNvPr id="3" name="Text Placeholder 2"/>
          <p:cNvSpPr>
            <a:spLocks noGrp="1"/>
          </p:cNvSpPr>
          <p:nvPr>
            <p:ph type="body" idx="1"/>
          </p:nvPr>
        </p:nvSpPr>
        <p:spPr>
          <a:xfrm>
            <a:off x="479424" y="1628775"/>
            <a:ext cx="11233151" cy="43211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endParaRPr lang="en-AU"/>
          </a:p>
        </p:txBody>
      </p:sp>
      <p:sp>
        <p:nvSpPr>
          <p:cNvPr id="4" name="Footer Placeholder 3"/>
          <p:cNvSpPr>
            <a:spLocks noGrp="1"/>
          </p:cNvSpPr>
          <p:nvPr>
            <p:ph type="ftr" sz="quarter" idx="3"/>
          </p:nvPr>
        </p:nvSpPr>
        <p:spPr>
          <a:xfrm>
            <a:off x="479424" y="6092825"/>
            <a:ext cx="8424863" cy="323850"/>
          </a:xfrm>
          <a:prstGeom prst="rect">
            <a:avLst/>
          </a:prstGeom>
        </p:spPr>
        <p:txBody>
          <a:bodyPr vert="horz" lIns="0" tIns="0" rIns="0" bIns="0" rtlCol="0" anchor="ctr"/>
          <a:lstStyle>
            <a:lvl1pPr algn="l">
              <a:defRPr sz="1000">
                <a:solidFill>
                  <a:schemeClr val="bg1"/>
                </a:solidFill>
                <a:latin typeface="Arial" panose="020B0604020202020204" pitchFamily="34" charset="0"/>
                <a:cs typeface="Arial" panose="020B0604020202020204" pitchFamily="34" charset="0"/>
              </a:defRPr>
            </a:lvl1pPr>
          </a:lstStyle>
          <a:p>
            <a:endParaRPr lang="en-AU"/>
          </a:p>
        </p:txBody>
      </p:sp>
      <p:sp>
        <p:nvSpPr>
          <p:cNvPr id="5" name="Slide Number Placeholder 4"/>
          <p:cNvSpPr>
            <a:spLocks noGrp="1"/>
          </p:cNvSpPr>
          <p:nvPr>
            <p:ph type="sldNum" sz="quarter" idx="4"/>
          </p:nvPr>
        </p:nvSpPr>
        <p:spPr>
          <a:xfrm>
            <a:off x="8904287" y="6084887"/>
            <a:ext cx="2663825" cy="331788"/>
          </a:xfrm>
          <a:prstGeom prst="rect">
            <a:avLst/>
          </a:prstGeom>
        </p:spPr>
        <p:txBody>
          <a:bodyPr vert="horz" lIns="0" tIns="0" rIns="0" bIns="0" rtlCol="0" anchor="ctr"/>
          <a:lstStyle>
            <a:lvl1pPr algn="r">
              <a:defRPr sz="1000">
                <a:solidFill>
                  <a:schemeClr val="bg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a:p>
        </p:txBody>
      </p:sp>
    </p:spTree>
    <p:extLst>
      <p:ext uri="{BB962C8B-B14F-4D97-AF65-F5344CB8AC3E}">
        <p14:creationId xmlns:p14="http://schemas.microsoft.com/office/powerpoint/2010/main" val="2874052247"/>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73" r:id="rId3"/>
    <p:sldLayoutId id="2147483704" r:id="rId4"/>
    <p:sldLayoutId id="2147483650" r:id="rId5"/>
  </p:sldLayoutIdLst>
  <p:hf hdr="0"/>
  <p:txStyles>
    <p:titleStyle>
      <a:lvl1pPr algn="l" defTabSz="914400" rtl="0" eaLnBrk="1" latinLnBrk="0" hangingPunct="1">
        <a:lnSpc>
          <a:spcPts val="4700"/>
        </a:lnSpc>
        <a:spcBef>
          <a:spcPct val="0"/>
        </a:spcBef>
        <a:buNone/>
        <a:defRPr sz="42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bg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chemeClr val="bg1"/>
        </a:buClr>
        <a:buFont typeface="Arial" panose="020B0604020202020204" pitchFamily="34" charset="0"/>
        <a:buChar char="•"/>
        <a:tabLst>
          <a:tab pos="0" algn="l"/>
          <a:tab pos="180000" algn="l"/>
          <a:tab pos="360000" algn="l"/>
          <a:tab pos="540000" algn="l"/>
          <a:tab pos="720000" algn="l"/>
          <a:tab pos="900000" algn="l"/>
        </a:tabLst>
        <a:defRPr sz="1200" kern="1200">
          <a:solidFill>
            <a:schemeClr val="bg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chemeClr val="bg1"/>
        </a:buClr>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chemeClr val="bg1"/>
        </a:buClr>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chemeClr val="bg1"/>
        </a:buClr>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chemeClr val="bg1"/>
        </a:buClr>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2" userDrawn="1">
          <p15:clr>
            <a:srgbClr val="F26B43"/>
          </p15:clr>
        </p15:guide>
        <p15:guide id="4" pos="7378" userDrawn="1">
          <p15:clr>
            <a:srgbClr val="F26B43"/>
          </p15:clr>
        </p15:guide>
        <p15:guide id="5" pos="2071" userDrawn="1">
          <p15:clr>
            <a:srgbClr val="F26B43"/>
          </p15:clr>
        </p15:guide>
        <p15:guide id="6" pos="5609" userDrawn="1">
          <p15:clr>
            <a:srgbClr val="F26B43"/>
          </p15:clr>
        </p15:guide>
        <p15:guide id="7" orient="horz" pos="4133" userDrawn="1">
          <p15:clr>
            <a:srgbClr val="F26B43"/>
          </p15:clr>
        </p15:guide>
        <p15:guide id="8" orient="horz" pos="300" userDrawn="1">
          <p15:clr>
            <a:srgbClr val="F26B43"/>
          </p15:clr>
        </p15:guide>
        <p15:guide id="9" orient="horz" pos="3838" userDrawn="1">
          <p15:clr>
            <a:srgbClr val="F26B43"/>
          </p15:clr>
        </p15:guide>
        <p15:guide id="10" pos="393" userDrawn="1">
          <p15:clr>
            <a:srgbClr val="F26B43"/>
          </p15:clr>
        </p15:guide>
        <p15:guide id="11" pos="7287" userDrawn="1">
          <p15:clr>
            <a:srgbClr val="F26B43"/>
          </p15:clr>
        </p15:guide>
        <p15:guide id="12" orient="horz" pos="391" userDrawn="1">
          <p15:clr>
            <a:srgbClr val="F26B43"/>
          </p15:clr>
        </p15:guide>
        <p15:guide id="13" pos="2683" userDrawn="1">
          <p15:clr>
            <a:srgbClr val="F26B43"/>
          </p15:clr>
        </p15:guide>
        <p15:guide id="14" orient="horz" pos="1162" userDrawn="1">
          <p15:clr>
            <a:srgbClr val="F26B43"/>
          </p15:clr>
        </p15:guide>
        <p15:guide id="15" orient="horz" pos="4042" userDrawn="1">
          <p15:clr>
            <a:srgbClr val="F26B43"/>
          </p15:clr>
        </p15:guide>
        <p15:guide id="16" orient="horz" pos="3748" userDrawn="1">
          <p15:clr>
            <a:srgbClr val="F26B43"/>
          </p15:clr>
        </p15:guide>
        <p15:guide id="17" orient="horz" pos="1026" userDrawn="1">
          <p15:clr>
            <a:srgbClr val="F26B43"/>
          </p15:clr>
        </p15:guide>
        <p15:guide id="18" orient="horz" pos="913" userDrawn="1">
          <p15:clr>
            <a:srgbClr val="F26B43"/>
          </p15:clr>
        </p15:guide>
        <p15:guide id="19" userDrawn="1">
          <p15:clr>
            <a:srgbClr val="F26B43"/>
          </p15:clr>
        </p15:guide>
        <p15:guide id="20" pos="7680" userDrawn="1">
          <p15:clr>
            <a:srgbClr val="F26B43"/>
          </p15:clr>
        </p15:guide>
        <p15:guide id="21" orient="horz" userDrawn="1">
          <p15:clr>
            <a:srgbClr val="F26B43"/>
          </p15:clr>
        </p15:guide>
        <p15:guide id="22" orient="horz" pos="4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a:t>Click to edit Master title style</a:t>
            </a:r>
            <a:endParaRPr lang="en-AU"/>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numCol="4" spcCol="30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a:p>
        </p:txBody>
      </p:sp>
    </p:spTree>
    <p:extLst>
      <p:ext uri="{BB962C8B-B14F-4D97-AF65-F5344CB8AC3E}">
        <p14:creationId xmlns:p14="http://schemas.microsoft.com/office/powerpoint/2010/main" val="1696932280"/>
      </p:ext>
    </p:extLst>
  </p:cSld>
  <p:clrMap bg1="lt1" tx1="dk1" bg2="lt2" tx2="dk2" accent1="accent1" accent2="accent2" accent3="accent3" accent4="accent4" accent5="accent5" accent6="accent6" hlink="hlink" folHlink="folHlink"/>
  <p:sldLayoutIdLst>
    <p:sldLayoutId id="2147483662" r:id="rId1"/>
    <p:sldLayoutId id="2147483705" r:id="rId2"/>
    <p:sldLayoutId id="2147483706" r:id="rId3"/>
    <p:sldLayoutId id="2147483707" r:id="rId4"/>
  </p:sldLayoutIdLst>
  <p:txStyles>
    <p:titleStyle>
      <a:lvl1pPr algn="l" defTabSz="914400" rtl="0" eaLnBrk="1" latinLnBrk="0" hangingPunct="1">
        <a:lnSpc>
          <a:spcPct val="90000"/>
        </a:lnSpc>
        <a:spcBef>
          <a:spcPct val="0"/>
        </a:spcBef>
        <a:buNone/>
        <a:defRPr sz="2400" b="1" kern="1200">
          <a:solidFill>
            <a:srgbClr val="592C82"/>
          </a:solidFill>
          <a:latin typeface="Arial" panose="020B0604020202020204" pitchFamily="34" charset="0"/>
          <a:ea typeface="+mj-ea"/>
          <a:cs typeface="Arial" panose="020B0604020202020204" pitchFamily="34" charset="0"/>
        </a:defRPr>
      </a:lvl1pPr>
    </p:titleStyle>
    <p:bodyStyle>
      <a:lvl1pPr marL="0" indent="-360000" algn="l" defTabSz="360000" rtl="0" eaLnBrk="1" latinLnBrk="0" hangingPunct="1">
        <a:lnSpc>
          <a:spcPct val="100000"/>
        </a:lnSpc>
        <a:spcBef>
          <a:spcPts val="0"/>
        </a:spcBef>
        <a:spcAft>
          <a:spcPts val="1000"/>
        </a:spcAft>
        <a:buClr>
          <a:srgbClr val="592C82"/>
        </a:buClr>
        <a:buFont typeface="+mj-lt"/>
        <a:buAutoNum type="arabicPeriod"/>
        <a:defRPr sz="1200" b="0" kern="1200">
          <a:solidFill>
            <a:srgbClr val="592C82"/>
          </a:solidFill>
          <a:latin typeface="Arial" panose="020B0604020202020204" pitchFamily="34" charset="0"/>
          <a:ea typeface="+mn-ea"/>
          <a:cs typeface="Arial" panose="020B0604020202020204" pitchFamily="34" charset="0"/>
        </a:defRPr>
      </a:lvl1pPr>
      <a:lvl2pPr marL="360000" indent="360000" algn="l" defTabSz="360000" rtl="0" eaLnBrk="1" latinLnBrk="0" hangingPunct="1">
        <a:lnSpc>
          <a:spcPct val="100000"/>
        </a:lnSpc>
        <a:spcBef>
          <a:spcPts val="0"/>
        </a:spcBef>
        <a:spcAft>
          <a:spcPts val="1000"/>
        </a:spcAft>
        <a:buClr>
          <a:srgbClr val="592C82"/>
        </a:buClr>
        <a:buFont typeface="+mj-lt"/>
        <a:buAutoNum type="arabicPeriod"/>
        <a:defRPr sz="1200" b="0" kern="1200">
          <a:solidFill>
            <a:srgbClr val="592C82"/>
          </a:solidFill>
          <a:latin typeface="Arial" panose="020B0604020202020204" pitchFamily="34" charset="0"/>
          <a:ea typeface="+mn-ea"/>
          <a:cs typeface="Arial" panose="020B0604020202020204" pitchFamily="34" charset="0"/>
        </a:defRPr>
      </a:lvl2pPr>
      <a:lvl3pPr marL="720000" indent="360000" algn="l" defTabSz="360000" rtl="0" eaLnBrk="1" latinLnBrk="0" hangingPunct="1">
        <a:lnSpc>
          <a:spcPct val="100000"/>
        </a:lnSpc>
        <a:spcBef>
          <a:spcPts val="0"/>
        </a:spcBef>
        <a:spcAft>
          <a:spcPts val="1000"/>
        </a:spcAft>
        <a:buClr>
          <a:srgbClr val="592C82"/>
        </a:buClr>
        <a:buFont typeface="+mj-lt"/>
        <a:buAutoNum type="arabicPeriod"/>
        <a:defRPr sz="1200" b="0" kern="1200">
          <a:solidFill>
            <a:srgbClr val="592C82"/>
          </a:solidFill>
          <a:latin typeface="Arial" panose="020B0604020202020204" pitchFamily="34" charset="0"/>
          <a:ea typeface="+mn-ea"/>
          <a:cs typeface="Arial" panose="020B0604020202020204" pitchFamily="34" charset="0"/>
        </a:defRPr>
      </a:lvl3pPr>
      <a:lvl4pPr marL="1080000" indent="360000" algn="l" defTabSz="360000" rtl="0" eaLnBrk="1" latinLnBrk="0" hangingPunct="1">
        <a:lnSpc>
          <a:spcPct val="100000"/>
        </a:lnSpc>
        <a:spcBef>
          <a:spcPts val="0"/>
        </a:spcBef>
        <a:spcAft>
          <a:spcPts val="1000"/>
        </a:spcAft>
        <a:buClr>
          <a:srgbClr val="592C82"/>
        </a:buClr>
        <a:buFont typeface="+mj-lt"/>
        <a:buAutoNum type="arabicPeriod"/>
        <a:tabLst>
          <a:tab pos="0" algn="l"/>
          <a:tab pos="180000" algn="l"/>
          <a:tab pos="360000" algn="l"/>
          <a:tab pos="540000" algn="l"/>
          <a:tab pos="720000" algn="l"/>
          <a:tab pos="900000" algn="l"/>
        </a:tabLst>
        <a:defRPr sz="1200" b="0" kern="1200">
          <a:solidFill>
            <a:srgbClr val="592C82"/>
          </a:solidFill>
          <a:latin typeface="Arial" panose="020B0604020202020204" pitchFamily="34" charset="0"/>
          <a:ea typeface="+mn-ea"/>
          <a:cs typeface="Arial" panose="020B0604020202020204" pitchFamily="34" charset="0"/>
        </a:defRPr>
      </a:lvl4pPr>
      <a:lvl5pPr marL="1440000" indent="0" algn="l" defTabSz="360000" rtl="0" eaLnBrk="1" latinLnBrk="0" hangingPunct="1">
        <a:lnSpc>
          <a:spcPct val="100000"/>
        </a:lnSpc>
        <a:spcBef>
          <a:spcPts val="0"/>
        </a:spcBef>
        <a:spcAft>
          <a:spcPts val="1000"/>
        </a:spcAft>
        <a:buClr>
          <a:srgbClr val="592C82"/>
        </a:buClr>
        <a:buFont typeface="+mj-lt"/>
        <a:buNone/>
        <a:defRPr sz="1200" b="0" kern="1200">
          <a:solidFill>
            <a:srgbClr val="592C82"/>
          </a:solidFill>
          <a:latin typeface="Arial" panose="020B0604020202020204" pitchFamily="34" charset="0"/>
          <a:ea typeface="+mn-ea"/>
          <a:cs typeface="Arial" panose="020B0604020202020204" pitchFamily="34" charset="0"/>
        </a:defRPr>
      </a:lvl5pPr>
      <a:lvl6pPr marL="88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6pPr>
      <a:lvl7pPr marL="106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a:solidFill>
            <a:srgbClr val="592C82"/>
          </a:solidFill>
          <a:latin typeface="Arial" panose="020B0604020202020204" pitchFamily="34" charset="0"/>
          <a:ea typeface="+mn-ea"/>
          <a:cs typeface="Arial" panose="020B0604020202020204" pitchFamily="34" charset="0"/>
        </a:defRPr>
      </a:lvl7pPr>
      <a:lvl8pPr marL="124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87" userDrawn="1">
          <p15:clr>
            <a:srgbClr val="F26B43"/>
          </p15:clr>
        </p15:guide>
        <p15:guide id="5" orient="horz" pos="4224" userDrawn="1">
          <p15:clr>
            <a:srgbClr val="F26B43"/>
          </p15:clr>
        </p15:guide>
        <p15:guide id="6" orient="horz" pos="4133" userDrawn="1">
          <p15:clr>
            <a:srgbClr val="F26B43"/>
          </p15:clr>
        </p15:guide>
        <p15:guide id="7" orient="horz" pos="3748" userDrawn="1">
          <p15:clr>
            <a:srgbClr val="F26B43"/>
          </p15:clr>
        </p15:guide>
        <p15:guide id="8" pos="393" userDrawn="1">
          <p15:clr>
            <a:srgbClr val="F26B43"/>
          </p15:clr>
        </p15:guide>
        <p15:guide id="9" orient="horz" pos="391" userDrawn="1">
          <p15:clr>
            <a:srgbClr val="F26B43"/>
          </p15:clr>
        </p15:guide>
        <p15:guide id="10" pos="2116" userDrawn="1">
          <p15:clr>
            <a:srgbClr val="F26B43"/>
          </p15:clr>
        </p15:guide>
        <p15:guide id="11" pos="5564" userDrawn="1">
          <p15:clr>
            <a:srgbClr val="F26B43"/>
          </p15:clr>
        </p15:guide>
        <p15:guide id="12" orient="horz" pos="527" userDrawn="1">
          <p15:clr>
            <a:srgbClr val="F26B43"/>
          </p15:clr>
        </p15:guide>
        <p15:guide id="13" orient="horz" pos="913" userDrawn="1">
          <p15:clr>
            <a:srgbClr val="F26B43"/>
          </p15:clr>
        </p15:guide>
        <p15:guide id="14" orient="horz" pos="1026" userDrawn="1">
          <p15:clr>
            <a:srgbClr val="F26B43"/>
          </p15:clr>
        </p15:guide>
        <p15:guide id="15" orient="horz" pos="4042" userDrawn="1">
          <p15:clr>
            <a:srgbClr val="F26B43"/>
          </p15:clr>
        </p15:guide>
        <p15:guide id="16" orient="horz" pos="3838" userDrawn="1">
          <p15:clr>
            <a:srgbClr val="F26B43"/>
          </p15:clr>
        </p15:guide>
        <p15:guide id="17" orient="horz" userDrawn="1">
          <p15:clr>
            <a:srgbClr val="F26B43"/>
          </p15:clr>
        </p15:guide>
        <p15:guide id="18" userDrawn="1">
          <p15:clr>
            <a:srgbClr val="F26B43"/>
          </p15:clr>
        </p15:guide>
        <p15:guide id="19" pos="7680" userDrawn="1">
          <p15:clr>
            <a:srgbClr val="F26B43"/>
          </p15:clr>
        </p15:guide>
        <p15:guide id="20" orient="horz" pos="43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a:t>Click to edit Master title style</a:t>
            </a:r>
            <a:endParaRPr lang="en-AU"/>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endParaRPr lang="en-AU"/>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a:p>
        </p:txBody>
      </p:sp>
    </p:spTree>
    <p:extLst>
      <p:ext uri="{BB962C8B-B14F-4D97-AF65-F5344CB8AC3E}">
        <p14:creationId xmlns:p14="http://schemas.microsoft.com/office/powerpoint/2010/main" val="128694653"/>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8" r:id="rId3"/>
    <p:sldLayoutId id="2147483700" r:id="rId4"/>
    <p:sldLayoutId id="2147483702" r:id="rId5"/>
  </p:sldLayoutIdLst>
  <p:txStyles>
    <p:titleStyle>
      <a:lvl1pPr algn="l" defTabSz="914400" rtl="0" eaLnBrk="1" latinLnBrk="0" hangingPunct="1">
        <a:lnSpc>
          <a:spcPct val="90000"/>
        </a:lnSpc>
        <a:spcBef>
          <a:spcPct val="0"/>
        </a:spcBef>
        <a:buNone/>
        <a:defRPr sz="2400" b="1" kern="1200">
          <a:solidFill>
            <a:srgbClr val="592C8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592C8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592C82"/>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592C8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592C82"/>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592C8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592C82"/>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pos="7287" userDrawn="1">
          <p15:clr>
            <a:srgbClr val="F26B43"/>
          </p15:clr>
        </p15:guide>
        <p15:guide id="19" pos="7680" userDrawn="1">
          <p15:clr>
            <a:srgbClr val="F26B43"/>
          </p15:clr>
        </p15:guide>
        <p15:guide id="20" orient="horz" userDrawn="1">
          <p15:clr>
            <a:srgbClr val="F26B43"/>
          </p15:clr>
        </p15:guide>
        <p15:guide id="21" orient="horz" pos="432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a:t>Click to edit Master title style</a:t>
            </a:r>
            <a:endParaRPr lang="en-AU"/>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endParaRPr lang="en-AU"/>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a:p>
        </p:txBody>
      </p:sp>
    </p:spTree>
    <p:extLst>
      <p:ext uri="{BB962C8B-B14F-4D97-AF65-F5344CB8AC3E}">
        <p14:creationId xmlns:p14="http://schemas.microsoft.com/office/powerpoint/2010/main" val="3290287322"/>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5" r:id="rId3"/>
    <p:sldLayoutId id="2147483687" r:id="rId4"/>
    <p:sldLayoutId id="2147483689" r:id="rId5"/>
  </p:sldLayoutIdLst>
  <p:txStyles>
    <p:titleStyle>
      <a:lvl1pPr algn="l" defTabSz="914400" rtl="0" eaLnBrk="1" latinLnBrk="0" hangingPunct="1">
        <a:lnSpc>
          <a:spcPct val="90000"/>
        </a:lnSpc>
        <a:spcBef>
          <a:spcPct val="0"/>
        </a:spcBef>
        <a:buNone/>
        <a:defRPr sz="2400" b="1" kern="1200">
          <a:solidFill>
            <a:srgbClr val="592C8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592C8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592C82"/>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592C8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592C82"/>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592C8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592C82"/>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87">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orient="horz" userDrawn="1">
          <p15:clr>
            <a:srgbClr val="F26B43"/>
          </p15:clr>
        </p15:guide>
        <p15:guide id="19" pos="7680" userDrawn="1">
          <p15:clr>
            <a:srgbClr val="F26B43"/>
          </p15:clr>
        </p15:guide>
        <p15:guide id="20"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hyperlink" Target="https://www.youtube.com/watch?v=9wp5Qv54_M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hyperlink" Target="https://www.youtube.com/watch?v=_4OsHGsa874&amp;t=56s" TargetMode="Externa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_4OsHGsa874&amp;t=56s"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hyperlink" Target="https://www.youtube.com/watch?v=mAej2dkX6ow"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8" Type="http://schemas.openxmlformats.org/officeDocument/2006/relationships/hyperlink" Target="https://myresources.education.wa.edu.au/docs/default-source/resources/16-vaping-evidence-summary-v8.pdf?sfvrsn=3920f619_1" TargetMode="External"/><Relationship Id="rId3" Type="http://schemas.openxmlformats.org/officeDocument/2006/relationships/hyperlink" Target="https://adf.org.au/drug-facts/vaping-e-cigarettes/" TargetMode="External"/><Relationship Id="rId7" Type="http://schemas.openxmlformats.org/officeDocument/2006/relationships/hyperlink" Target="https://www.healthywa.wa.gov.au/vaping" TargetMode="External"/><Relationship Id="rId2" Type="http://schemas.openxmlformats.org/officeDocument/2006/relationships/notesSlide" Target="../notesSlides/notesSlide44.xml"/><Relationship Id="rId1" Type="http://schemas.openxmlformats.org/officeDocument/2006/relationships/slideLayout" Target="../slideLayouts/slideLayout10.xml"/><Relationship Id="rId6" Type="http://schemas.openxmlformats.org/officeDocument/2006/relationships/hyperlink" Target="https://www.health.gov.au/resources/collections/australian-secondary-school-students-alcohol-and-drug-survey" TargetMode="External"/><Relationship Id="rId5" Type="http://schemas.openxmlformats.org/officeDocument/2006/relationships/hyperlink" Target="https://e-cigarettes.surgeongeneral.gov/default.htm" TargetMode="External"/><Relationship Id="rId4" Type="http://schemas.openxmlformats.org/officeDocument/2006/relationships/hyperlink" Target="https://www2.courtinfo.ca.gov/stopteendui/teens/stop/yourself/develop-refusal-skills.cfm" TargetMode="External"/><Relationship Id="rId9" Type="http://schemas.openxmlformats.org/officeDocument/2006/relationships/hyperlink" Target="https://www.quit.org.au/articles/nicotine-addiction-explained/"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SbwV_uopJZg" TargetMode="External"/><Relationship Id="rId2" Type="http://schemas.openxmlformats.org/officeDocument/2006/relationships/notesSlide" Target="../notesSlides/notesSlide45.xml"/><Relationship Id="rId1" Type="http://schemas.openxmlformats.org/officeDocument/2006/relationships/slideLayout" Target="../slideLayouts/slideLayout11.xml"/><Relationship Id="rId6" Type="http://schemas.openxmlformats.org/officeDocument/2006/relationships/hyperlink" Target="https://www.health.nsw.gov.au/tobacco/factsheets/vaping-factsheet-young.pdf" TargetMode="External"/><Relationship Id="rId5" Type="http://schemas.openxmlformats.org/officeDocument/2006/relationships/hyperlink" Target="https://www.youtube.com/watch?v=mAej2dkX6ow" TargetMode="External"/><Relationship Id="rId4" Type="http://schemas.openxmlformats.org/officeDocument/2006/relationships/hyperlink" Target="https://www.youtube.com/watch?v=_4OsHGsa874&amp;t=56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sz="3600" dirty="0"/>
              <a:t>Session 1</a:t>
            </a:r>
          </a:p>
        </p:txBody>
      </p:sp>
      <p:sp>
        <p:nvSpPr>
          <p:cNvPr id="5" name="Subtitle 4"/>
          <p:cNvSpPr>
            <a:spLocks noGrp="1"/>
          </p:cNvSpPr>
          <p:nvPr>
            <p:ph type="subTitle" idx="1"/>
          </p:nvPr>
        </p:nvSpPr>
        <p:spPr/>
        <p:txBody>
          <a:bodyPr/>
          <a:lstStyle/>
          <a:p>
            <a:r>
              <a:rPr lang="en-AU" dirty="0"/>
              <a:t>Vaping facts vs misconceptions </a:t>
            </a:r>
          </a:p>
        </p:txBody>
      </p:sp>
      <p:sp>
        <p:nvSpPr>
          <p:cNvPr id="6" name="Text Placeholder 5"/>
          <p:cNvSpPr>
            <a:spLocks noGrp="1"/>
          </p:cNvSpPr>
          <p:nvPr>
            <p:ph type="body" sz="quarter" idx="10"/>
          </p:nvPr>
        </p:nvSpPr>
        <p:spPr/>
        <p:txBody>
          <a:bodyPr/>
          <a:lstStyle/>
          <a:p>
            <a:r>
              <a:rPr lang="en-AU" dirty="0"/>
              <a:t>D23/1525322</a:t>
            </a:r>
            <a:br>
              <a:rPr lang="en-AU" dirty="0"/>
            </a:br>
            <a:r>
              <a:rPr lang="en-AU" dirty="0"/>
              <a:t>September 2024</a:t>
            </a:r>
          </a:p>
        </p:txBody>
      </p:sp>
    </p:spTree>
    <p:extLst>
      <p:ext uri="{BB962C8B-B14F-4D97-AF65-F5344CB8AC3E}">
        <p14:creationId xmlns:p14="http://schemas.microsoft.com/office/powerpoint/2010/main" val="4135237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t>Thank you</a:t>
            </a:r>
          </a:p>
        </p:txBody>
      </p:sp>
    </p:spTree>
    <p:extLst>
      <p:ext uri="{BB962C8B-B14F-4D97-AF65-F5344CB8AC3E}">
        <p14:creationId xmlns:p14="http://schemas.microsoft.com/office/powerpoint/2010/main" val="219910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79425" y="1601152"/>
            <a:ext cx="5616575" cy="1827848"/>
          </a:xfrm>
        </p:spPr>
        <p:txBody>
          <a:bodyPr/>
          <a:lstStyle/>
          <a:p>
            <a:r>
              <a:rPr lang="en-AU" dirty="0"/>
              <a:t>Session 2</a:t>
            </a:r>
          </a:p>
        </p:txBody>
      </p:sp>
      <p:sp>
        <p:nvSpPr>
          <p:cNvPr id="5" name="Subtitle 4"/>
          <p:cNvSpPr>
            <a:spLocks noGrp="1"/>
          </p:cNvSpPr>
          <p:nvPr>
            <p:ph type="subTitle" idx="1"/>
          </p:nvPr>
        </p:nvSpPr>
        <p:spPr>
          <a:xfrm>
            <a:off x="479424" y="3583258"/>
            <a:ext cx="5616575" cy="1673590"/>
          </a:xfrm>
        </p:spPr>
        <p:txBody>
          <a:bodyPr/>
          <a:lstStyle/>
          <a:p>
            <a:r>
              <a:rPr lang="en-AU" dirty="0"/>
              <a:t>Analysing marketing tactics</a:t>
            </a:r>
          </a:p>
        </p:txBody>
      </p:sp>
      <p:sp>
        <p:nvSpPr>
          <p:cNvPr id="6" name="Text Placeholder 5"/>
          <p:cNvSpPr>
            <a:spLocks noGrp="1"/>
          </p:cNvSpPr>
          <p:nvPr>
            <p:ph type="body" sz="quarter" idx="10"/>
          </p:nvPr>
        </p:nvSpPr>
        <p:spPr/>
        <p:txBody>
          <a:bodyPr/>
          <a:lstStyle/>
          <a:p>
            <a:endParaRPr lang="en-AU" dirty="0"/>
          </a:p>
        </p:txBody>
      </p:sp>
    </p:spTree>
    <p:extLst>
      <p:ext uri="{BB962C8B-B14F-4D97-AF65-F5344CB8AC3E}">
        <p14:creationId xmlns:p14="http://schemas.microsoft.com/office/powerpoint/2010/main" val="369129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sz="3200" dirty="0"/>
              <a:t>By the end of the session you will…</a:t>
            </a:r>
          </a:p>
        </p:txBody>
      </p:sp>
      <p:sp>
        <p:nvSpPr>
          <p:cNvPr id="2" name="TextBox 1">
            <a:extLst>
              <a:ext uri="{FF2B5EF4-FFF2-40B4-BE49-F238E27FC236}">
                <a16:creationId xmlns:a16="http://schemas.microsoft.com/office/drawing/2014/main" id="{661DB63E-9FD3-4B89-813B-590B2156683D}"/>
              </a:ext>
            </a:extLst>
          </p:cNvPr>
          <p:cNvSpPr txBox="1"/>
          <p:nvPr/>
        </p:nvSpPr>
        <p:spPr>
          <a:xfrm>
            <a:off x="623886" y="1449388"/>
            <a:ext cx="10944226" cy="1569660"/>
          </a:xfrm>
          <a:prstGeom prst="rect">
            <a:avLst/>
          </a:prstGeom>
          <a:noFill/>
        </p:spPr>
        <p:txBody>
          <a:bodyPr wrap="square" rtlCol="0">
            <a:spAutoFit/>
          </a:bodyPr>
          <a:lstStyle/>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 pos="457200" algn="l"/>
              </a:tabLst>
            </a:pPr>
            <a:r>
              <a:rPr lang="en-AU" sz="2400" b="1" dirty="0">
                <a:solidFill>
                  <a:srgbClr val="592C82"/>
                </a:solidFill>
                <a:latin typeface="Arial" panose="020B0604020202020204" pitchFamily="34" charset="0"/>
                <a:cs typeface="Arial" panose="020B0604020202020204" pitchFamily="34" charset="0"/>
              </a:rPr>
              <a:t>know the marketing tactics vaping companies use to influence consumers.</a:t>
            </a:r>
          </a:p>
          <a:p>
            <a:endParaRPr lang="en-AU" sz="2400" b="1" dirty="0">
              <a:solidFill>
                <a:srgbClr val="592C82"/>
              </a:solidFill>
              <a:highlight>
                <a:srgbClr val="FFFF00"/>
              </a:highlight>
              <a:latin typeface="Arial" panose="020B0604020202020204" pitchFamily="34" charset="0"/>
              <a:cs typeface="Arial" panose="020B0604020202020204" pitchFamily="34" charset="0"/>
            </a:endParaRPr>
          </a:p>
          <a:p>
            <a:pPr marL="342900" indent="-342900">
              <a:buAutoNum type="arabicPeriod"/>
            </a:pPr>
            <a:endParaRPr lang="en-AU" sz="2400" dirty="0">
              <a:highlight>
                <a:srgbClr val="FFFF00"/>
              </a:highlight>
            </a:endParaRPr>
          </a:p>
        </p:txBody>
      </p:sp>
    </p:spTree>
    <p:extLst>
      <p:ext uri="{BB962C8B-B14F-4D97-AF65-F5344CB8AC3E}">
        <p14:creationId xmlns:p14="http://schemas.microsoft.com/office/powerpoint/2010/main" val="409536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Movie symbol of video camera - Free cinema icons">
            <a:extLst>
              <a:ext uri="{FF2B5EF4-FFF2-40B4-BE49-F238E27FC236}">
                <a16:creationId xmlns:a16="http://schemas.microsoft.com/office/drawing/2014/main" id="{128203DA-1D2C-4899-A8F9-8998206185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886" y="526466"/>
            <a:ext cx="970738" cy="97073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6B3AB1C-3435-4BAE-A096-0D314112A3E2}"/>
              </a:ext>
            </a:extLst>
          </p:cNvPr>
          <p:cNvSpPr txBox="1"/>
          <p:nvPr/>
        </p:nvSpPr>
        <p:spPr>
          <a:xfrm>
            <a:off x="1689754" y="850873"/>
            <a:ext cx="8035989" cy="646331"/>
          </a:xfrm>
          <a:prstGeom prst="rect">
            <a:avLst/>
          </a:prstGeom>
          <a:noFill/>
        </p:spPr>
        <p:txBody>
          <a:bodyPr wrap="square">
            <a:spAutoFit/>
          </a:bodyPr>
          <a:lstStyle/>
          <a:p>
            <a:pPr lvl="0">
              <a:tabLst>
                <a:tab pos="215900" algn="l"/>
                <a:tab pos="431800" algn="l"/>
                <a:tab pos="648335" algn="l"/>
                <a:tab pos="864235" algn="l"/>
                <a:tab pos="1296035" algn="l"/>
                <a:tab pos="1511935" algn="l"/>
                <a:tab pos="1728470" algn="l"/>
                <a:tab pos="1944370" algn="l"/>
              </a:tabLst>
            </a:pPr>
            <a:r>
              <a:rPr lang="en-AU" sz="1800" dirty="0">
                <a:effectLst/>
                <a:latin typeface="Arial" panose="020B0604020202020204" pitchFamily="34" charset="0"/>
                <a:ea typeface="Calibri" panose="020F0502020204030204" pitchFamily="34" charset="0"/>
                <a:hlinkClick r:id="rId4"/>
              </a:rPr>
              <a:t>Kids and the Tobacco Predator</a:t>
            </a:r>
            <a:endParaRPr lang="en-AU" sz="1800"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endParaRPr lang="en-AU" sz="1800" dirty="0">
              <a:effectLst/>
              <a:latin typeface="Arial" panose="020B0604020202020204" pitchFamily="34" charset="0"/>
              <a:ea typeface="Calibri" panose="020F0502020204030204" pitchFamily="34" charset="0"/>
            </a:endParaRPr>
          </a:p>
        </p:txBody>
      </p:sp>
      <p:sp>
        <p:nvSpPr>
          <p:cNvPr id="17" name="TextBox 16">
            <a:extLst>
              <a:ext uri="{FF2B5EF4-FFF2-40B4-BE49-F238E27FC236}">
                <a16:creationId xmlns:a16="http://schemas.microsoft.com/office/drawing/2014/main" id="{72827F5B-1AD3-4452-8967-50FDC3B33A15}"/>
              </a:ext>
            </a:extLst>
          </p:cNvPr>
          <p:cNvSpPr txBox="1"/>
          <p:nvPr/>
        </p:nvSpPr>
        <p:spPr>
          <a:xfrm>
            <a:off x="623886" y="1886763"/>
            <a:ext cx="9723763" cy="4385816"/>
          </a:xfrm>
          <a:prstGeom prst="rect">
            <a:avLst/>
          </a:prstGeom>
          <a:noFill/>
        </p:spPr>
        <p:txBody>
          <a:bodyPr wrap="square" rtlCol="0">
            <a:spAutoFit/>
          </a:bodyPr>
          <a:lstStyle/>
          <a:p>
            <a:pPr lvl="0">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r>
              <a:rPr lang="en-AU" sz="2400" b="1" dirty="0">
                <a:latin typeface="Arial" panose="020B0604020202020204" pitchFamily="34" charset="0"/>
                <a:cs typeface="Arial" panose="020B0604020202020204" pitchFamily="34" charset="0"/>
              </a:rPr>
              <a:t>Discussion questions:</a:t>
            </a:r>
          </a:p>
          <a:p>
            <a:pPr lvl="0">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endParaRPr lang="en-AU" sz="1000" b="1" dirty="0">
              <a:effectLst/>
              <a:latin typeface="Arial" panose="020B0604020202020204" pitchFamily="34" charset="0"/>
              <a:ea typeface="Calibri" panose="020F0502020204030204" pitchFamily="34" charset="0"/>
            </a:endParaRPr>
          </a:p>
          <a:p>
            <a:pPr marL="342900" lvl="0" indent="-342900">
              <a:lnSpc>
                <a:spcPct val="150000"/>
              </a:lnSpc>
              <a:spcAft>
                <a:spcPts val="1200"/>
              </a:spcAft>
              <a:buFont typeface="+mj-lt"/>
              <a:buAutoNum type="arabicPeriod"/>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r>
              <a:rPr lang="en-AU" sz="2000" dirty="0">
                <a:latin typeface="Arial" panose="020B0604020202020204" pitchFamily="34" charset="0"/>
                <a:ea typeface="Calibri" panose="020F0502020204030204" pitchFamily="34" charset="0"/>
              </a:rPr>
              <a:t>What are your thoughts about the video?</a:t>
            </a:r>
          </a:p>
          <a:p>
            <a:pPr marL="342900" lvl="0" indent="-342900">
              <a:lnSpc>
                <a:spcPct val="150000"/>
              </a:lnSpc>
              <a:spcAft>
                <a:spcPts val="1200"/>
              </a:spcAft>
              <a:buFont typeface="+mj-lt"/>
              <a:buAutoNum type="arabicPeriod"/>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r>
              <a:rPr lang="en-AU" sz="2000" dirty="0">
                <a:latin typeface="Arial" panose="020B0604020202020204" pitchFamily="34" charset="0"/>
                <a:ea typeface="Calibri" panose="020F0502020204030204" pitchFamily="34" charset="0"/>
              </a:rPr>
              <a:t>Why do you think young people choose to vape? </a:t>
            </a:r>
          </a:p>
          <a:p>
            <a:pPr marL="342900" lvl="0" indent="-342900">
              <a:lnSpc>
                <a:spcPct val="150000"/>
              </a:lnSpc>
              <a:spcAft>
                <a:spcPts val="1200"/>
              </a:spcAft>
              <a:buFont typeface="+mj-lt"/>
              <a:buAutoNum type="arabicPeriod"/>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r>
              <a:rPr lang="en-AU" sz="2000" dirty="0">
                <a:latin typeface="Arial" panose="020B0604020202020204" pitchFamily="34" charset="0"/>
                <a:ea typeface="Calibri" panose="020F0502020204030204" pitchFamily="34" charset="0"/>
              </a:rPr>
              <a:t>What can influence a young person’s decision to vape?</a:t>
            </a:r>
          </a:p>
          <a:p>
            <a:pPr marL="342900" indent="-342900">
              <a:lnSpc>
                <a:spcPct val="150000"/>
              </a:lnSpc>
              <a:spcAft>
                <a:spcPts val="1200"/>
              </a:spcAft>
              <a:buFont typeface="+mj-lt"/>
              <a:buAutoNum type="arabicPeriod"/>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r>
              <a:rPr lang="en-AU" sz="2000" dirty="0">
                <a:latin typeface="Arial" panose="020B0604020202020204" pitchFamily="34" charset="0"/>
                <a:ea typeface="Calibri" panose="020F0502020204030204" pitchFamily="34" charset="0"/>
              </a:rPr>
              <a:t>How does social media, media, advertising and marketing influence young people’s decisions about vaping?</a:t>
            </a:r>
          </a:p>
          <a:p>
            <a:pPr lvl="0">
              <a:lnSpc>
                <a:spcPct val="150000"/>
              </a:lnSpc>
              <a:spcAft>
                <a:spcPts val="1200"/>
              </a:spcAft>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endParaRPr lang="en-AU" dirty="0">
              <a:latin typeface="Arial" panose="020B060402020202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116245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AC09-6A68-481C-B97C-C428EB874C50}"/>
              </a:ext>
            </a:extLst>
          </p:cNvPr>
          <p:cNvSpPr>
            <a:spLocks noGrp="1"/>
          </p:cNvSpPr>
          <p:nvPr>
            <p:ph type="title"/>
          </p:nvPr>
        </p:nvSpPr>
        <p:spPr/>
        <p:txBody>
          <a:bodyPr/>
          <a:lstStyle/>
          <a:p>
            <a:r>
              <a:rPr lang="en-AU" sz="3200" dirty="0"/>
              <a:t>Impact of media and marketing on young people vaping</a:t>
            </a:r>
          </a:p>
        </p:txBody>
      </p:sp>
      <p:sp>
        <p:nvSpPr>
          <p:cNvPr id="5" name="TextBox 4">
            <a:extLst>
              <a:ext uri="{FF2B5EF4-FFF2-40B4-BE49-F238E27FC236}">
                <a16:creationId xmlns:a16="http://schemas.microsoft.com/office/drawing/2014/main" id="{D156722B-B197-49A7-9243-9300DF2F935B}"/>
              </a:ext>
            </a:extLst>
          </p:cNvPr>
          <p:cNvSpPr txBox="1"/>
          <p:nvPr/>
        </p:nvSpPr>
        <p:spPr>
          <a:xfrm>
            <a:off x="441436" y="5155500"/>
            <a:ext cx="10831818" cy="861774"/>
          </a:xfrm>
          <a:prstGeom prst="rect">
            <a:avLst/>
          </a:prstGeom>
          <a:noFill/>
        </p:spPr>
        <p:txBody>
          <a:bodyPr wrap="square" rtlCol="0">
            <a:spAutoFit/>
          </a:bodyPr>
          <a:lstStyle/>
          <a:p>
            <a:pPr>
              <a:lnSpc>
                <a:spcPct val="150000"/>
              </a:lnSpc>
            </a:pPr>
            <a:r>
              <a:rPr lang="en-AU" sz="2000" b="1" dirty="0">
                <a:latin typeface="Arial" panose="020B0604020202020204" pitchFamily="34" charset="0"/>
                <a:cs typeface="Arial" panose="020B0604020202020204" pitchFamily="34" charset="0"/>
              </a:rPr>
              <a:t>4. Why do vape companies choose to target young people?</a:t>
            </a:r>
          </a:p>
          <a:p>
            <a:r>
              <a:rPr lang="en-AU" sz="2000" dirty="0"/>
              <a:t> </a:t>
            </a:r>
          </a:p>
        </p:txBody>
      </p:sp>
      <p:sp>
        <p:nvSpPr>
          <p:cNvPr id="8" name="TextBox 7">
            <a:extLst>
              <a:ext uri="{FF2B5EF4-FFF2-40B4-BE49-F238E27FC236}">
                <a16:creationId xmlns:a16="http://schemas.microsoft.com/office/drawing/2014/main" id="{E6612501-8DAE-4FBF-9B92-8CEDCDE11E71}"/>
              </a:ext>
            </a:extLst>
          </p:cNvPr>
          <p:cNvSpPr txBox="1"/>
          <p:nvPr/>
        </p:nvSpPr>
        <p:spPr>
          <a:xfrm>
            <a:off x="441436" y="2696057"/>
            <a:ext cx="11995052" cy="1429622"/>
          </a:xfrm>
          <a:prstGeom prst="rect">
            <a:avLst/>
          </a:prstGeom>
          <a:noFill/>
        </p:spPr>
        <p:txBody>
          <a:bodyPr wrap="square" rtlCol="0">
            <a:spAutoFit/>
          </a:bodyPr>
          <a:lstStyle/>
          <a:p>
            <a:pPr>
              <a:lnSpc>
                <a:spcPct val="150000"/>
              </a:lnSpc>
            </a:pPr>
            <a:r>
              <a:rPr lang="en-AU" sz="2000" b="1" dirty="0">
                <a:latin typeface="Arial" panose="020B0604020202020204" pitchFamily="34" charset="0"/>
                <a:cs typeface="Arial" panose="020B0604020202020204" pitchFamily="34" charset="0"/>
              </a:rPr>
              <a:t>2. What are the common messages regarding vaping portrayed on social media?</a:t>
            </a:r>
          </a:p>
          <a:p>
            <a:pPr indent="271463">
              <a:lnSpc>
                <a:spcPct val="150000"/>
              </a:lnSpc>
            </a:pPr>
            <a:r>
              <a:rPr lang="en-AU" sz="2000" dirty="0">
                <a:latin typeface="Arial" panose="020B0604020202020204" pitchFamily="34" charset="0"/>
                <a:cs typeface="Arial" panose="020B0604020202020204" pitchFamily="34" charset="0"/>
              </a:rPr>
              <a:t>Studies have found that 97.7% of videos involving vaping represented vaping as being positive [4].</a:t>
            </a:r>
          </a:p>
          <a:p>
            <a:pPr>
              <a:lnSpc>
                <a:spcPct val="150000"/>
              </a:lnSpc>
            </a:pPr>
            <a:endParaRPr lang="en-AU" sz="2000" dirty="0"/>
          </a:p>
        </p:txBody>
      </p:sp>
      <p:sp>
        <p:nvSpPr>
          <p:cNvPr id="11" name="TextBox 10">
            <a:extLst>
              <a:ext uri="{FF2B5EF4-FFF2-40B4-BE49-F238E27FC236}">
                <a16:creationId xmlns:a16="http://schemas.microsoft.com/office/drawing/2014/main" id="{458AC476-21DA-47A4-B719-BF344A58B170}"/>
              </a:ext>
            </a:extLst>
          </p:cNvPr>
          <p:cNvSpPr txBox="1"/>
          <p:nvPr/>
        </p:nvSpPr>
        <p:spPr>
          <a:xfrm>
            <a:off x="441436" y="3813508"/>
            <a:ext cx="11477985" cy="1266437"/>
          </a:xfrm>
          <a:prstGeom prst="rect">
            <a:avLst/>
          </a:prstGeom>
          <a:noFill/>
        </p:spPr>
        <p:txBody>
          <a:bodyPr wrap="square" rtlCol="0">
            <a:spAutoFit/>
          </a:bodyPr>
          <a:lstStyle/>
          <a:p>
            <a:r>
              <a:rPr lang="en-AU" sz="2000" b="1" dirty="0">
                <a:latin typeface="Arial" panose="020B0604020202020204" pitchFamily="34" charset="0"/>
                <a:cs typeface="Arial" panose="020B0604020202020204" pitchFamily="34" charset="0"/>
              </a:rPr>
              <a:t>3. Who is the target audience for vaping-related content on social media?</a:t>
            </a:r>
          </a:p>
          <a:p>
            <a:pPr marL="271463">
              <a:lnSpc>
                <a:spcPct val="150000"/>
              </a:lnSpc>
            </a:pPr>
            <a:r>
              <a:rPr lang="en-AU" sz="2000" dirty="0">
                <a:latin typeface="Arial" panose="020B0604020202020204" pitchFamily="34" charset="0"/>
                <a:cs typeface="Arial" panose="020B0604020202020204" pitchFamily="34" charset="0"/>
              </a:rPr>
              <a:t>A recent study found that 40% of vaping-related TikTok videos refer to flavours. Young people say that flavours are the main motivator to vape [5].</a:t>
            </a:r>
          </a:p>
        </p:txBody>
      </p:sp>
      <p:sp>
        <p:nvSpPr>
          <p:cNvPr id="12" name="TextBox 11">
            <a:extLst>
              <a:ext uri="{FF2B5EF4-FFF2-40B4-BE49-F238E27FC236}">
                <a16:creationId xmlns:a16="http://schemas.microsoft.com/office/drawing/2014/main" id="{878BBA25-50FC-4ADA-9E3D-F00D99861787}"/>
              </a:ext>
            </a:extLst>
          </p:cNvPr>
          <p:cNvSpPr txBox="1"/>
          <p:nvPr/>
        </p:nvSpPr>
        <p:spPr>
          <a:xfrm>
            <a:off x="441436" y="1328626"/>
            <a:ext cx="11309125" cy="1420325"/>
          </a:xfrm>
          <a:prstGeom prst="rect">
            <a:avLst/>
          </a:prstGeom>
          <a:noFill/>
        </p:spPr>
        <p:txBody>
          <a:bodyPr wrap="square" rtlCol="0">
            <a:spAutoFit/>
          </a:bodyPr>
          <a:lstStyle/>
          <a:p>
            <a:pPr>
              <a:lnSpc>
                <a:spcPct val="150000"/>
              </a:lnSpc>
            </a:pPr>
            <a:r>
              <a:rPr lang="en-AU" sz="2000" b="1" dirty="0">
                <a:latin typeface="Arial" panose="020B0604020202020204" pitchFamily="34" charset="0"/>
                <a:cs typeface="Arial" panose="020B0604020202020204" pitchFamily="34" charset="0"/>
              </a:rPr>
              <a:t>1. What marketing tactics do vape companies use to reach their target audience?</a:t>
            </a:r>
          </a:p>
          <a:p>
            <a:pPr marL="271463">
              <a:lnSpc>
                <a:spcPct val="150000"/>
              </a:lnSpc>
            </a:pPr>
            <a:r>
              <a:rPr lang="en-AU" sz="2000" dirty="0">
                <a:latin typeface="Arial" panose="020B0604020202020204" pitchFamily="34" charset="0"/>
                <a:cs typeface="Arial" panose="020B0604020202020204" pitchFamily="34" charset="0"/>
              </a:rPr>
              <a:t>Social media highlights features such as bright colours, small discrete design and flavours that appeal to young people [5].</a:t>
            </a:r>
          </a:p>
        </p:txBody>
      </p:sp>
    </p:spTree>
    <p:extLst>
      <p:ext uri="{BB962C8B-B14F-4D97-AF65-F5344CB8AC3E}">
        <p14:creationId xmlns:p14="http://schemas.microsoft.com/office/powerpoint/2010/main" val="356384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1">
                                            <p:txEl>
                                              <p:pRg st="1" end="1"/>
                                            </p:txEl>
                                          </p:spTgt>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1" grpId="0" build="allAtOnce"/>
      <p:bldP spid="12"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B1462DE-5987-4B95-86BA-E3581B6093A6}"/>
              </a:ext>
            </a:extLst>
          </p:cNvPr>
          <p:cNvSpPr txBox="1"/>
          <p:nvPr/>
        </p:nvSpPr>
        <p:spPr>
          <a:xfrm>
            <a:off x="625642" y="2169507"/>
            <a:ext cx="11078677" cy="2800767"/>
          </a:xfrm>
          <a:prstGeom prst="rect">
            <a:avLst/>
          </a:prstGeom>
          <a:noFill/>
        </p:spPr>
        <p:txBody>
          <a:bodyPr wrap="square" rtlCol="0">
            <a:spAutoFit/>
          </a:bodyPr>
          <a:lstStyle/>
          <a:p>
            <a:pPr>
              <a:lnSpc>
                <a:spcPct val="150000"/>
              </a:lnSpc>
            </a:pPr>
            <a:r>
              <a:rPr lang="en-AU" sz="2400" b="1" dirty="0">
                <a:solidFill>
                  <a:srgbClr val="592C82"/>
                </a:solidFill>
                <a:latin typeface="Arial" panose="020B0604020202020204" pitchFamily="34" charset="0"/>
                <a:cs typeface="Arial" panose="020B0604020202020204" pitchFamily="34" charset="0"/>
              </a:rPr>
              <a:t>Tobacco companies are continuously looking for new customers. </a:t>
            </a:r>
          </a:p>
          <a:p>
            <a:r>
              <a:rPr lang="en-AU" sz="2000" dirty="0">
                <a:latin typeface="Arial" panose="020B0604020202020204" pitchFamily="34" charset="0"/>
                <a:cs typeface="Arial" panose="020B0604020202020204" pitchFamily="34" charset="0"/>
              </a:rPr>
              <a:t>Many vapes have </a:t>
            </a:r>
            <a:r>
              <a:rPr lang="en-AU" sz="2000" b="1" dirty="0">
                <a:latin typeface="Arial" panose="020B0604020202020204" pitchFamily="34" charset="0"/>
                <a:cs typeface="Arial" panose="020B0604020202020204" pitchFamily="34" charset="0"/>
              </a:rPr>
              <a:t>50mg nicotine </a:t>
            </a:r>
            <a:r>
              <a:rPr lang="en-AU" sz="2000" dirty="0">
                <a:latin typeface="Arial" panose="020B0604020202020204" pitchFamily="34" charset="0"/>
                <a:cs typeface="Arial" panose="020B0604020202020204" pitchFamily="34" charset="0"/>
              </a:rPr>
              <a:t>which is equivalent to roughly </a:t>
            </a:r>
            <a:r>
              <a:rPr lang="en-AU" sz="2000" b="1" dirty="0">
                <a:latin typeface="Arial" panose="020B0604020202020204" pitchFamily="34" charset="0"/>
                <a:cs typeface="Arial" panose="020B0604020202020204" pitchFamily="34" charset="0"/>
              </a:rPr>
              <a:t>50 cigarettes</a:t>
            </a:r>
            <a:r>
              <a:rPr lang="en-AU" sz="2000" dirty="0">
                <a:latin typeface="Arial" panose="020B0604020202020204" pitchFamily="34" charset="0"/>
                <a:cs typeface="Arial" panose="020B0604020202020204" pitchFamily="34" charset="0"/>
              </a:rPr>
              <a:t>. </a:t>
            </a:r>
          </a:p>
          <a:p>
            <a:endParaRPr lang="en-AU" sz="20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For children and young people, vaping nicotine can have long-lasting, damaging effects on brain development and there is risk of nicotine addiction which could result in becoming a lifelong smoker.</a:t>
            </a:r>
          </a:p>
          <a:p>
            <a:endParaRPr lang="en-AU" sz="20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As of 2023, the global e-cigarette market is estimated to be worth AUD $38.2 billion [4].</a:t>
            </a:r>
          </a:p>
        </p:txBody>
      </p:sp>
      <p:pic>
        <p:nvPicPr>
          <p:cNvPr id="13" name="Picture 12">
            <a:extLst>
              <a:ext uri="{FF2B5EF4-FFF2-40B4-BE49-F238E27FC236}">
                <a16:creationId xmlns:a16="http://schemas.microsoft.com/office/drawing/2014/main" id="{CEBC4DE2-9682-45B0-B102-52466EAC3A25}"/>
              </a:ext>
            </a:extLst>
          </p:cNvPr>
          <p:cNvPicPr>
            <a:picLocks noChangeAspect="1"/>
          </p:cNvPicPr>
          <p:nvPr/>
        </p:nvPicPr>
        <p:blipFill>
          <a:blip r:embed="rId3"/>
          <a:stretch>
            <a:fillRect/>
          </a:stretch>
        </p:blipFill>
        <p:spPr>
          <a:xfrm>
            <a:off x="1227821" y="793774"/>
            <a:ext cx="9736357" cy="878690"/>
          </a:xfrm>
          <a:prstGeom prst="rect">
            <a:avLst/>
          </a:prstGeom>
        </p:spPr>
      </p:pic>
    </p:spTree>
    <p:extLst>
      <p:ext uri="{BB962C8B-B14F-4D97-AF65-F5344CB8AC3E}">
        <p14:creationId xmlns:p14="http://schemas.microsoft.com/office/powerpoint/2010/main" val="451402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02633C-BBFE-4723-87BA-A4E4EB57AA3E}"/>
              </a:ext>
            </a:extLst>
          </p:cNvPr>
          <p:cNvSpPr txBox="1"/>
          <p:nvPr/>
        </p:nvSpPr>
        <p:spPr>
          <a:xfrm>
            <a:off x="541275" y="1352064"/>
            <a:ext cx="11212760" cy="2620654"/>
          </a:xfrm>
          <a:prstGeom prst="rect">
            <a:avLst/>
          </a:prstGeom>
          <a:noFill/>
        </p:spPr>
        <p:txBody>
          <a:bodyPr wrap="square" rtlCol="0">
            <a:spAutoFit/>
          </a:bodyPr>
          <a:lstStyle/>
          <a:p>
            <a:r>
              <a:rPr lang="en-AU" sz="2400" b="1" dirty="0">
                <a:latin typeface="Arial" panose="020B0604020202020204" pitchFamily="34" charset="0"/>
                <a:cs typeface="Arial" panose="020B0604020202020204" pitchFamily="34" charset="0"/>
              </a:rPr>
              <a:t>Discussion questions:</a:t>
            </a:r>
          </a:p>
          <a:p>
            <a:endParaRPr lang="en-AU" sz="2400" dirty="0"/>
          </a:p>
          <a:p>
            <a:pPr marL="228600" indent="-228600">
              <a:lnSpc>
                <a:spcPct val="150000"/>
              </a:lnSpc>
              <a:buAutoNum type="arabicPeriod"/>
            </a:pPr>
            <a:r>
              <a:rPr lang="en-AU" sz="2000" dirty="0">
                <a:latin typeface="Arial" panose="020B0604020202020204" pitchFamily="34" charset="0"/>
                <a:cs typeface="Arial" panose="020B0604020202020204" pitchFamily="34" charset="0"/>
              </a:rPr>
              <a:t>How does it make you feel that your age group is a target audience for vape companies? </a:t>
            </a:r>
          </a:p>
          <a:p>
            <a:pPr marL="228600" indent="-228600">
              <a:lnSpc>
                <a:spcPct val="150000"/>
              </a:lnSpc>
              <a:buAutoNum type="arabicPeriod"/>
            </a:pPr>
            <a:r>
              <a:rPr lang="en-AU" sz="2000" dirty="0">
                <a:latin typeface="Arial" panose="020B0604020202020204" pitchFamily="34" charset="0"/>
                <a:cs typeface="Arial" panose="020B0604020202020204" pitchFamily="34" charset="0"/>
              </a:rPr>
              <a:t>Do you think it is ethical? Why or why not?</a:t>
            </a:r>
          </a:p>
          <a:p>
            <a:pPr marL="228600" indent="-228600">
              <a:lnSpc>
                <a:spcPct val="150000"/>
              </a:lnSpc>
              <a:buAutoNum type="arabicPeriod"/>
            </a:pPr>
            <a:r>
              <a:rPr lang="en-AU" sz="2000" dirty="0">
                <a:effectLst/>
                <a:latin typeface="Arial" panose="020B0604020202020204" pitchFamily="34" charset="0"/>
                <a:ea typeface="Calibri" panose="020F0502020204030204" pitchFamily="34" charset="0"/>
              </a:rPr>
              <a:t>How can young people avoid being influenced by social media and make better-informed decisions?</a:t>
            </a:r>
          </a:p>
        </p:txBody>
      </p:sp>
      <p:sp>
        <p:nvSpPr>
          <p:cNvPr id="3" name="Title 1">
            <a:extLst>
              <a:ext uri="{FF2B5EF4-FFF2-40B4-BE49-F238E27FC236}">
                <a16:creationId xmlns:a16="http://schemas.microsoft.com/office/drawing/2014/main" id="{C6830F5C-967D-40E3-94D7-BB707E5145F7}"/>
              </a:ext>
            </a:extLst>
          </p:cNvPr>
          <p:cNvSpPr>
            <a:spLocks noGrp="1"/>
          </p:cNvSpPr>
          <p:nvPr>
            <p:ph type="title"/>
          </p:nvPr>
        </p:nvSpPr>
        <p:spPr/>
        <p:txBody>
          <a:bodyPr/>
          <a:lstStyle/>
          <a:p>
            <a:r>
              <a:rPr lang="en-AU" sz="3200" dirty="0"/>
              <a:t>Reflection </a:t>
            </a:r>
          </a:p>
        </p:txBody>
      </p:sp>
    </p:spTree>
    <p:extLst>
      <p:ext uri="{BB962C8B-B14F-4D97-AF65-F5344CB8AC3E}">
        <p14:creationId xmlns:p14="http://schemas.microsoft.com/office/powerpoint/2010/main" val="1549245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92C8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E3A2EB-D416-41E5-9A02-7DF790A0A987}"/>
              </a:ext>
            </a:extLst>
          </p:cNvPr>
          <p:cNvSpPr txBox="1"/>
          <p:nvPr/>
        </p:nvSpPr>
        <p:spPr>
          <a:xfrm>
            <a:off x="430692" y="2921168"/>
            <a:ext cx="4910723" cy="1015663"/>
          </a:xfrm>
          <a:prstGeom prst="rect">
            <a:avLst/>
          </a:prstGeom>
          <a:noFill/>
        </p:spPr>
        <p:txBody>
          <a:bodyPr wrap="square" rtlCol="0">
            <a:spAutoFit/>
          </a:bodyPr>
          <a:lstStyle/>
          <a:p>
            <a:r>
              <a:rPr lang="en-AU" sz="6000" b="1">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345081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1569" y="1747020"/>
            <a:ext cx="5616575" cy="1827848"/>
          </a:xfrm>
        </p:spPr>
        <p:txBody>
          <a:bodyPr/>
          <a:lstStyle/>
          <a:p>
            <a:r>
              <a:rPr lang="en-AU" dirty="0"/>
              <a:t>Session 3</a:t>
            </a:r>
          </a:p>
        </p:txBody>
      </p:sp>
      <p:sp>
        <p:nvSpPr>
          <p:cNvPr id="6" name="Text Placeholder 5"/>
          <p:cNvSpPr>
            <a:spLocks noGrp="1"/>
          </p:cNvSpPr>
          <p:nvPr>
            <p:ph type="body" sz="quarter" idx="10"/>
          </p:nvPr>
        </p:nvSpPr>
        <p:spPr/>
        <p:txBody>
          <a:bodyPr/>
          <a:lstStyle/>
          <a:p>
            <a:r>
              <a:rPr lang="en-AU"/>
              <a:t>TRIM Number</a:t>
            </a:r>
            <a:br>
              <a:rPr lang="en-AU"/>
            </a:br>
            <a:r>
              <a:rPr lang="en-AU"/>
              <a:t>DD Month YYYY</a:t>
            </a:r>
          </a:p>
        </p:txBody>
      </p:sp>
      <p:sp>
        <p:nvSpPr>
          <p:cNvPr id="2" name="TextBox 1">
            <a:extLst>
              <a:ext uri="{FF2B5EF4-FFF2-40B4-BE49-F238E27FC236}">
                <a16:creationId xmlns:a16="http://schemas.microsoft.com/office/drawing/2014/main" id="{4275D7A2-4434-400B-9B6B-2EBCDA6C4864}"/>
              </a:ext>
            </a:extLst>
          </p:cNvPr>
          <p:cNvSpPr txBox="1"/>
          <p:nvPr/>
        </p:nvSpPr>
        <p:spPr>
          <a:xfrm>
            <a:off x="455361" y="3874169"/>
            <a:ext cx="4994943" cy="424732"/>
          </a:xfrm>
          <a:prstGeom prst="rect">
            <a:avLst/>
          </a:prstGeom>
          <a:noFill/>
        </p:spPr>
        <p:txBody>
          <a:bodyPr wrap="square" rtlCol="0">
            <a:spAutoFit/>
          </a:bodyPr>
          <a:lstStyle/>
          <a:p>
            <a:pPr>
              <a:lnSpc>
                <a:spcPct val="90000"/>
              </a:lnSpc>
              <a:spcAft>
                <a:spcPts val="600"/>
              </a:spcAft>
            </a:pPr>
            <a:r>
              <a:rPr lang="en-AU" sz="2400" b="1" dirty="0">
                <a:solidFill>
                  <a:srgbClr val="592C82"/>
                </a:solidFill>
                <a:latin typeface="Arial" panose="020B0604020202020204" pitchFamily="34" charset="0"/>
                <a:cs typeface="Arial" panose="020B0604020202020204" pitchFamily="34" charset="0"/>
              </a:rPr>
              <a:t>Harmful effects of vaping</a:t>
            </a:r>
          </a:p>
        </p:txBody>
      </p:sp>
    </p:spTree>
    <p:extLst>
      <p:ext uri="{BB962C8B-B14F-4D97-AF65-F5344CB8AC3E}">
        <p14:creationId xmlns:p14="http://schemas.microsoft.com/office/powerpoint/2010/main" val="2786860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sz="3200" dirty="0"/>
              <a:t>By the end of the session you will…</a:t>
            </a:r>
          </a:p>
        </p:txBody>
      </p:sp>
      <p:sp>
        <p:nvSpPr>
          <p:cNvPr id="2" name="TextBox 1">
            <a:extLst>
              <a:ext uri="{FF2B5EF4-FFF2-40B4-BE49-F238E27FC236}">
                <a16:creationId xmlns:a16="http://schemas.microsoft.com/office/drawing/2014/main" id="{661DB63E-9FD3-4B89-813B-590B2156683D}"/>
              </a:ext>
            </a:extLst>
          </p:cNvPr>
          <p:cNvSpPr txBox="1"/>
          <p:nvPr/>
        </p:nvSpPr>
        <p:spPr>
          <a:xfrm>
            <a:off x="623886" y="1449388"/>
            <a:ext cx="11369846" cy="1569660"/>
          </a:xfrm>
          <a:prstGeom prst="rect">
            <a:avLst/>
          </a:prstGeom>
          <a:noFill/>
        </p:spPr>
        <p:txBody>
          <a:bodyPr wrap="square" rtlCol="0">
            <a:spAutoFit/>
          </a:bodyPr>
          <a:lstStyle/>
          <a:p>
            <a:pPr marL="342900" indent="-342900">
              <a:lnSpc>
                <a:spcPct val="150000"/>
              </a:lnSpc>
              <a:buFont typeface="Arial" panose="020B0604020202020204" pitchFamily="34" charset="0"/>
              <a:buChar char="•"/>
              <a:tabLst>
                <a:tab pos="215900" algn="l"/>
                <a:tab pos="431800" algn="l"/>
                <a:tab pos="648335" algn="l"/>
                <a:tab pos="864235" algn="l"/>
                <a:tab pos="1296035" algn="l"/>
                <a:tab pos="1511935" algn="l"/>
                <a:tab pos="1728470" algn="l"/>
                <a:tab pos="1944370" algn="l"/>
                <a:tab pos="457200" algn="l"/>
              </a:tabLst>
            </a:pPr>
            <a:r>
              <a:rPr lang="en-AU" sz="2400" b="1" dirty="0">
                <a:solidFill>
                  <a:srgbClr val="592C82"/>
                </a:solidFill>
                <a:latin typeface="Arial" panose="020B0604020202020204" pitchFamily="34" charset="0"/>
                <a:cs typeface="Arial" panose="020B0604020202020204" pitchFamily="34" charset="0"/>
              </a:rPr>
              <a:t>define and explain the categories of harms of vaping using the 4L model.</a:t>
            </a:r>
          </a:p>
          <a:p>
            <a:pPr marL="342900" indent="-342900">
              <a:lnSpc>
                <a:spcPct val="150000"/>
              </a:lnSpc>
              <a:buFont typeface="Arial" panose="020B0604020202020204" pitchFamily="34" charset="0"/>
              <a:buChar char="•"/>
              <a:tabLst>
                <a:tab pos="215900" algn="l"/>
                <a:tab pos="431800" algn="l"/>
                <a:tab pos="648335" algn="l"/>
                <a:tab pos="864235" algn="l"/>
                <a:tab pos="1296035" algn="l"/>
                <a:tab pos="1511935" algn="l"/>
                <a:tab pos="1728470" algn="l"/>
                <a:tab pos="1944370" algn="l"/>
                <a:tab pos="457200" algn="l"/>
              </a:tabLst>
            </a:pPr>
            <a:endParaRPr lang="en-AU" sz="2400" b="1" dirty="0">
              <a:solidFill>
                <a:srgbClr val="592C82"/>
              </a:solidFill>
              <a:highlight>
                <a:srgbClr val="FFFF00"/>
              </a:highlight>
              <a:latin typeface="Arial" panose="020B0604020202020204" pitchFamily="34" charset="0"/>
              <a:cs typeface="Arial" panose="020B0604020202020204" pitchFamily="34" charset="0"/>
            </a:endParaRPr>
          </a:p>
          <a:p>
            <a:pPr marL="342900" indent="-342900">
              <a:buAutoNum type="arabicPeriod"/>
            </a:pPr>
            <a:endParaRPr lang="en-AU" sz="2400" dirty="0"/>
          </a:p>
        </p:txBody>
      </p:sp>
    </p:spTree>
    <p:extLst>
      <p:ext uri="{BB962C8B-B14F-4D97-AF65-F5344CB8AC3E}">
        <p14:creationId xmlns:p14="http://schemas.microsoft.com/office/powerpoint/2010/main" val="185981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sz="3200" dirty="0"/>
              <a:t>By the end of the session you will…</a:t>
            </a:r>
          </a:p>
        </p:txBody>
      </p:sp>
      <p:sp>
        <p:nvSpPr>
          <p:cNvPr id="2" name="TextBox 1">
            <a:extLst>
              <a:ext uri="{FF2B5EF4-FFF2-40B4-BE49-F238E27FC236}">
                <a16:creationId xmlns:a16="http://schemas.microsoft.com/office/drawing/2014/main" id="{661DB63E-9FD3-4B89-813B-590B2156683D}"/>
              </a:ext>
            </a:extLst>
          </p:cNvPr>
          <p:cNvSpPr txBox="1"/>
          <p:nvPr/>
        </p:nvSpPr>
        <p:spPr>
          <a:xfrm>
            <a:off x="623886" y="1449388"/>
            <a:ext cx="9687732" cy="120032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AU" sz="2400" b="1" dirty="0">
                <a:solidFill>
                  <a:srgbClr val="592C82"/>
                </a:solidFill>
                <a:latin typeface="Arial" panose="020B0604020202020204" pitchFamily="34" charset="0"/>
                <a:cs typeface="Arial" panose="020B0604020202020204" pitchFamily="34" charset="0"/>
              </a:rPr>
              <a:t>describe common misconceptions regarding vaping.</a:t>
            </a:r>
          </a:p>
          <a:p>
            <a:endParaRPr lang="en-AU" dirty="0"/>
          </a:p>
          <a:p>
            <a:pPr marL="342900" indent="-342900">
              <a:buAutoNum type="arabicPeriod"/>
            </a:pPr>
            <a:endParaRPr lang="en-AU" dirty="0"/>
          </a:p>
        </p:txBody>
      </p:sp>
    </p:spTree>
    <p:extLst>
      <p:ext uri="{BB962C8B-B14F-4D97-AF65-F5344CB8AC3E}">
        <p14:creationId xmlns:p14="http://schemas.microsoft.com/office/powerpoint/2010/main" val="2177720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E0D06-E69E-4BF5-B917-0C9C628DF475}"/>
              </a:ext>
            </a:extLst>
          </p:cNvPr>
          <p:cNvSpPr>
            <a:spLocks noGrp="1"/>
          </p:cNvSpPr>
          <p:nvPr>
            <p:ph type="title"/>
          </p:nvPr>
        </p:nvSpPr>
        <p:spPr>
          <a:xfrm>
            <a:off x="623887" y="663399"/>
            <a:ext cx="10944226" cy="873388"/>
          </a:xfrm>
        </p:spPr>
        <p:txBody>
          <a:bodyPr/>
          <a:lstStyle/>
          <a:p>
            <a:r>
              <a:rPr lang="en-AU" sz="3200" dirty="0"/>
              <a:t>What are the harms of vaping?</a:t>
            </a:r>
          </a:p>
        </p:txBody>
      </p:sp>
      <p:sp>
        <p:nvSpPr>
          <p:cNvPr id="6" name="TextBox 5">
            <a:extLst>
              <a:ext uri="{FF2B5EF4-FFF2-40B4-BE49-F238E27FC236}">
                <a16:creationId xmlns:a16="http://schemas.microsoft.com/office/drawing/2014/main" id="{A2C8501B-0FE8-4F16-A56D-AD50451D01B3}"/>
              </a:ext>
            </a:extLst>
          </p:cNvPr>
          <p:cNvSpPr txBox="1"/>
          <p:nvPr/>
        </p:nvSpPr>
        <p:spPr>
          <a:xfrm>
            <a:off x="623887" y="3313076"/>
            <a:ext cx="10662407" cy="2266711"/>
          </a:xfrm>
          <a:prstGeom prst="rect">
            <a:avLst/>
          </a:prstGeom>
          <a:noFill/>
        </p:spPr>
        <p:txBody>
          <a:bodyPr wrap="square" rtlCol="0">
            <a:spAutoFit/>
          </a:bodyPr>
          <a:lstStyle/>
          <a:p>
            <a:pPr marL="342900" indent="-342900">
              <a:lnSpc>
                <a:spcPct val="2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In your groups, write down the potential harms of vaping. You will have 30 seconds.</a:t>
            </a:r>
          </a:p>
          <a:p>
            <a:pPr marL="342900" indent="-342900">
              <a:lnSpc>
                <a:spcPct val="2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When the timer goes off pass your sheet to another group.</a:t>
            </a:r>
          </a:p>
          <a:p>
            <a:pPr marL="342900" indent="-342900">
              <a:lnSpc>
                <a:spcPct val="2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Repeat the same process, adding ideas to those of the previous group.  </a:t>
            </a:r>
          </a:p>
        </p:txBody>
      </p:sp>
      <p:pic>
        <p:nvPicPr>
          <p:cNvPr id="8194" name="Picture 2" descr="Stopwatch icons set. Timer symbol. Outline stopwatch icon. Alarm pictogram.">
            <a:extLst>
              <a:ext uri="{FF2B5EF4-FFF2-40B4-BE49-F238E27FC236}">
                <a16:creationId xmlns:a16="http://schemas.microsoft.com/office/drawing/2014/main" id="{81EED471-C449-454A-B670-BE2E2415DAC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5213"/>
          <a:stretch/>
        </p:blipFill>
        <p:spPr bwMode="auto">
          <a:xfrm>
            <a:off x="10522086" y="3429000"/>
            <a:ext cx="578454" cy="6667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ovie symbol of video camera - Free cinema icons">
            <a:extLst>
              <a:ext uri="{FF2B5EF4-FFF2-40B4-BE49-F238E27FC236}">
                <a16:creationId xmlns:a16="http://schemas.microsoft.com/office/drawing/2014/main" id="{96E4AD5A-123D-4656-A6EB-B56079CE87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071" y="1249211"/>
            <a:ext cx="393271" cy="3932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0E1CCE2-01CF-4F5A-8418-FDE8C5E7C596}"/>
              </a:ext>
            </a:extLst>
          </p:cNvPr>
          <p:cNvSpPr txBox="1"/>
          <p:nvPr/>
        </p:nvSpPr>
        <p:spPr>
          <a:xfrm>
            <a:off x="133164" y="1334705"/>
            <a:ext cx="6094178" cy="307777"/>
          </a:xfrm>
          <a:prstGeom prst="rect">
            <a:avLst/>
          </a:prstGeom>
          <a:noFill/>
        </p:spPr>
        <p:txBody>
          <a:bodyPr wrap="square" rtlCol="0">
            <a:spAutoFit/>
          </a:bodyPr>
          <a:lstStyle/>
          <a:p>
            <a:pPr lvl="2"/>
            <a:r>
              <a:rPr lang="en-AU" sz="1400" u="sng" kern="1200" dirty="0">
                <a:solidFill>
                  <a:schemeClr val="tx1"/>
                </a:solidFill>
                <a:effectLst/>
                <a:latin typeface="Arial" panose="020B0604020202020204" pitchFamily="34" charset="0"/>
                <a:cs typeface="Arial" panose="020B0604020202020204" pitchFamily="34" charset="0"/>
                <a:hlinkClick r:id="rId5"/>
              </a:rPr>
              <a:t>Gen Vape | What do young people think of vaping? - YouTube</a:t>
            </a:r>
            <a:endParaRPr lang="en-AU" sz="1400" dirty="0">
              <a:latin typeface="Arial" panose="020B0604020202020204" pitchFamily="34" charset="0"/>
              <a:cs typeface="Arial" panose="020B0604020202020204" pitchFamily="34" charset="0"/>
            </a:endParaRPr>
          </a:p>
        </p:txBody>
      </p:sp>
      <p:sp>
        <p:nvSpPr>
          <p:cNvPr id="9" name="Text Box 55">
            <a:extLst>
              <a:ext uri="{FF2B5EF4-FFF2-40B4-BE49-F238E27FC236}">
                <a16:creationId xmlns:a16="http://schemas.microsoft.com/office/drawing/2014/main" id="{9C03FB12-F658-4DA7-91F9-DAE267568112}"/>
              </a:ext>
            </a:extLst>
          </p:cNvPr>
          <p:cNvSpPr txBox="1">
            <a:spLocks noChangeArrowheads="1"/>
          </p:cNvSpPr>
          <p:nvPr/>
        </p:nvSpPr>
        <p:spPr bwMode="auto">
          <a:xfrm>
            <a:off x="4643438" y="2443033"/>
            <a:ext cx="2623304" cy="387272"/>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AU" sz="2000" b="1" dirty="0">
                <a:solidFill>
                  <a:srgbClr val="592C82"/>
                </a:solidFill>
                <a:latin typeface="Arial" panose="020B0604020202020204" pitchFamily="34" charset="0"/>
                <a:cs typeface="Arial" panose="020B0604020202020204" pitchFamily="34" charset="0"/>
              </a:rPr>
              <a:t>Harms from vaping</a:t>
            </a:r>
          </a:p>
        </p:txBody>
      </p:sp>
      <p:sp>
        <p:nvSpPr>
          <p:cNvPr id="4" name="Oval 3">
            <a:extLst>
              <a:ext uri="{FF2B5EF4-FFF2-40B4-BE49-F238E27FC236}">
                <a16:creationId xmlns:a16="http://schemas.microsoft.com/office/drawing/2014/main" id="{0CD30BD8-83E2-4034-8DC9-67DC1702603F}"/>
              </a:ext>
            </a:extLst>
          </p:cNvPr>
          <p:cNvSpPr/>
          <p:nvPr/>
        </p:nvSpPr>
        <p:spPr>
          <a:xfrm>
            <a:off x="4217098" y="1840651"/>
            <a:ext cx="3353018" cy="1592036"/>
          </a:xfrm>
          <a:prstGeom prst="ellipse">
            <a:avLst/>
          </a:prstGeom>
          <a:noFill/>
          <a:ln w="28575">
            <a:solidFill>
              <a:srgbClr val="592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9030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7" grpId="1"/>
      <p:bldP spid="9"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E0D06-E69E-4BF5-B917-0C9C628DF475}"/>
              </a:ext>
            </a:extLst>
          </p:cNvPr>
          <p:cNvSpPr>
            <a:spLocks noGrp="1"/>
          </p:cNvSpPr>
          <p:nvPr>
            <p:ph type="title"/>
          </p:nvPr>
        </p:nvSpPr>
        <p:spPr>
          <a:xfrm>
            <a:off x="899095" y="380731"/>
            <a:ext cx="10216580" cy="873388"/>
          </a:xfrm>
        </p:spPr>
        <p:txBody>
          <a:bodyPr/>
          <a:lstStyle/>
          <a:p>
            <a:r>
              <a:rPr lang="en-AU" sz="3200" dirty="0"/>
              <a:t>The 4 Ls model</a:t>
            </a:r>
          </a:p>
        </p:txBody>
      </p:sp>
      <p:sp>
        <p:nvSpPr>
          <p:cNvPr id="6" name="TextBox 5">
            <a:extLst>
              <a:ext uri="{FF2B5EF4-FFF2-40B4-BE49-F238E27FC236}">
                <a16:creationId xmlns:a16="http://schemas.microsoft.com/office/drawing/2014/main" id="{A2C8501B-0FE8-4F16-A56D-AD50451D01B3}"/>
              </a:ext>
            </a:extLst>
          </p:cNvPr>
          <p:cNvSpPr txBox="1"/>
          <p:nvPr/>
        </p:nvSpPr>
        <p:spPr>
          <a:xfrm>
            <a:off x="899095" y="921977"/>
            <a:ext cx="8978851" cy="727828"/>
          </a:xfrm>
          <a:prstGeom prst="rect">
            <a:avLst/>
          </a:prstGeom>
          <a:noFill/>
        </p:spPr>
        <p:txBody>
          <a:bodyPr wrap="square" rtlCol="0">
            <a:spAutoFit/>
          </a:bodyPr>
          <a:lstStyle/>
          <a:p>
            <a:pPr>
              <a:lnSpc>
                <a:spcPct val="250000"/>
              </a:lnSpc>
            </a:pPr>
            <a:r>
              <a:rPr lang="en-AU" sz="2000" b="1" dirty="0">
                <a:latin typeface="Arial" panose="020B0604020202020204" pitchFamily="34" charset="0"/>
                <a:cs typeface="Arial" panose="020B0604020202020204" pitchFamily="34" charset="0"/>
              </a:rPr>
              <a:t>The effects of vaping can be classified into 4 categories:</a:t>
            </a:r>
          </a:p>
        </p:txBody>
      </p:sp>
      <p:graphicFrame>
        <p:nvGraphicFramePr>
          <p:cNvPr id="3" name="Table 3">
            <a:extLst>
              <a:ext uri="{FF2B5EF4-FFF2-40B4-BE49-F238E27FC236}">
                <a16:creationId xmlns:a16="http://schemas.microsoft.com/office/drawing/2014/main" id="{9178ECFA-1345-4E78-94E6-8B1EC53DA7C9}"/>
              </a:ext>
            </a:extLst>
          </p:cNvPr>
          <p:cNvGraphicFramePr>
            <a:graphicFrameLocks noGrp="1"/>
          </p:cNvGraphicFramePr>
          <p:nvPr>
            <p:extLst>
              <p:ext uri="{D42A27DB-BD31-4B8C-83A1-F6EECF244321}">
                <p14:modId xmlns:p14="http://schemas.microsoft.com/office/powerpoint/2010/main" val="3554414465"/>
              </p:ext>
            </p:extLst>
          </p:nvPr>
        </p:nvGraphicFramePr>
        <p:xfrm>
          <a:off x="981075" y="1782588"/>
          <a:ext cx="10134600" cy="3557834"/>
        </p:xfrm>
        <a:graphic>
          <a:graphicData uri="http://schemas.openxmlformats.org/drawingml/2006/table">
            <a:tbl>
              <a:tblPr firstRow="1" bandRow="1">
                <a:tableStyleId>{5940675A-B579-460E-94D1-54222C63F5DA}</a:tableStyleId>
              </a:tblPr>
              <a:tblGrid>
                <a:gridCol w="5114925">
                  <a:extLst>
                    <a:ext uri="{9D8B030D-6E8A-4147-A177-3AD203B41FA5}">
                      <a16:colId xmlns:a16="http://schemas.microsoft.com/office/drawing/2014/main" val="1601223351"/>
                    </a:ext>
                  </a:extLst>
                </a:gridCol>
                <a:gridCol w="5019675">
                  <a:extLst>
                    <a:ext uri="{9D8B030D-6E8A-4147-A177-3AD203B41FA5}">
                      <a16:colId xmlns:a16="http://schemas.microsoft.com/office/drawing/2014/main" val="1824235494"/>
                    </a:ext>
                  </a:extLst>
                </a:gridCol>
              </a:tblGrid>
              <a:tr h="1637594">
                <a:tc>
                  <a:txBody>
                    <a:bodyPr/>
                    <a:lstStyle/>
                    <a:p>
                      <a:pPr algn="ctr"/>
                      <a:r>
                        <a:rPr lang="en-AU" sz="2000" b="1" kern="1200" dirty="0">
                          <a:solidFill>
                            <a:srgbClr val="592C82"/>
                          </a:solidFill>
                          <a:latin typeface="Arial" panose="020B0604020202020204" pitchFamily="34" charset="0"/>
                          <a:ea typeface="+mn-ea"/>
                          <a:cs typeface="Arial" panose="020B0604020202020204" pitchFamily="34" charset="0"/>
                        </a:rPr>
                        <a:t>Lung</a:t>
                      </a:r>
                      <a:endParaRPr lang="en-AU" sz="2000" dirty="0"/>
                    </a:p>
                    <a:p>
                      <a:pPr marL="285750" indent="-285750">
                        <a:buFont typeface="Arial" panose="020B0604020202020204" pitchFamily="34" charset="0"/>
                        <a:buChar char="•"/>
                      </a:pPr>
                      <a:r>
                        <a:rPr lang="en-AU" sz="2000" kern="1200" dirty="0">
                          <a:solidFill>
                            <a:schemeClr val="tx1"/>
                          </a:solidFill>
                          <a:latin typeface="Arial" panose="020B0604020202020204" pitchFamily="34" charset="0"/>
                          <a:ea typeface="+mn-ea"/>
                          <a:cs typeface="Arial" panose="020B0604020202020204" pitchFamily="34" charset="0"/>
                        </a:rPr>
                        <a:t>physical health</a:t>
                      </a:r>
                    </a:p>
                    <a:p>
                      <a:pPr marL="285750" indent="-285750">
                        <a:buFont typeface="Arial" panose="020B0604020202020204" pitchFamily="34" charset="0"/>
                        <a:buChar char="•"/>
                      </a:pPr>
                      <a:r>
                        <a:rPr lang="en-AU" sz="2000" kern="1200" dirty="0">
                          <a:solidFill>
                            <a:schemeClr val="tx1"/>
                          </a:solidFill>
                          <a:latin typeface="Arial" panose="020B0604020202020204" pitchFamily="34" charset="0"/>
                          <a:ea typeface="+mn-ea"/>
                          <a:cs typeface="Arial" panose="020B0604020202020204" pitchFamily="34" charset="0"/>
                        </a:rPr>
                        <a:t>psychological health</a:t>
                      </a:r>
                    </a:p>
                    <a:p>
                      <a:pPr marL="285750" indent="-285750">
                        <a:buFont typeface="Arial" panose="020B0604020202020204" pitchFamily="34" charset="0"/>
                        <a:buChar char="•"/>
                      </a:pPr>
                      <a:r>
                        <a:rPr lang="en-AU" sz="2000" kern="1200" dirty="0">
                          <a:solidFill>
                            <a:schemeClr val="tx1"/>
                          </a:solidFill>
                          <a:latin typeface="Arial"/>
                          <a:ea typeface="+mn-ea"/>
                          <a:cs typeface="Arial"/>
                        </a:rPr>
                        <a:t>social and emotional health/wellbeing</a:t>
                      </a:r>
                    </a:p>
                    <a:p>
                      <a:pPr lvl="1"/>
                      <a:endParaRPr lang="en-AU" sz="1100" u="sng" kern="1200" dirty="0">
                        <a:solidFill>
                          <a:schemeClr val="tx1"/>
                        </a:solidFill>
                        <a:effectLst/>
                        <a:latin typeface="+mn-lt"/>
                        <a:ea typeface="+mn-ea"/>
                        <a:cs typeface="+mn-cs"/>
                        <a:hlinkClick r:id="rId3"/>
                      </a:endParaRPr>
                    </a:p>
                  </a:txBody>
                  <a:tcPr>
                    <a:lnL w="28575" cap="flat" cmpd="sng" algn="ctr">
                      <a:solidFill>
                        <a:srgbClr val="592C82"/>
                      </a:solidFill>
                      <a:prstDash val="solid"/>
                      <a:round/>
                      <a:headEnd type="none" w="med" len="med"/>
                      <a:tailEnd type="none" w="med" len="med"/>
                    </a:lnL>
                    <a:lnR w="28575" cap="flat" cmpd="sng" algn="ctr">
                      <a:solidFill>
                        <a:srgbClr val="592C82"/>
                      </a:solidFill>
                      <a:prstDash val="solid"/>
                      <a:round/>
                      <a:headEnd type="none" w="med" len="med"/>
                      <a:tailEnd type="none" w="med" len="med"/>
                    </a:lnR>
                    <a:lnT w="28575" cap="flat" cmpd="sng" algn="ctr">
                      <a:solidFill>
                        <a:srgbClr val="592C82"/>
                      </a:solidFill>
                      <a:prstDash val="solid"/>
                      <a:round/>
                      <a:headEnd type="none" w="med" len="med"/>
                      <a:tailEnd type="none" w="med" len="med"/>
                    </a:lnT>
                    <a:lnB w="28575" cap="flat" cmpd="sng" algn="ctr">
                      <a:solidFill>
                        <a:srgbClr val="592C82"/>
                      </a:solidFill>
                      <a:prstDash val="solid"/>
                      <a:round/>
                      <a:headEnd type="none" w="med" len="med"/>
                      <a:tailEnd type="none" w="med" len="med"/>
                    </a:lnB>
                  </a:tcPr>
                </a:tc>
                <a:tc>
                  <a:txBody>
                    <a:bodyPr/>
                    <a:lstStyle/>
                    <a:p>
                      <a:pPr marL="0" algn="ctr" defTabSz="914400" rtl="0" eaLnBrk="1" latinLnBrk="0" hangingPunct="1"/>
                      <a:r>
                        <a:rPr lang="en-AU" sz="2000" b="0" dirty="0"/>
                        <a:t> </a:t>
                      </a:r>
                      <a:r>
                        <a:rPr lang="en-AU" sz="2000" b="1" kern="1200" dirty="0">
                          <a:solidFill>
                            <a:srgbClr val="592C82"/>
                          </a:solidFill>
                          <a:latin typeface="Arial" panose="020B0604020202020204" pitchFamily="34" charset="0"/>
                          <a:ea typeface="+mn-ea"/>
                          <a:cs typeface="Arial" panose="020B0604020202020204" pitchFamily="34" charset="0"/>
                        </a:rPr>
                        <a:t>Lover</a:t>
                      </a:r>
                      <a:endParaRPr lang="en-AU" sz="2800" kern="1200" dirty="0">
                        <a:solidFill>
                          <a:schemeClr val="tx1"/>
                        </a:solidFill>
                        <a:latin typeface="+mn-lt"/>
                        <a:ea typeface="+mn-ea"/>
                        <a:cs typeface="+mn-cs"/>
                      </a:endParaRPr>
                    </a:p>
                    <a:p>
                      <a:pPr marL="0" indent="0" algn="l" defTabSz="914400" rtl="0" eaLnBrk="1" latinLnBrk="0" hangingPunct="1">
                        <a:buFont typeface="Arial" panose="020B0604020202020204" pitchFamily="34" charset="0"/>
                        <a:buNone/>
                      </a:pPr>
                      <a:r>
                        <a:rPr lang="en-AU" sz="2000" kern="1200" dirty="0">
                          <a:solidFill>
                            <a:schemeClr val="tx1"/>
                          </a:solidFill>
                          <a:latin typeface="Arial" panose="020B0604020202020204" pitchFamily="34" charset="0"/>
                          <a:ea typeface="+mn-ea"/>
                          <a:cs typeface="Arial" panose="020B0604020202020204" pitchFamily="34" charset="0"/>
                        </a:rPr>
                        <a:t>Important relationships e.g.</a:t>
                      </a:r>
                    </a:p>
                    <a:p>
                      <a:pPr marL="285750" indent="-285750" algn="l" defTabSz="914400" rtl="0" eaLnBrk="1" latinLnBrk="0" hangingPunct="1">
                        <a:buFont typeface="Arial" panose="020B0604020202020204" pitchFamily="34" charset="0"/>
                        <a:buChar char="•"/>
                      </a:pPr>
                      <a:r>
                        <a:rPr lang="en-AU" sz="2000" kern="1200" dirty="0">
                          <a:solidFill>
                            <a:schemeClr val="tx1"/>
                          </a:solidFill>
                          <a:latin typeface="Arial" panose="020B0604020202020204" pitchFamily="34" charset="0"/>
                          <a:ea typeface="+mn-ea"/>
                          <a:cs typeface="Arial" panose="020B0604020202020204" pitchFamily="34" charset="0"/>
                        </a:rPr>
                        <a:t>family </a:t>
                      </a:r>
                    </a:p>
                    <a:p>
                      <a:pPr marL="285750" indent="-285750" algn="l" defTabSz="914400" rtl="0" eaLnBrk="1" latinLnBrk="0" hangingPunct="1">
                        <a:buFont typeface="Arial" panose="020B0604020202020204" pitchFamily="34" charset="0"/>
                        <a:buChar char="•"/>
                      </a:pPr>
                      <a:r>
                        <a:rPr lang="en-AU" sz="2000" kern="1200" dirty="0">
                          <a:solidFill>
                            <a:schemeClr val="tx1"/>
                          </a:solidFill>
                          <a:latin typeface="Arial" panose="020B0604020202020204" pitchFamily="34" charset="0"/>
                          <a:ea typeface="+mn-ea"/>
                          <a:cs typeface="Arial" panose="020B0604020202020204" pitchFamily="34" charset="0"/>
                        </a:rPr>
                        <a:t>friends</a:t>
                      </a:r>
                    </a:p>
                    <a:p>
                      <a:pPr marL="285750" indent="-285750" algn="l" defTabSz="914400" rtl="0" eaLnBrk="1" latinLnBrk="0" hangingPunct="1">
                        <a:buFont typeface="Arial" panose="020B0604020202020204" pitchFamily="34" charset="0"/>
                        <a:buChar char="•"/>
                      </a:pPr>
                      <a:r>
                        <a:rPr lang="en-AU" sz="2000" kern="1200" dirty="0">
                          <a:solidFill>
                            <a:schemeClr val="tx1"/>
                          </a:solidFill>
                          <a:latin typeface="Arial" panose="020B0604020202020204" pitchFamily="34" charset="0"/>
                          <a:ea typeface="+mn-ea"/>
                          <a:cs typeface="Arial" panose="020B0604020202020204" pitchFamily="34" charset="0"/>
                        </a:rPr>
                        <a:t>partners</a:t>
                      </a:r>
                    </a:p>
                  </a:txBody>
                  <a:tcPr>
                    <a:lnL w="28575" cap="flat" cmpd="sng" algn="ctr">
                      <a:solidFill>
                        <a:srgbClr val="592C82"/>
                      </a:solidFill>
                      <a:prstDash val="solid"/>
                      <a:round/>
                      <a:headEnd type="none" w="med" len="med"/>
                      <a:tailEnd type="none" w="med" len="med"/>
                    </a:lnL>
                    <a:lnR w="28575" cap="flat" cmpd="sng" algn="ctr">
                      <a:solidFill>
                        <a:srgbClr val="592C82"/>
                      </a:solidFill>
                      <a:prstDash val="solid"/>
                      <a:round/>
                      <a:headEnd type="none" w="med" len="med"/>
                      <a:tailEnd type="none" w="med" len="med"/>
                    </a:lnR>
                    <a:lnT w="28575" cap="flat" cmpd="sng" algn="ctr">
                      <a:solidFill>
                        <a:srgbClr val="592C82"/>
                      </a:solidFill>
                      <a:prstDash val="solid"/>
                      <a:round/>
                      <a:headEnd type="none" w="med" len="med"/>
                      <a:tailEnd type="none" w="med" len="med"/>
                    </a:lnT>
                    <a:lnB w="28575" cap="flat" cmpd="sng" algn="ctr">
                      <a:solidFill>
                        <a:srgbClr val="592C82"/>
                      </a:solidFill>
                      <a:prstDash val="solid"/>
                      <a:round/>
                      <a:headEnd type="none" w="med" len="med"/>
                      <a:tailEnd type="none" w="med" len="med"/>
                    </a:lnB>
                  </a:tcPr>
                </a:tc>
                <a:extLst>
                  <a:ext uri="{0D108BD9-81ED-4DB2-BD59-A6C34878D82A}">
                    <a16:rowId xmlns:a16="http://schemas.microsoft.com/office/drawing/2014/main" val="1320182948"/>
                  </a:ext>
                </a:extLst>
              </a:tr>
              <a:tr h="1637594">
                <a:tc>
                  <a:txBody>
                    <a:bodyPr/>
                    <a:lstStyle/>
                    <a:p>
                      <a:pPr marL="0" algn="ctr" defTabSz="914400" rtl="0" eaLnBrk="1" latinLnBrk="0" hangingPunct="1"/>
                      <a:r>
                        <a:rPr lang="en-AU" sz="2000" b="1" kern="1200" dirty="0">
                          <a:solidFill>
                            <a:srgbClr val="592C82"/>
                          </a:solidFill>
                          <a:latin typeface="Arial" panose="020B0604020202020204" pitchFamily="34" charset="0"/>
                          <a:ea typeface="+mn-ea"/>
                          <a:cs typeface="Arial" panose="020B0604020202020204" pitchFamily="34" charset="0"/>
                        </a:rPr>
                        <a:t>Lifestyle</a:t>
                      </a:r>
                      <a:endParaRPr lang="en-AU" sz="2800" dirty="0"/>
                    </a:p>
                    <a:p>
                      <a:pPr marL="285750" indent="-285750" algn="l" defTabSz="914400" rtl="0" eaLnBrk="1" latinLnBrk="0" hangingPunct="1">
                        <a:buFont typeface="Arial" panose="020B0604020202020204" pitchFamily="34" charset="0"/>
                        <a:buChar char="•"/>
                      </a:pPr>
                      <a:r>
                        <a:rPr lang="en-AU" sz="2000" kern="1200" dirty="0">
                          <a:solidFill>
                            <a:schemeClr val="tx1"/>
                          </a:solidFill>
                          <a:latin typeface="Arial" panose="020B0604020202020204" pitchFamily="34" charset="0"/>
                          <a:ea typeface="+mn-ea"/>
                          <a:cs typeface="Arial" panose="020B0604020202020204" pitchFamily="34" charset="0"/>
                        </a:rPr>
                        <a:t>accommodation</a:t>
                      </a:r>
                    </a:p>
                    <a:p>
                      <a:pPr marL="285750" indent="-285750" algn="l" defTabSz="914400" rtl="0" eaLnBrk="1" latinLnBrk="0" hangingPunct="1">
                        <a:buFont typeface="Arial" panose="020B0604020202020204" pitchFamily="34" charset="0"/>
                        <a:buChar char="•"/>
                      </a:pPr>
                      <a:r>
                        <a:rPr lang="en-AU" sz="2000" kern="1200" dirty="0">
                          <a:solidFill>
                            <a:schemeClr val="tx1"/>
                          </a:solidFill>
                          <a:latin typeface="Arial" panose="020B0604020202020204" pitchFamily="34" charset="0"/>
                          <a:ea typeface="+mn-ea"/>
                          <a:cs typeface="Arial" panose="020B0604020202020204" pitchFamily="34" charset="0"/>
                        </a:rPr>
                        <a:t>work </a:t>
                      </a:r>
                    </a:p>
                    <a:p>
                      <a:pPr marL="285750" indent="-285750" algn="l" defTabSz="914400" rtl="0" eaLnBrk="1" latinLnBrk="0" hangingPunct="1">
                        <a:buFont typeface="Arial" panose="020B0604020202020204" pitchFamily="34" charset="0"/>
                        <a:buChar char="•"/>
                      </a:pPr>
                      <a:r>
                        <a:rPr lang="en-AU" sz="2000" kern="1200" dirty="0">
                          <a:solidFill>
                            <a:schemeClr val="tx1"/>
                          </a:solidFill>
                          <a:latin typeface="Arial" panose="020B0604020202020204" pitchFamily="34" charset="0"/>
                          <a:ea typeface="+mn-ea"/>
                          <a:cs typeface="Arial" panose="020B0604020202020204" pitchFamily="34" charset="0"/>
                        </a:rPr>
                        <a:t>education </a:t>
                      </a:r>
                    </a:p>
                    <a:p>
                      <a:pPr marL="285750" indent="-285750" algn="l" defTabSz="914400" rtl="0" eaLnBrk="1" latinLnBrk="0" hangingPunct="1">
                        <a:buFont typeface="Arial" panose="020B0604020202020204" pitchFamily="34" charset="0"/>
                        <a:buChar char="•"/>
                      </a:pPr>
                      <a:r>
                        <a:rPr lang="en-AU" sz="2000" kern="1200" dirty="0">
                          <a:solidFill>
                            <a:schemeClr val="tx1"/>
                          </a:solidFill>
                          <a:latin typeface="Arial" panose="020B0604020202020204" pitchFamily="34" charset="0"/>
                          <a:ea typeface="+mn-ea"/>
                          <a:cs typeface="Arial" panose="020B0604020202020204" pitchFamily="34" charset="0"/>
                        </a:rPr>
                        <a:t>finances</a:t>
                      </a:r>
                    </a:p>
                    <a:p>
                      <a:pPr marL="285750" indent="-285750" algn="l" defTabSz="914400" rtl="0" eaLnBrk="1" latinLnBrk="0" hangingPunct="1">
                        <a:buFont typeface="Arial" panose="020B0604020202020204" pitchFamily="34" charset="0"/>
                        <a:buChar char="•"/>
                      </a:pPr>
                      <a:r>
                        <a:rPr lang="en-AU" sz="2000" kern="1200" dirty="0">
                          <a:solidFill>
                            <a:schemeClr val="tx1"/>
                          </a:solidFill>
                          <a:latin typeface="Arial" panose="020B0604020202020204" pitchFamily="34" charset="0"/>
                          <a:ea typeface="+mn-ea"/>
                          <a:cs typeface="Arial" panose="020B0604020202020204" pitchFamily="34" charset="0"/>
                        </a:rPr>
                        <a:t>recreation/hobbies</a:t>
                      </a:r>
                    </a:p>
                  </a:txBody>
                  <a:tcPr>
                    <a:lnL w="28575" cap="flat" cmpd="sng" algn="ctr">
                      <a:solidFill>
                        <a:srgbClr val="592C82"/>
                      </a:solidFill>
                      <a:prstDash val="solid"/>
                      <a:round/>
                      <a:headEnd type="none" w="med" len="med"/>
                      <a:tailEnd type="none" w="med" len="med"/>
                    </a:lnL>
                    <a:lnR w="28575" cap="flat" cmpd="sng" algn="ctr">
                      <a:solidFill>
                        <a:srgbClr val="592C82"/>
                      </a:solidFill>
                      <a:prstDash val="solid"/>
                      <a:round/>
                      <a:headEnd type="none" w="med" len="med"/>
                      <a:tailEnd type="none" w="med" len="med"/>
                    </a:lnR>
                    <a:lnT w="28575" cap="flat" cmpd="sng" algn="ctr">
                      <a:solidFill>
                        <a:srgbClr val="592C82"/>
                      </a:solidFill>
                      <a:prstDash val="solid"/>
                      <a:round/>
                      <a:headEnd type="none" w="med" len="med"/>
                      <a:tailEnd type="none" w="med" len="med"/>
                    </a:lnT>
                    <a:lnB w="28575" cap="flat" cmpd="sng" algn="ctr">
                      <a:solidFill>
                        <a:srgbClr val="592C82"/>
                      </a:solidFill>
                      <a:prstDash val="solid"/>
                      <a:round/>
                      <a:headEnd type="none" w="med" len="med"/>
                      <a:tailEnd type="none" w="med" len="med"/>
                    </a:lnB>
                  </a:tcPr>
                </a:tc>
                <a:tc>
                  <a:txBody>
                    <a:bodyPr/>
                    <a:lstStyle/>
                    <a:p>
                      <a:pPr marL="0" algn="ctr" defTabSz="914400" rtl="0" eaLnBrk="1" latinLnBrk="0" hangingPunct="1"/>
                      <a:r>
                        <a:rPr lang="en-AU" sz="2000" b="1" kern="1200" dirty="0">
                          <a:solidFill>
                            <a:srgbClr val="592C82"/>
                          </a:solidFill>
                          <a:latin typeface="Arial" panose="020B0604020202020204" pitchFamily="34" charset="0"/>
                          <a:ea typeface="+mn-ea"/>
                          <a:cs typeface="Arial" panose="020B0604020202020204" pitchFamily="34" charset="0"/>
                        </a:rPr>
                        <a:t>Legal</a:t>
                      </a:r>
                      <a:endParaRPr lang="en-AU" sz="2800" dirty="0"/>
                    </a:p>
                    <a:p>
                      <a:pPr marL="0" indent="0" algn="l" defTabSz="914400" rtl="0" eaLnBrk="1" latinLnBrk="0" hangingPunct="1">
                        <a:buFont typeface="Arial" panose="020B0604020202020204" pitchFamily="34" charset="0"/>
                        <a:buNone/>
                      </a:pPr>
                      <a:r>
                        <a:rPr lang="en-AU" sz="2000" kern="1200" dirty="0">
                          <a:solidFill>
                            <a:schemeClr val="tx1"/>
                          </a:solidFill>
                          <a:latin typeface="Arial" panose="020B0604020202020204" pitchFamily="34" charset="0"/>
                          <a:ea typeface="+mn-ea"/>
                          <a:cs typeface="Arial" panose="020B0604020202020204" pitchFamily="34" charset="0"/>
                        </a:rPr>
                        <a:t>Legal impacts e.g.</a:t>
                      </a:r>
                    </a:p>
                    <a:p>
                      <a:pPr marL="285750" indent="-285750" algn="l" defTabSz="914400" rtl="0" eaLnBrk="1" latinLnBrk="0" hangingPunct="1">
                        <a:buFont typeface="Arial" panose="020B0604020202020204" pitchFamily="34" charset="0"/>
                        <a:buChar char="•"/>
                      </a:pPr>
                      <a:r>
                        <a:rPr lang="en-AU" sz="2000" kern="1200" dirty="0">
                          <a:solidFill>
                            <a:schemeClr val="tx1"/>
                          </a:solidFill>
                          <a:latin typeface="Arial" panose="020B0604020202020204" pitchFamily="34" charset="0"/>
                          <a:ea typeface="+mn-ea"/>
                          <a:cs typeface="Arial" panose="020B0604020202020204" pitchFamily="34" charset="0"/>
                        </a:rPr>
                        <a:t>Fines/criminal record</a:t>
                      </a:r>
                    </a:p>
                  </a:txBody>
                  <a:tcPr>
                    <a:lnL w="28575" cap="flat" cmpd="sng" algn="ctr">
                      <a:solidFill>
                        <a:srgbClr val="592C82"/>
                      </a:solidFill>
                      <a:prstDash val="solid"/>
                      <a:round/>
                      <a:headEnd type="none" w="med" len="med"/>
                      <a:tailEnd type="none" w="med" len="med"/>
                    </a:lnL>
                    <a:lnR w="28575" cap="flat" cmpd="sng" algn="ctr">
                      <a:solidFill>
                        <a:srgbClr val="592C82"/>
                      </a:solidFill>
                      <a:prstDash val="solid"/>
                      <a:round/>
                      <a:headEnd type="none" w="med" len="med"/>
                      <a:tailEnd type="none" w="med" len="med"/>
                    </a:lnR>
                    <a:lnT w="28575" cap="flat" cmpd="sng" algn="ctr">
                      <a:solidFill>
                        <a:srgbClr val="592C82"/>
                      </a:solidFill>
                      <a:prstDash val="solid"/>
                      <a:round/>
                      <a:headEnd type="none" w="med" len="med"/>
                      <a:tailEnd type="none" w="med" len="med"/>
                    </a:lnT>
                    <a:lnB w="28575" cap="flat" cmpd="sng" algn="ctr">
                      <a:solidFill>
                        <a:srgbClr val="592C82"/>
                      </a:solidFill>
                      <a:prstDash val="solid"/>
                      <a:round/>
                      <a:headEnd type="none" w="med" len="med"/>
                      <a:tailEnd type="none" w="med" len="med"/>
                    </a:lnB>
                  </a:tcPr>
                </a:tc>
                <a:extLst>
                  <a:ext uri="{0D108BD9-81ED-4DB2-BD59-A6C34878D82A}">
                    <a16:rowId xmlns:a16="http://schemas.microsoft.com/office/drawing/2014/main" val="2620999647"/>
                  </a:ext>
                </a:extLst>
              </a:tr>
            </a:tbl>
          </a:graphicData>
        </a:graphic>
      </p:graphicFrame>
    </p:spTree>
    <p:extLst>
      <p:ext uri="{BB962C8B-B14F-4D97-AF65-F5344CB8AC3E}">
        <p14:creationId xmlns:p14="http://schemas.microsoft.com/office/powerpoint/2010/main" val="3289700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F8DE-D171-4F6E-A221-11C3A6E79392}"/>
              </a:ext>
            </a:extLst>
          </p:cNvPr>
          <p:cNvSpPr>
            <a:spLocks noGrp="1"/>
          </p:cNvSpPr>
          <p:nvPr>
            <p:ph type="title"/>
          </p:nvPr>
        </p:nvSpPr>
        <p:spPr/>
        <p:txBody>
          <a:bodyPr/>
          <a:lstStyle/>
          <a:p>
            <a:r>
              <a:rPr lang="en-AU" sz="3600" dirty="0"/>
              <a:t>4 Corners</a:t>
            </a:r>
          </a:p>
        </p:txBody>
      </p:sp>
      <p:graphicFrame>
        <p:nvGraphicFramePr>
          <p:cNvPr id="5" name="Table 5">
            <a:extLst>
              <a:ext uri="{FF2B5EF4-FFF2-40B4-BE49-F238E27FC236}">
                <a16:creationId xmlns:a16="http://schemas.microsoft.com/office/drawing/2014/main" id="{A1036709-CAAA-4D56-B61D-C0B6E455A03A}"/>
              </a:ext>
            </a:extLst>
          </p:cNvPr>
          <p:cNvGraphicFramePr>
            <a:graphicFrameLocks noGrp="1"/>
          </p:cNvGraphicFramePr>
          <p:nvPr>
            <p:extLst>
              <p:ext uri="{D42A27DB-BD31-4B8C-83A1-F6EECF244321}">
                <p14:modId xmlns:p14="http://schemas.microsoft.com/office/powerpoint/2010/main" val="1622060023"/>
              </p:ext>
            </p:extLst>
          </p:nvPr>
        </p:nvGraphicFramePr>
        <p:xfrm>
          <a:off x="623886" y="2411214"/>
          <a:ext cx="4981692" cy="3559408"/>
        </p:xfrm>
        <a:graphic>
          <a:graphicData uri="http://schemas.openxmlformats.org/drawingml/2006/table">
            <a:tbl>
              <a:tblPr firstRow="1" bandRow="1">
                <a:tableStyleId>{5940675A-B579-460E-94D1-54222C63F5DA}</a:tableStyleId>
              </a:tblPr>
              <a:tblGrid>
                <a:gridCol w="2490846">
                  <a:extLst>
                    <a:ext uri="{9D8B030D-6E8A-4147-A177-3AD203B41FA5}">
                      <a16:colId xmlns:a16="http://schemas.microsoft.com/office/drawing/2014/main" val="1969927783"/>
                    </a:ext>
                  </a:extLst>
                </a:gridCol>
                <a:gridCol w="2490846">
                  <a:extLst>
                    <a:ext uri="{9D8B030D-6E8A-4147-A177-3AD203B41FA5}">
                      <a16:colId xmlns:a16="http://schemas.microsoft.com/office/drawing/2014/main" val="3888243747"/>
                    </a:ext>
                  </a:extLst>
                </a:gridCol>
              </a:tblGrid>
              <a:tr h="483402">
                <a:tc gridSpan="2">
                  <a:txBody>
                    <a:bodyPr/>
                    <a:lstStyle/>
                    <a:p>
                      <a:pPr algn="ctr"/>
                      <a:r>
                        <a:rPr lang="en-AU" b="1" dirty="0">
                          <a:latin typeface="Arial" panose="020B0604020202020204" pitchFamily="34" charset="0"/>
                          <a:cs typeface="Arial" panose="020B0604020202020204" pitchFamily="34" charset="0"/>
                        </a:rPr>
                        <a:t>Front of the class</a:t>
                      </a:r>
                    </a:p>
                  </a:txBody>
                  <a:tcPr/>
                </a:tc>
                <a:tc hMerge="1">
                  <a:txBody>
                    <a:bodyPr/>
                    <a:lstStyle/>
                    <a:p>
                      <a:endParaRPr lang="en-AU" dirty="0"/>
                    </a:p>
                  </a:txBody>
                  <a:tcPr/>
                </a:tc>
                <a:extLst>
                  <a:ext uri="{0D108BD9-81ED-4DB2-BD59-A6C34878D82A}">
                    <a16:rowId xmlns:a16="http://schemas.microsoft.com/office/drawing/2014/main" val="4202470118"/>
                  </a:ext>
                </a:extLst>
              </a:tr>
              <a:tr h="1538003">
                <a:tc>
                  <a:txBody>
                    <a:bodyPr/>
                    <a:lstStyle/>
                    <a:p>
                      <a:pPr algn="ctr"/>
                      <a:r>
                        <a:rPr lang="en-AU" sz="7200" dirty="0">
                          <a:latin typeface="Arial" panose="020B0604020202020204" pitchFamily="34" charset="0"/>
                          <a:cs typeface="Arial" panose="020B0604020202020204" pitchFamily="34" charset="0"/>
                        </a:rPr>
                        <a:t>1</a:t>
                      </a:r>
                    </a:p>
                  </a:txBody>
                  <a:tcPr/>
                </a:tc>
                <a:tc>
                  <a:txBody>
                    <a:bodyPr/>
                    <a:lstStyle/>
                    <a:p>
                      <a:pPr algn="ctr"/>
                      <a:r>
                        <a:rPr lang="en-AU" sz="72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3058165724"/>
                  </a:ext>
                </a:extLst>
              </a:tr>
              <a:tr h="1538003">
                <a:tc>
                  <a:txBody>
                    <a:bodyPr/>
                    <a:lstStyle/>
                    <a:p>
                      <a:pPr algn="ctr"/>
                      <a:r>
                        <a:rPr lang="en-AU" sz="7200" dirty="0">
                          <a:latin typeface="Arial" panose="020B0604020202020204" pitchFamily="34" charset="0"/>
                          <a:cs typeface="Arial" panose="020B0604020202020204" pitchFamily="34" charset="0"/>
                        </a:rPr>
                        <a:t>3</a:t>
                      </a:r>
                    </a:p>
                  </a:txBody>
                  <a:tcPr/>
                </a:tc>
                <a:tc>
                  <a:txBody>
                    <a:bodyPr/>
                    <a:lstStyle/>
                    <a:p>
                      <a:pPr algn="ctr"/>
                      <a:r>
                        <a:rPr lang="en-AU" sz="72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119358478"/>
                  </a:ext>
                </a:extLst>
              </a:tr>
            </a:tbl>
          </a:graphicData>
        </a:graphic>
      </p:graphicFrame>
      <p:sp>
        <p:nvSpPr>
          <p:cNvPr id="6" name="TextBox 5">
            <a:extLst>
              <a:ext uri="{FF2B5EF4-FFF2-40B4-BE49-F238E27FC236}">
                <a16:creationId xmlns:a16="http://schemas.microsoft.com/office/drawing/2014/main" id="{2765CC7D-EBF3-43AD-B810-267CEE4B11EE}"/>
              </a:ext>
            </a:extLst>
          </p:cNvPr>
          <p:cNvSpPr txBox="1"/>
          <p:nvPr/>
        </p:nvSpPr>
        <p:spPr>
          <a:xfrm>
            <a:off x="533335" y="1196297"/>
            <a:ext cx="11152697" cy="958660"/>
          </a:xfrm>
          <a:prstGeom prst="rect">
            <a:avLst/>
          </a:prstGeom>
          <a:noFill/>
        </p:spPr>
        <p:txBody>
          <a:bodyPr wrap="square" rtlCol="0">
            <a:spAutoFit/>
          </a:bodyPr>
          <a:lstStyle/>
          <a:p>
            <a:pPr>
              <a:lnSpc>
                <a:spcPct val="150000"/>
              </a:lnSpc>
            </a:pPr>
            <a:r>
              <a:rPr lang="en-AU" sz="2000" dirty="0">
                <a:latin typeface="Arial" panose="020B0604020202020204" pitchFamily="34" charset="0"/>
                <a:cs typeface="Arial" panose="020B0604020202020204" pitchFamily="34" charset="0"/>
              </a:rPr>
              <a:t>Which harm do you think would have the greatest impact on a you, and is therefore the biggest reason for you to choose not to vape?</a:t>
            </a:r>
          </a:p>
        </p:txBody>
      </p:sp>
      <p:sp>
        <p:nvSpPr>
          <p:cNvPr id="7" name="TextBox 6">
            <a:extLst>
              <a:ext uri="{FF2B5EF4-FFF2-40B4-BE49-F238E27FC236}">
                <a16:creationId xmlns:a16="http://schemas.microsoft.com/office/drawing/2014/main" id="{951DC42C-5599-445E-BA86-CCD334DB7112}"/>
              </a:ext>
            </a:extLst>
          </p:cNvPr>
          <p:cNvSpPr txBox="1"/>
          <p:nvPr/>
        </p:nvSpPr>
        <p:spPr>
          <a:xfrm>
            <a:off x="5870448" y="2274838"/>
            <a:ext cx="5815584" cy="3877985"/>
          </a:xfrm>
          <a:prstGeom prst="rect">
            <a:avLst/>
          </a:prstGeom>
          <a:noFill/>
        </p:spPr>
        <p:txBody>
          <a:bodyPr wrap="square" rtlCol="0">
            <a:spAutoFit/>
          </a:bodyPr>
          <a:lstStyle/>
          <a:p>
            <a:pPr marL="342900" indent="-342900">
              <a:lnSpc>
                <a:spcPct val="150000"/>
              </a:lnSpc>
              <a:buFontTx/>
              <a:buAutoNum type="arabicPeriod"/>
            </a:pPr>
            <a:r>
              <a:rPr lang="en-AU" sz="2000" dirty="0">
                <a:latin typeface="Arial" panose="020B0604020202020204" pitchFamily="34" charset="0"/>
                <a:cs typeface="Arial" panose="020B0604020202020204" pitchFamily="34" charset="0"/>
              </a:rPr>
              <a:t>Increased risk of damage to your heart and lungs.</a:t>
            </a:r>
          </a:p>
          <a:p>
            <a:pPr marL="342900" indent="-342900">
              <a:lnSpc>
                <a:spcPct val="150000"/>
              </a:lnSpc>
              <a:buFontTx/>
              <a:buAutoNum type="arabicPeriod"/>
            </a:pPr>
            <a:r>
              <a:rPr lang="en-AU" sz="2000" kern="1200" dirty="0">
                <a:solidFill>
                  <a:schemeClr val="tx1"/>
                </a:solidFill>
                <a:latin typeface="Arial" panose="020B0604020202020204" pitchFamily="34" charset="0"/>
                <a:cs typeface="Arial" panose="020B0604020202020204" pitchFamily="34" charset="0"/>
              </a:rPr>
              <a:t>Lying to </a:t>
            </a:r>
            <a:r>
              <a:rPr lang="en-AU" sz="2000" dirty="0">
                <a:latin typeface="Arial" panose="020B0604020202020204" pitchFamily="34" charset="0"/>
                <a:cs typeface="Arial" panose="020B0604020202020204" pitchFamily="34" charset="0"/>
              </a:rPr>
              <a:t>parents or family/carer </a:t>
            </a:r>
            <a:r>
              <a:rPr lang="en-AU" sz="2000" kern="1200" dirty="0">
                <a:solidFill>
                  <a:schemeClr val="tx1"/>
                </a:solidFill>
                <a:latin typeface="Arial" panose="020B0604020202020204" pitchFamily="34" charset="0"/>
                <a:cs typeface="Arial" panose="020B0604020202020204" pitchFamily="34" charset="0"/>
              </a:rPr>
              <a:t>about vaping.</a:t>
            </a:r>
          </a:p>
          <a:p>
            <a:pPr marL="342900" indent="-342900">
              <a:lnSpc>
                <a:spcPct val="150000"/>
              </a:lnSpc>
              <a:buFontTx/>
              <a:buAutoNum type="arabicPeriod"/>
            </a:pPr>
            <a:r>
              <a:rPr lang="en-AU" sz="2000" dirty="0">
                <a:latin typeface="Arial" panose="020B0604020202020204" pitchFamily="34" charset="0"/>
                <a:cs typeface="Arial" panose="020B0604020202020204" pitchFamily="34" charset="0"/>
              </a:rPr>
              <a:t>Falling behind at school due to suspensions.</a:t>
            </a:r>
          </a:p>
          <a:p>
            <a:pPr marL="342900" indent="-342900">
              <a:lnSpc>
                <a:spcPct val="150000"/>
              </a:lnSpc>
              <a:buFontTx/>
              <a:buAutoNum type="arabicPeriod"/>
            </a:pPr>
            <a:r>
              <a:rPr lang="en-AU" sz="2000" kern="1200" dirty="0">
                <a:solidFill>
                  <a:schemeClr val="tx1"/>
                </a:solidFill>
                <a:latin typeface="Arial" panose="020B0604020202020204" pitchFamily="34" charset="0"/>
                <a:ea typeface="+mn-ea"/>
                <a:cs typeface="Arial" panose="020B0604020202020204" pitchFamily="34" charset="0"/>
              </a:rPr>
              <a:t>Experiencing short term effects: nausea, vomiting, mouth and airway irritation.</a:t>
            </a:r>
          </a:p>
          <a:p>
            <a:pPr>
              <a:lnSpc>
                <a:spcPct val="150000"/>
              </a:lnSpc>
            </a:pPr>
            <a:endParaRPr lang="en-AU" sz="2000" dirty="0">
              <a:latin typeface="Arial" panose="020B0604020202020204" pitchFamily="34" charset="0"/>
              <a:cs typeface="Arial" panose="020B0604020202020204" pitchFamily="34" charset="0"/>
            </a:endParaRPr>
          </a:p>
          <a:p>
            <a:pPr marL="342900" indent="-342900">
              <a:buFontTx/>
              <a:buAutoNum type="arabicPeriod"/>
            </a:pPr>
            <a:endParaRPr lang="en-AU" sz="1800" kern="1200" dirty="0">
              <a:solidFill>
                <a:schemeClr val="tx1"/>
              </a:solidFill>
              <a:latin typeface="Arial" panose="020B0604020202020204" pitchFamily="34" charset="0"/>
              <a:ea typeface="+mn-ea"/>
              <a:cs typeface="Arial" panose="020B0604020202020204" pitchFamily="34" charset="0"/>
            </a:endParaRPr>
          </a:p>
          <a:p>
            <a:pPr marL="342900" indent="-342900">
              <a:buFontTx/>
              <a:buAutoNum type="arabicPeriod"/>
            </a:pPr>
            <a:endParaRPr lang="en-AU" dirty="0"/>
          </a:p>
        </p:txBody>
      </p:sp>
    </p:spTree>
    <p:extLst>
      <p:ext uri="{BB962C8B-B14F-4D97-AF65-F5344CB8AC3E}">
        <p14:creationId xmlns:p14="http://schemas.microsoft.com/office/powerpoint/2010/main" val="3541501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F8DE-D171-4F6E-A221-11C3A6E79392}"/>
              </a:ext>
            </a:extLst>
          </p:cNvPr>
          <p:cNvSpPr>
            <a:spLocks noGrp="1"/>
          </p:cNvSpPr>
          <p:nvPr>
            <p:ph type="title"/>
          </p:nvPr>
        </p:nvSpPr>
        <p:spPr/>
        <p:txBody>
          <a:bodyPr/>
          <a:lstStyle/>
          <a:p>
            <a:r>
              <a:rPr lang="en-AU" sz="3600" dirty="0"/>
              <a:t>4 Corners</a:t>
            </a:r>
          </a:p>
        </p:txBody>
      </p:sp>
      <p:graphicFrame>
        <p:nvGraphicFramePr>
          <p:cNvPr id="5" name="Table 5">
            <a:extLst>
              <a:ext uri="{FF2B5EF4-FFF2-40B4-BE49-F238E27FC236}">
                <a16:creationId xmlns:a16="http://schemas.microsoft.com/office/drawing/2014/main" id="{A1036709-CAAA-4D56-B61D-C0B6E455A03A}"/>
              </a:ext>
            </a:extLst>
          </p:cNvPr>
          <p:cNvGraphicFramePr>
            <a:graphicFrameLocks noGrp="1"/>
          </p:cNvGraphicFramePr>
          <p:nvPr>
            <p:extLst>
              <p:ext uri="{D42A27DB-BD31-4B8C-83A1-F6EECF244321}">
                <p14:modId xmlns:p14="http://schemas.microsoft.com/office/powerpoint/2010/main" val="2630728038"/>
              </p:ext>
            </p:extLst>
          </p:nvPr>
        </p:nvGraphicFramePr>
        <p:xfrm>
          <a:off x="623886" y="2411214"/>
          <a:ext cx="4981692" cy="3559408"/>
        </p:xfrm>
        <a:graphic>
          <a:graphicData uri="http://schemas.openxmlformats.org/drawingml/2006/table">
            <a:tbl>
              <a:tblPr firstRow="1" bandRow="1">
                <a:tableStyleId>{5940675A-B579-460E-94D1-54222C63F5DA}</a:tableStyleId>
              </a:tblPr>
              <a:tblGrid>
                <a:gridCol w="2490846">
                  <a:extLst>
                    <a:ext uri="{9D8B030D-6E8A-4147-A177-3AD203B41FA5}">
                      <a16:colId xmlns:a16="http://schemas.microsoft.com/office/drawing/2014/main" val="1969927783"/>
                    </a:ext>
                  </a:extLst>
                </a:gridCol>
                <a:gridCol w="2490846">
                  <a:extLst>
                    <a:ext uri="{9D8B030D-6E8A-4147-A177-3AD203B41FA5}">
                      <a16:colId xmlns:a16="http://schemas.microsoft.com/office/drawing/2014/main" val="3888243747"/>
                    </a:ext>
                  </a:extLst>
                </a:gridCol>
              </a:tblGrid>
              <a:tr h="483402">
                <a:tc gridSpan="2">
                  <a:txBody>
                    <a:bodyPr/>
                    <a:lstStyle/>
                    <a:p>
                      <a:pPr algn="ctr"/>
                      <a:r>
                        <a:rPr lang="en-AU" b="1" dirty="0">
                          <a:latin typeface="Arial" panose="020B0604020202020204" pitchFamily="34" charset="0"/>
                          <a:cs typeface="Arial" panose="020B0604020202020204" pitchFamily="34" charset="0"/>
                        </a:rPr>
                        <a:t>Front of the class</a:t>
                      </a:r>
                    </a:p>
                  </a:txBody>
                  <a:tcPr/>
                </a:tc>
                <a:tc hMerge="1">
                  <a:txBody>
                    <a:bodyPr/>
                    <a:lstStyle/>
                    <a:p>
                      <a:endParaRPr lang="en-AU" dirty="0"/>
                    </a:p>
                  </a:txBody>
                  <a:tcPr/>
                </a:tc>
                <a:extLst>
                  <a:ext uri="{0D108BD9-81ED-4DB2-BD59-A6C34878D82A}">
                    <a16:rowId xmlns:a16="http://schemas.microsoft.com/office/drawing/2014/main" val="4202470118"/>
                  </a:ext>
                </a:extLst>
              </a:tr>
              <a:tr h="1538003">
                <a:tc>
                  <a:txBody>
                    <a:bodyPr/>
                    <a:lstStyle/>
                    <a:p>
                      <a:pPr algn="ctr"/>
                      <a:r>
                        <a:rPr lang="en-AU" sz="7200" dirty="0">
                          <a:latin typeface="Arial" panose="020B0604020202020204" pitchFamily="34" charset="0"/>
                          <a:cs typeface="Arial" panose="020B0604020202020204" pitchFamily="34" charset="0"/>
                        </a:rPr>
                        <a:t>1</a:t>
                      </a:r>
                    </a:p>
                  </a:txBody>
                  <a:tcPr/>
                </a:tc>
                <a:tc>
                  <a:txBody>
                    <a:bodyPr/>
                    <a:lstStyle/>
                    <a:p>
                      <a:pPr algn="ctr"/>
                      <a:r>
                        <a:rPr lang="en-AU" sz="72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3058165724"/>
                  </a:ext>
                </a:extLst>
              </a:tr>
              <a:tr h="1538003">
                <a:tc>
                  <a:txBody>
                    <a:bodyPr/>
                    <a:lstStyle/>
                    <a:p>
                      <a:pPr algn="ctr"/>
                      <a:r>
                        <a:rPr lang="en-AU" sz="7200" dirty="0">
                          <a:latin typeface="Arial" panose="020B0604020202020204" pitchFamily="34" charset="0"/>
                          <a:cs typeface="Arial" panose="020B0604020202020204" pitchFamily="34" charset="0"/>
                        </a:rPr>
                        <a:t>3</a:t>
                      </a:r>
                    </a:p>
                  </a:txBody>
                  <a:tcPr/>
                </a:tc>
                <a:tc>
                  <a:txBody>
                    <a:bodyPr/>
                    <a:lstStyle/>
                    <a:p>
                      <a:pPr algn="ctr"/>
                      <a:r>
                        <a:rPr lang="en-AU" sz="72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119358478"/>
                  </a:ext>
                </a:extLst>
              </a:tr>
            </a:tbl>
          </a:graphicData>
        </a:graphic>
      </p:graphicFrame>
      <p:sp>
        <p:nvSpPr>
          <p:cNvPr id="6" name="TextBox 5">
            <a:extLst>
              <a:ext uri="{FF2B5EF4-FFF2-40B4-BE49-F238E27FC236}">
                <a16:creationId xmlns:a16="http://schemas.microsoft.com/office/drawing/2014/main" id="{2765CC7D-EBF3-43AD-B810-267CEE4B11EE}"/>
              </a:ext>
            </a:extLst>
          </p:cNvPr>
          <p:cNvSpPr txBox="1"/>
          <p:nvPr/>
        </p:nvSpPr>
        <p:spPr>
          <a:xfrm>
            <a:off x="533335" y="1196297"/>
            <a:ext cx="11152697" cy="958660"/>
          </a:xfrm>
          <a:prstGeom prst="rect">
            <a:avLst/>
          </a:prstGeom>
          <a:noFill/>
        </p:spPr>
        <p:txBody>
          <a:bodyPr wrap="square" rtlCol="0">
            <a:spAutoFit/>
          </a:bodyPr>
          <a:lstStyle/>
          <a:p>
            <a:pPr>
              <a:lnSpc>
                <a:spcPct val="150000"/>
              </a:lnSpc>
            </a:pPr>
            <a:r>
              <a:rPr lang="en-AU" sz="2000" dirty="0">
                <a:latin typeface="Arial" panose="020B0604020202020204" pitchFamily="34" charset="0"/>
                <a:cs typeface="Arial" panose="020B0604020202020204" pitchFamily="34" charset="0"/>
              </a:rPr>
              <a:t>Which harm do you think would have the greatest impact on you, and is therefore the biggest reason for you to choose not to vape?</a:t>
            </a:r>
          </a:p>
        </p:txBody>
      </p:sp>
      <p:sp>
        <p:nvSpPr>
          <p:cNvPr id="7" name="TextBox 6">
            <a:extLst>
              <a:ext uri="{FF2B5EF4-FFF2-40B4-BE49-F238E27FC236}">
                <a16:creationId xmlns:a16="http://schemas.microsoft.com/office/drawing/2014/main" id="{951DC42C-5599-445E-BA86-CCD334DB7112}"/>
              </a:ext>
            </a:extLst>
          </p:cNvPr>
          <p:cNvSpPr txBox="1"/>
          <p:nvPr/>
        </p:nvSpPr>
        <p:spPr>
          <a:xfrm>
            <a:off x="5605578" y="2459503"/>
            <a:ext cx="5184648" cy="646331"/>
          </a:xfrm>
          <a:prstGeom prst="rect">
            <a:avLst/>
          </a:prstGeom>
          <a:noFill/>
        </p:spPr>
        <p:txBody>
          <a:bodyPr wrap="square" rtlCol="0">
            <a:spAutoFit/>
          </a:bodyPr>
          <a:lstStyle/>
          <a:p>
            <a:pPr marL="342900" indent="-342900">
              <a:buFontTx/>
              <a:buAutoNum type="arabicPeriod"/>
            </a:pPr>
            <a:endParaRPr lang="en-AU" sz="1800" kern="1200" dirty="0">
              <a:solidFill>
                <a:schemeClr val="tx1"/>
              </a:solidFill>
              <a:latin typeface="Arial" panose="020B0604020202020204" pitchFamily="34" charset="0"/>
              <a:ea typeface="+mn-ea"/>
              <a:cs typeface="Arial" panose="020B0604020202020204" pitchFamily="34" charset="0"/>
            </a:endParaRPr>
          </a:p>
          <a:p>
            <a:pPr marL="342900" indent="-342900">
              <a:buFontTx/>
              <a:buAutoNum type="arabicPeriod"/>
            </a:pPr>
            <a:endParaRPr lang="en-AU" dirty="0"/>
          </a:p>
        </p:txBody>
      </p:sp>
      <p:sp>
        <p:nvSpPr>
          <p:cNvPr id="8" name="TextBox 7">
            <a:extLst>
              <a:ext uri="{FF2B5EF4-FFF2-40B4-BE49-F238E27FC236}">
                <a16:creationId xmlns:a16="http://schemas.microsoft.com/office/drawing/2014/main" id="{A2AB42D1-679D-4150-8F58-1A97D70ACF1C}"/>
              </a:ext>
            </a:extLst>
          </p:cNvPr>
          <p:cNvSpPr txBox="1"/>
          <p:nvPr/>
        </p:nvSpPr>
        <p:spPr>
          <a:xfrm>
            <a:off x="5827014" y="2264230"/>
            <a:ext cx="6094476" cy="4801314"/>
          </a:xfrm>
          <a:prstGeom prst="rect">
            <a:avLst/>
          </a:prstGeom>
          <a:noFill/>
        </p:spPr>
        <p:txBody>
          <a:bodyPr wrap="square">
            <a:spAutoFit/>
          </a:bodyPr>
          <a:lstStyle/>
          <a:p>
            <a:pPr marL="342900" indent="-342900" algn="l" defTabSz="914400" rtl="0" eaLnBrk="1" latinLnBrk="0" hangingPunct="1">
              <a:lnSpc>
                <a:spcPct val="150000"/>
              </a:lnSpc>
              <a:buAutoNum type="arabicPeriod"/>
            </a:pPr>
            <a:r>
              <a:rPr lang="en-AU" sz="2000" kern="1200" dirty="0">
                <a:solidFill>
                  <a:schemeClr val="tx1"/>
                </a:solidFill>
                <a:latin typeface="Arial" panose="020B0604020202020204" pitchFamily="34" charset="0"/>
                <a:ea typeface="+mn-ea"/>
                <a:cs typeface="Arial" panose="020B0604020202020204" pitchFamily="34" charset="0"/>
              </a:rPr>
              <a:t>Coughing and difficulties breathing.</a:t>
            </a:r>
          </a:p>
          <a:p>
            <a:pPr marL="342900" indent="-342900" algn="l" defTabSz="914400" rtl="0" eaLnBrk="1" latinLnBrk="0" hangingPunct="1">
              <a:lnSpc>
                <a:spcPct val="150000"/>
              </a:lnSpc>
              <a:buAutoNum type="arabicPeriod"/>
            </a:pPr>
            <a:r>
              <a:rPr lang="en-AU" sz="2000" dirty="0">
                <a:latin typeface="Arial" panose="020B0604020202020204" pitchFamily="34" charset="0"/>
                <a:cs typeface="Arial" panose="020B0604020202020204" pitchFamily="34" charset="0"/>
              </a:rPr>
              <a:t>Putting loved ones health at risk due to s</a:t>
            </a:r>
            <a:r>
              <a:rPr lang="en-AU" sz="2000" kern="1200" dirty="0">
                <a:solidFill>
                  <a:schemeClr val="tx1"/>
                </a:solidFill>
                <a:latin typeface="Arial" panose="020B0604020202020204" pitchFamily="34" charset="0"/>
                <a:ea typeface="+mn-ea"/>
                <a:cs typeface="Arial" panose="020B0604020202020204" pitchFamily="34" charset="0"/>
              </a:rPr>
              <a:t>econd hand vape exposing others to harmful substances.</a:t>
            </a:r>
          </a:p>
          <a:p>
            <a:pPr marL="342900" indent="-342900" algn="l" defTabSz="914400" rtl="0" eaLnBrk="1" latinLnBrk="0" hangingPunct="1">
              <a:lnSpc>
                <a:spcPct val="150000"/>
              </a:lnSpc>
              <a:buAutoNum type="arabicPeriod"/>
            </a:pPr>
            <a:r>
              <a:rPr lang="en-AU" sz="2000" kern="1200" dirty="0">
                <a:solidFill>
                  <a:schemeClr val="tx1"/>
                </a:solidFill>
                <a:latin typeface="Arial" panose="020B0604020202020204" pitchFamily="34" charset="0"/>
                <a:ea typeface="+mn-ea"/>
                <a:cs typeface="Arial" panose="020B0604020202020204" pitchFamily="34" charset="0"/>
              </a:rPr>
              <a:t>Not having enough money to do things with friends due to spending </a:t>
            </a:r>
            <a:r>
              <a:rPr lang="en-AU" sz="2000" dirty="0">
                <a:latin typeface="Arial" panose="020B0604020202020204" pitchFamily="34" charset="0"/>
                <a:cs typeface="Arial" panose="020B0604020202020204" pitchFamily="34" charset="0"/>
              </a:rPr>
              <a:t>your money on vapes.</a:t>
            </a:r>
          </a:p>
          <a:p>
            <a:pPr marL="342900" indent="-342900">
              <a:lnSpc>
                <a:spcPct val="150000"/>
              </a:lnSpc>
              <a:buFontTx/>
              <a:buAutoNum type="arabicPeriod"/>
            </a:pPr>
            <a:r>
              <a:rPr lang="en-AU" sz="2000" kern="1200" dirty="0">
                <a:solidFill>
                  <a:schemeClr val="tx1"/>
                </a:solidFill>
                <a:latin typeface="Arial" panose="020B0604020202020204" pitchFamily="34" charset="0"/>
                <a:ea typeface="+mn-ea"/>
                <a:cs typeface="Arial" panose="020B0604020202020204" pitchFamily="34" charset="0"/>
              </a:rPr>
              <a:t>Realising that your symptoms of anxiety are worsening.</a:t>
            </a:r>
          </a:p>
          <a:p>
            <a:pPr algn="l" defTabSz="914400" rtl="0" eaLnBrk="1" latinLnBrk="0" hangingPunct="1">
              <a:lnSpc>
                <a:spcPct val="150000"/>
              </a:lnSpc>
            </a:pPr>
            <a:endParaRPr lang="en-AU" sz="2000" dirty="0">
              <a:latin typeface="Arial" panose="020B0604020202020204" pitchFamily="34" charset="0"/>
              <a:cs typeface="Arial" panose="020B0604020202020204" pitchFamily="34" charset="0"/>
            </a:endParaRPr>
          </a:p>
          <a:p>
            <a:pPr marL="342900" indent="-342900" algn="l" defTabSz="914400" rtl="0" eaLnBrk="1" latinLnBrk="0" hangingPunct="1">
              <a:buAutoNum type="arabicPeriod"/>
            </a:pPr>
            <a:endParaRPr lang="en-AU" sz="1800" kern="1200" dirty="0">
              <a:solidFill>
                <a:schemeClr val="tx1"/>
              </a:solidFill>
              <a:latin typeface="Arial" panose="020B0604020202020204" pitchFamily="34" charset="0"/>
              <a:ea typeface="+mn-ea"/>
              <a:cs typeface="Arial" panose="020B0604020202020204" pitchFamily="34" charset="0"/>
            </a:endParaRPr>
          </a:p>
          <a:p>
            <a:pPr marL="342900" indent="-342900" algn="l" defTabSz="914400" rtl="0" eaLnBrk="1" latinLnBrk="0" hangingPunct="1">
              <a:buAutoNum type="arabicPeriod"/>
            </a:pPr>
            <a:endParaRPr lang="en-AU" sz="18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3166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F8DE-D171-4F6E-A221-11C3A6E79392}"/>
              </a:ext>
            </a:extLst>
          </p:cNvPr>
          <p:cNvSpPr>
            <a:spLocks noGrp="1"/>
          </p:cNvSpPr>
          <p:nvPr>
            <p:ph type="title"/>
          </p:nvPr>
        </p:nvSpPr>
        <p:spPr/>
        <p:txBody>
          <a:bodyPr/>
          <a:lstStyle/>
          <a:p>
            <a:r>
              <a:rPr lang="en-AU" sz="3600" dirty="0"/>
              <a:t>4 Corners</a:t>
            </a:r>
          </a:p>
        </p:txBody>
      </p:sp>
      <p:graphicFrame>
        <p:nvGraphicFramePr>
          <p:cNvPr id="5" name="Table 5">
            <a:extLst>
              <a:ext uri="{FF2B5EF4-FFF2-40B4-BE49-F238E27FC236}">
                <a16:creationId xmlns:a16="http://schemas.microsoft.com/office/drawing/2014/main" id="{A1036709-CAAA-4D56-B61D-C0B6E455A03A}"/>
              </a:ext>
            </a:extLst>
          </p:cNvPr>
          <p:cNvGraphicFramePr>
            <a:graphicFrameLocks noGrp="1"/>
          </p:cNvGraphicFramePr>
          <p:nvPr>
            <p:extLst>
              <p:ext uri="{D42A27DB-BD31-4B8C-83A1-F6EECF244321}">
                <p14:modId xmlns:p14="http://schemas.microsoft.com/office/powerpoint/2010/main" val="2395670077"/>
              </p:ext>
            </p:extLst>
          </p:nvPr>
        </p:nvGraphicFramePr>
        <p:xfrm>
          <a:off x="623886" y="2411214"/>
          <a:ext cx="4981692" cy="3559408"/>
        </p:xfrm>
        <a:graphic>
          <a:graphicData uri="http://schemas.openxmlformats.org/drawingml/2006/table">
            <a:tbl>
              <a:tblPr firstRow="1" bandRow="1">
                <a:tableStyleId>{5940675A-B579-460E-94D1-54222C63F5DA}</a:tableStyleId>
              </a:tblPr>
              <a:tblGrid>
                <a:gridCol w="2490846">
                  <a:extLst>
                    <a:ext uri="{9D8B030D-6E8A-4147-A177-3AD203B41FA5}">
                      <a16:colId xmlns:a16="http://schemas.microsoft.com/office/drawing/2014/main" val="1969927783"/>
                    </a:ext>
                  </a:extLst>
                </a:gridCol>
                <a:gridCol w="2490846">
                  <a:extLst>
                    <a:ext uri="{9D8B030D-6E8A-4147-A177-3AD203B41FA5}">
                      <a16:colId xmlns:a16="http://schemas.microsoft.com/office/drawing/2014/main" val="3888243747"/>
                    </a:ext>
                  </a:extLst>
                </a:gridCol>
              </a:tblGrid>
              <a:tr h="483402">
                <a:tc gridSpan="2">
                  <a:txBody>
                    <a:bodyPr/>
                    <a:lstStyle/>
                    <a:p>
                      <a:pPr algn="ctr"/>
                      <a:r>
                        <a:rPr lang="en-AU" b="1" dirty="0">
                          <a:latin typeface="Arial" panose="020B0604020202020204" pitchFamily="34" charset="0"/>
                          <a:cs typeface="Arial" panose="020B0604020202020204" pitchFamily="34" charset="0"/>
                        </a:rPr>
                        <a:t>Front of the class</a:t>
                      </a:r>
                    </a:p>
                  </a:txBody>
                  <a:tcPr/>
                </a:tc>
                <a:tc hMerge="1">
                  <a:txBody>
                    <a:bodyPr/>
                    <a:lstStyle/>
                    <a:p>
                      <a:endParaRPr lang="en-AU" dirty="0"/>
                    </a:p>
                  </a:txBody>
                  <a:tcPr/>
                </a:tc>
                <a:extLst>
                  <a:ext uri="{0D108BD9-81ED-4DB2-BD59-A6C34878D82A}">
                    <a16:rowId xmlns:a16="http://schemas.microsoft.com/office/drawing/2014/main" val="4202470118"/>
                  </a:ext>
                </a:extLst>
              </a:tr>
              <a:tr h="1538003">
                <a:tc>
                  <a:txBody>
                    <a:bodyPr/>
                    <a:lstStyle/>
                    <a:p>
                      <a:pPr algn="ctr"/>
                      <a:r>
                        <a:rPr lang="en-AU" sz="7200" dirty="0">
                          <a:latin typeface="Arial" panose="020B0604020202020204" pitchFamily="34" charset="0"/>
                          <a:cs typeface="Arial" panose="020B0604020202020204" pitchFamily="34" charset="0"/>
                        </a:rPr>
                        <a:t>1</a:t>
                      </a:r>
                    </a:p>
                  </a:txBody>
                  <a:tcPr/>
                </a:tc>
                <a:tc>
                  <a:txBody>
                    <a:bodyPr/>
                    <a:lstStyle/>
                    <a:p>
                      <a:pPr algn="ctr"/>
                      <a:r>
                        <a:rPr lang="en-AU" sz="72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3058165724"/>
                  </a:ext>
                </a:extLst>
              </a:tr>
              <a:tr h="1538003">
                <a:tc>
                  <a:txBody>
                    <a:bodyPr/>
                    <a:lstStyle/>
                    <a:p>
                      <a:pPr algn="ctr"/>
                      <a:r>
                        <a:rPr lang="en-AU" sz="7200" dirty="0">
                          <a:latin typeface="Arial" panose="020B0604020202020204" pitchFamily="34" charset="0"/>
                          <a:cs typeface="Arial" panose="020B0604020202020204" pitchFamily="34" charset="0"/>
                        </a:rPr>
                        <a:t>3</a:t>
                      </a:r>
                    </a:p>
                  </a:txBody>
                  <a:tcPr/>
                </a:tc>
                <a:tc>
                  <a:txBody>
                    <a:bodyPr/>
                    <a:lstStyle/>
                    <a:p>
                      <a:pPr algn="ctr"/>
                      <a:r>
                        <a:rPr lang="en-AU" sz="72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119358478"/>
                  </a:ext>
                </a:extLst>
              </a:tr>
            </a:tbl>
          </a:graphicData>
        </a:graphic>
      </p:graphicFrame>
      <p:sp>
        <p:nvSpPr>
          <p:cNvPr id="6" name="TextBox 5">
            <a:extLst>
              <a:ext uri="{FF2B5EF4-FFF2-40B4-BE49-F238E27FC236}">
                <a16:creationId xmlns:a16="http://schemas.microsoft.com/office/drawing/2014/main" id="{2765CC7D-EBF3-43AD-B810-267CEE4B11EE}"/>
              </a:ext>
            </a:extLst>
          </p:cNvPr>
          <p:cNvSpPr txBox="1"/>
          <p:nvPr/>
        </p:nvSpPr>
        <p:spPr>
          <a:xfrm>
            <a:off x="533335" y="1196297"/>
            <a:ext cx="11152697" cy="958660"/>
          </a:xfrm>
          <a:prstGeom prst="rect">
            <a:avLst/>
          </a:prstGeom>
          <a:noFill/>
        </p:spPr>
        <p:txBody>
          <a:bodyPr wrap="square" rtlCol="0">
            <a:spAutoFit/>
          </a:bodyPr>
          <a:lstStyle/>
          <a:p>
            <a:pPr>
              <a:lnSpc>
                <a:spcPct val="150000"/>
              </a:lnSpc>
            </a:pPr>
            <a:r>
              <a:rPr lang="en-AU" sz="2000" dirty="0">
                <a:latin typeface="Arial" panose="020B0604020202020204" pitchFamily="34" charset="0"/>
                <a:cs typeface="Arial" panose="020B0604020202020204" pitchFamily="34" charset="0"/>
              </a:rPr>
              <a:t>Which harm do you think would have the greatest impact on you, and is therefore the biggest reason for you to choose not to vape?</a:t>
            </a:r>
          </a:p>
        </p:txBody>
      </p:sp>
      <p:sp>
        <p:nvSpPr>
          <p:cNvPr id="7" name="TextBox 6">
            <a:extLst>
              <a:ext uri="{FF2B5EF4-FFF2-40B4-BE49-F238E27FC236}">
                <a16:creationId xmlns:a16="http://schemas.microsoft.com/office/drawing/2014/main" id="{951DC42C-5599-445E-BA86-CCD334DB7112}"/>
              </a:ext>
            </a:extLst>
          </p:cNvPr>
          <p:cNvSpPr txBox="1"/>
          <p:nvPr/>
        </p:nvSpPr>
        <p:spPr>
          <a:xfrm>
            <a:off x="5605578" y="2459503"/>
            <a:ext cx="5184648" cy="646331"/>
          </a:xfrm>
          <a:prstGeom prst="rect">
            <a:avLst/>
          </a:prstGeom>
          <a:noFill/>
        </p:spPr>
        <p:txBody>
          <a:bodyPr wrap="square" rtlCol="0">
            <a:spAutoFit/>
          </a:bodyPr>
          <a:lstStyle/>
          <a:p>
            <a:pPr marL="342900" indent="-342900">
              <a:buFontTx/>
              <a:buAutoNum type="arabicPeriod"/>
            </a:pPr>
            <a:endParaRPr lang="en-AU" sz="1800" kern="1200" dirty="0">
              <a:solidFill>
                <a:schemeClr val="tx1"/>
              </a:solidFill>
              <a:latin typeface="Arial" panose="020B0604020202020204" pitchFamily="34" charset="0"/>
              <a:ea typeface="+mn-ea"/>
              <a:cs typeface="Arial" panose="020B0604020202020204" pitchFamily="34" charset="0"/>
            </a:endParaRPr>
          </a:p>
          <a:p>
            <a:pPr marL="342900" indent="-342900">
              <a:buFontTx/>
              <a:buAutoNum type="arabicPeriod"/>
            </a:pPr>
            <a:endParaRPr lang="en-AU" dirty="0"/>
          </a:p>
        </p:txBody>
      </p:sp>
      <p:sp>
        <p:nvSpPr>
          <p:cNvPr id="8" name="TextBox 7">
            <a:extLst>
              <a:ext uri="{FF2B5EF4-FFF2-40B4-BE49-F238E27FC236}">
                <a16:creationId xmlns:a16="http://schemas.microsoft.com/office/drawing/2014/main" id="{A2AB42D1-679D-4150-8F58-1A97D70ACF1C}"/>
              </a:ext>
            </a:extLst>
          </p:cNvPr>
          <p:cNvSpPr txBox="1"/>
          <p:nvPr/>
        </p:nvSpPr>
        <p:spPr>
          <a:xfrm>
            <a:off x="5827014" y="2264230"/>
            <a:ext cx="6094476" cy="4651979"/>
          </a:xfrm>
          <a:prstGeom prst="rect">
            <a:avLst/>
          </a:prstGeom>
          <a:noFill/>
        </p:spPr>
        <p:txBody>
          <a:bodyPr wrap="square">
            <a:spAutoFit/>
          </a:bodyPr>
          <a:lstStyle/>
          <a:p>
            <a:pPr marL="342900" indent="-342900" algn="l" defTabSz="914400" rtl="0" eaLnBrk="1" latinLnBrk="0" hangingPunct="1">
              <a:lnSpc>
                <a:spcPct val="150000"/>
              </a:lnSpc>
              <a:buAutoNum type="arabicPeriod"/>
            </a:pPr>
            <a:r>
              <a:rPr lang="en-AU" sz="2000" kern="1200" dirty="0">
                <a:solidFill>
                  <a:schemeClr val="tx1"/>
                </a:solidFill>
                <a:latin typeface="Arial" panose="020B0604020202020204" pitchFamily="34" charset="0"/>
                <a:ea typeface="+mn-ea"/>
                <a:cs typeface="Arial" panose="020B0604020202020204" pitchFamily="34" charset="0"/>
              </a:rPr>
              <a:t>Becoming dependent (addicted) to vaping</a:t>
            </a:r>
          </a:p>
          <a:p>
            <a:pPr marL="342900" indent="-342900" algn="l" defTabSz="914400" rtl="0" eaLnBrk="1" latinLnBrk="0" hangingPunct="1">
              <a:lnSpc>
                <a:spcPct val="150000"/>
              </a:lnSpc>
              <a:buAutoNum type="arabicPeriod"/>
            </a:pPr>
            <a:r>
              <a:rPr lang="en-AU" sz="2000" kern="1200" dirty="0">
                <a:solidFill>
                  <a:schemeClr val="tx1"/>
                </a:solidFill>
                <a:latin typeface="Arial" panose="020B0604020202020204" pitchFamily="34" charset="0"/>
                <a:ea typeface="+mn-ea"/>
                <a:cs typeface="Arial" panose="020B0604020202020204" pitchFamily="34" charset="0"/>
              </a:rPr>
              <a:t>Changes in mood due- experiencing withdrawal symptoms causing you to lash out at loved ones</a:t>
            </a:r>
          </a:p>
          <a:p>
            <a:pPr marL="342900" indent="-342900">
              <a:lnSpc>
                <a:spcPct val="150000"/>
              </a:lnSpc>
              <a:buFontTx/>
              <a:buAutoNum type="arabicPeriod"/>
            </a:pPr>
            <a:r>
              <a:rPr lang="en-AU" sz="2000" kern="1200" dirty="0">
                <a:solidFill>
                  <a:schemeClr val="tx1"/>
                </a:solidFill>
                <a:latin typeface="Arial" panose="020B0604020202020204" pitchFamily="34" charset="0"/>
                <a:ea typeface="+mn-ea"/>
                <a:cs typeface="Arial" panose="020B0604020202020204" pitchFamily="34" charset="0"/>
              </a:rPr>
              <a:t>Struggling to focus in school due to the effects that nicotine can have on your ability to pay attention and learn</a:t>
            </a:r>
          </a:p>
          <a:p>
            <a:pPr marL="342900" indent="-342900">
              <a:lnSpc>
                <a:spcPct val="150000"/>
              </a:lnSpc>
              <a:buFontTx/>
              <a:buAutoNum type="arabicPeriod"/>
            </a:pPr>
            <a:r>
              <a:rPr lang="en-AU" sz="2000" dirty="0">
                <a:latin typeface="Arial" panose="020B0604020202020204" pitchFamily="34" charset="0"/>
                <a:cs typeface="Arial" panose="020B0604020202020204" pitchFamily="34" charset="0"/>
              </a:rPr>
              <a:t>Losing the trust of loved ones because of your vaping.</a:t>
            </a:r>
            <a:endParaRPr lang="en-AU" sz="2000" kern="1200" dirty="0">
              <a:solidFill>
                <a:schemeClr val="tx1"/>
              </a:solidFill>
              <a:latin typeface="Arial" panose="020B0604020202020204" pitchFamily="34" charset="0"/>
              <a:ea typeface="+mn-ea"/>
              <a:cs typeface="Arial" panose="020B0604020202020204" pitchFamily="34" charset="0"/>
            </a:endParaRPr>
          </a:p>
          <a:p>
            <a:pPr>
              <a:lnSpc>
                <a:spcPct val="150000"/>
              </a:lnSpc>
            </a:pPr>
            <a:endParaRPr lang="en-AU" sz="2000" kern="1200" dirty="0">
              <a:solidFill>
                <a:schemeClr val="tx1"/>
              </a:solidFill>
              <a:latin typeface="Arial" panose="020B0604020202020204" pitchFamily="34" charset="0"/>
              <a:ea typeface="+mn-ea"/>
              <a:cs typeface="Arial" panose="020B0604020202020204" pitchFamily="34" charset="0"/>
            </a:endParaRPr>
          </a:p>
          <a:p>
            <a:pPr marL="342900" indent="-342900" algn="l" defTabSz="914400" rtl="0" eaLnBrk="1" latinLnBrk="0" hangingPunct="1">
              <a:lnSpc>
                <a:spcPct val="150000"/>
              </a:lnSpc>
              <a:buAutoNum type="arabicPeriod"/>
            </a:pPr>
            <a:endParaRPr lang="en-AU" sz="20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06219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196387A-8C37-4933-B8D6-911B45A82F05}"/>
              </a:ext>
            </a:extLst>
          </p:cNvPr>
          <p:cNvGraphicFramePr>
            <a:graphicFrameLocks noGrp="1"/>
          </p:cNvGraphicFramePr>
          <p:nvPr>
            <p:extLst>
              <p:ext uri="{D42A27DB-BD31-4B8C-83A1-F6EECF244321}">
                <p14:modId xmlns:p14="http://schemas.microsoft.com/office/powerpoint/2010/main" val="1993788128"/>
              </p:ext>
            </p:extLst>
          </p:nvPr>
        </p:nvGraphicFramePr>
        <p:xfrm>
          <a:off x="829115" y="993971"/>
          <a:ext cx="10944226" cy="5198967"/>
        </p:xfrm>
        <a:graphic>
          <a:graphicData uri="http://schemas.openxmlformats.org/drawingml/2006/table">
            <a:tbl>
              <a:tblPr firstRow="1" bandRow="1">
                <a:tableStyleId>{5940675A-B579-460E-94D1-54222C63F5DA}</a:tableStyleId>
              </a:tblPr>
              <a:tblGrid>
                <a:gridCol w="5471941">
                  <a:extLst>
                    <a:ext uri="{9D8B030D-6E8A-4147-A177-3AD203B41FA5}">
                      <a16:colId xmlns:a16="http://schemas.microsoft.com/office/drawing/2014/main" val="1601223351"/>
                    </a:ext>
                  </a:extLst>
                </a:gridCol>
                <a:gridCol w="5472285">
                  <a:extLst>
                    <a:ext uri="{9D8B030D-6E8A-4147-A177-3AD203B41FA5}">
                      <a16:colId xmlns:a16="http://schemas.microsoft.com/office/drawing/2014/main" val="1824235494"/>
                    </a:ext>
                  </a:extLst>
                </a:gridCol>
              </a:tblGrid>
              <a:tr h="2500896">
                <a:tc>
                  <a: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AU" sz="1800" b="1" kern="1200" dirty="0">
                          <a:solidFill>
                            <a:srgbClr val="592C82"/>
                          </a:solidFill>
                          <a:latin typeface="Arial" panose="020B0604020202020204" pitchFamily="34" charset="0"/>
                          <a:ea typeface="+mj-ea"/>
                          <a:cs typeface="Arial" panose="020B0604020202020204" pitchFamily="34" charset="0"/>
                        </a:rPr>
                        <a:t>Lung</a:t>
                      </a:r>
                    </a:p>
                    <a:p>
                      <a:pPr marL="285750" indent="-285750" algn="l" defTabSz="914400" rtl="0" eaLnBrk="1" latinLnBrk="0" hangingPunct="1">
                        <a:buFont typeface="Arial" panose="020B0604020202020204" pitchFamily="34" charset="0"/>
                        <a:buChar char="•"/>
                      </a:pPr>
                      <a:endParaRPr lang="en-AU" sz="1400" kern="1200" dirty="0">
                        <a:solidFill>
                          <a:schemeClr val="tx1"/>
                        </a:solidFill>
                        <a:latin typeface="Arial" panose="020B0604020202020204" pitchFamily="34" charset="0"/>
                        <a:ea typeface="+mn-ea"/>
                        <a:cs typeface="Arial" panose="020B0604020202020204" pitchFamily="34" charset="0"/>
                      </a:endParaRPr>
                    </a:p>
                    <a:p>
                      <a:pPr marL="285750" indent="-285750" algn="l" rtl="0" eaLnBrk="1" latinLnBrk="0" hangingPunct="1">
                        <a:buFont typeface="Arial" panose="020B0604020202020204" pitchFamily="34" charset="0"/>
                        <a:buChar char="•"/>
                      </a:pPr>
                      <a:r>
                        <a:rPr lang="en-AU" sz="1600" kern="1200" dirty="0">
                          <a:solidFill>
                            <a:schemeClr val="tx1"/>
                          </a:solidFill>
                          <a:latin typeface="Arial"/>
                          <a:ea typeface="+mn-ea"/>
                          <a:cs typeface="Arial"/>
                        </a:rPr>
                        <a:t>Dependence. </a:t>
                      </a:r>
                    </a:p>
                    <a:p>
                      <a:pPr marL="285750" indent="-285750" algn="l" defTabSz="914400" rtl="0" eaLnBrk="1" latinLnBrk="0" hangingPunct="1">
                        <a:buFont typeface="Arial" panose="020B0604020202020204" pitchFamily="34" charset="0"/>
                        <a:buChar char="•"/>
                      </a:pPr>
                      <a:r>
                        <a:rPr lang="en-AU" sz="1600" kern="1200" dirty="0">
                          <a:solidFill>
                            <a:schemeClr val="tx1"/>
                          </a:solidFill>
                          <a:latin typeface="Arial" panose="020B0604020202020204" pitchFamily="34" charset="0"/>
                          <a:ea typeface="+mn-ea"/>
                          <a:cs typeface="Arial" panose="020B0604020202020204" pitchFamily="34" charset="0"/>
                        </a:rPr>
                        <a:t>Serious lung disease.</a:t>
                      </a:r>
                    </a:p>
                    <a:p>
                      <a:pPr marL="285750" indent="-285750" algn="l" defTabSz="914400" rtl="0" eaLnBrk="1" latinLnBrk="0" hangingPunct="1">
                        <a:buFont typeface="Arial" panose="020B0604020202020204" pitchFamily="34" charset="0"/>
                        <a:buChar char="•"/>
                      </a:pPr>
                      <a:r>
                        <a:rPr lang="en-AU" sz="1600" kern="1200" dirty="0">
                          <a:solidFill>
                            <a:schemeClr val="tx1"/>
                          </a:solidFill>
                          <a:latin typeface="Arial" panose="020B0604020202020204" pitchFamily="34" charset="0"/>
                          <a:ea typeface="+mn-ea"/>
                          <a:cs typeface="Arial" panose="020B0604020202020204" pitchFamily="34" charset="0"/>
                        </a:rPr>
                        <a:t>Can make symptoms of depression and anxiety worse.</a:t>
                      </a:r>
                    </a:p>
                    <a:p>
                      <a:pPr marL="285750" indent="-285750" algn="l" defTabSz="914400" rtl="0" eaLnBrk="1" latinLnBrk="0" hangingPunct="1">
                        <a:buFont typeface="Arial" panose="020B0604020202020204" pitchFamily="34" charset="0"/>
                        <a:buChar char="•"/>
                      </a:pPr>
                      <a:r>
                        <a:rPr lang="en-AU" sz="1600" kern="1200" dirty="0">
                          <a:solidFill>
                            <a:schemeClr val="tx1"/>
                          </a:solidFill>
                          <a:latin typeface="Arial" panose="020B0604020202020204" pitchFamily="34" charset="0"/>
                          <a:ea typeface="+mn-ea"/>
                          <a:cs typeface="Arial" panose="020B0604020202020204" pitchFamily="34" charset="0"/>
                        </a:rPr>
                        <a:t>Can increase the risk of depression and anxiety.</a:t>
                      </a:r>
                    </a:p>
                    <a:p>
                      <a:pPr marL="285750" indent="-285750" algn="l" defTabSz="914400" rtl="0" eaLnBrk="1" latinLnBrk="0" hangingPunct="1">
                        <a:buFont typeface="Arial" panose="020B0604020202020204" pitchFamily="34" charset="0"/>
                        <a:buChar char="•"/>
                      </a:pPr>
                      <a:r>
                        <a:rPr lang="en-AU" sz="1600" kern="1200" dirty="0">
                          <a:solidFill>
                            <a:schemeClr val="tx1"/>
                          </a:solidFill>
                          <a:latin typeface="Arial" panose="020B0604020202020204" pitchFamily="34" charset="0"/>
                          <a:ea typeface="+mn-ea"/>
                          <a:cs typeface="Arial" panose="020B0604020202020204" pitchFamily="34" charset="0"/>
                        </a:rPr>
                        <a:t>Increased chance of damage to the heart and lungs.</a:t>
                      </a:r>
                    </a:p>
                    <a:p>
                      <a:pPr marL="285750" indent="-285750" algn="l" defTabSz="914400" rtl="0" eaLnBrk="1" latinLnBrk="0" hangingPunct="1">
                        <a:buFont typeface="Arial" panose="020B0604020202020204" pitchFamily="34" charset="0"/>
                        <a:buChar char="•"/>
                      </a:pPr>
                      <a:r>
                        <a:rPr lang="en-AU" sz="1600" kern="1200" dirty="0">
                          <a:solidFill>
                            <a:schemeClr val="tx1"/>
                          </a:solidFill>
                          <a:latin typeface="Arial" panose="020B0604020202020204" pitchFamily="34" charset="0"/>
                          <a:ea typeface="+mn-ea"/>
                          <a:cs typeface="Arial" panose="020B0604020202020204" pitchFamily="34" charset="0"/>
                        </a:rPr>
                        <a:t>Short term effects: nausea, vomiting, mouth and airway irritation.</a:t>
                      </a:r>
                    </a:p>
                    <a:p>
                      <a:pPr marL="285750" indent="-285750" algn="l" defTabSz="914400" rtl="0" eaLnBrk="1" latinLnBrk="0" hangingPunct="1">
                        <a:buFont typeface="Arial" panose="020B0604020202020204" pitchFamily="34" charset="0"/>
                        <a:buChar char="•"/>
                      </a:pPr>
                      <a:r>
                        <a:rPr lang="en-AU" sz="1600" kern="1200" dirty="0">
                          <a:solidFill>
                            <a:schemeClr val="tx1"/>
                          </a:solidFill>
                          <a:latin typeface="Arial" panose="020B0604020202020204" pitchFamily="34" charset="0"/>
                          <a:ea typeface="+mn-ea"/>
                          <a:cs typeface="Arial" panose="020B0604020202020204" pitchFamily="34" charset="0"/>
                        </a:rPr>
                        <a:t>Coughing and difficulties breathing.</a:t>
                      </a:r>
                    </a:p>
                  </a:txBody>
                  <a:tcPr>
                    <a:lnL w="28575" cap="flat" cmpd="sng" algn="ctr">
                      <a:solidFill>
                        <a:srgbClr val="592C82"/>
                      </a:solidFill>
                      <a:prstDash val="solid"/>
                      <a:round/>
                      <a:headEnd type="none" w="med" len="med"/>
                      <a:tailEnd type="none" w="med" len="med"/>
                    </a:lnL>
                    <a:lnR w="28575" cap="flat" cmpd="sng" algn="ctr">
                      <a:solidFill>
                        <a:srgbClr val="592C82"/>
                      </a:solidFill>
                      <a:prstDash val="solid"/>
                      <a:round/>
                      <a:headEnd type="none" w="med" len="med"/>
                      <a:tailEnd type="none" w="med" len="med"/>
                    </a:lnR>
                    <a:lnT w="28575" cap="flat" cmpd="sng" algn="ctr">
                      <a:solidFill>
                        <a:srgbClr val="592C82"/>
                      </a:solidFill>
                      <a:prstDash val="solid"/>
                      <a:round/>
                      <a:headEnd type="none" w="med" len="med"/>
                      <a:tailEnd type="none" w="med" len="med"/>
                    </a:lnT>
                    <a:lnB w="28575" cap="flat" cmpd="sng" algn="ctr">
                      <a:solidFill>
                        <a:srgbClr val="592C82"/>
                      </a:solidFill>
                      <a:prstDash val="solid"/>
                      <a:round/>
                      <a:headEnd type="none" w="med" len="med"/>
                      <a:tailEnd type="none" w="med" len="med"/>
                    </a:lnB>
                  </a:tcPr>
                </a:tc>
                <a:tc>
                  <a:txBody>
                    <a:bodyPr/>
                    <a:lstStyle/>
                    <a:p>
                      <a:pPr marL="0" algn="ctr" defTabSz="914400" rtl="0" eaLnBrk="1" latinLnBrk="0" hangingPunct="1"/>
                      <a:r>
                        <a:rPr lang="en-AU" sz="1800" b="0" kern="1200" dirty="0">
                          <a:solidFill>
                            <a:srgbClr val="592C82"/>
                          </a:solidFill>
                          <a:latin typeface="Arial" panose="020B0604020202020204" pitchFamily="34" charset="0"/>
                          <a:ea typeface="+mj-ea"/>
                          <a:cs typeface="Arial" panose="020B0604020202020204" pitchFamily="34" charset="0"/>
                        </a:rPr>
                        <a:t> </a:t>
                      </a:r>
                      <a:r>
                        <a:rPr lang="en-AU" sz="1800" b="1" kern="1200" dirty="0">
                          <a:solidFill>
                            <a:srgbClr val="592C82"/>
                          </a:solidFill>
                          <a:latin typeface="Arial" panose="020B0604020202020204" pitchFamily="34" charset="0"/>
                          <a:ea typeface="+mj-ea"/>
                          <a:cs typeface="Arial" panose="020B0604020202020204" pitchFamily="34" charset="0"/>
                        </a:rPr>
                        <a:t>Lover</a:t>
                      </a:r>
                      <a:endParaRPr lang="en-AU" sz="1800" b="0" kern="1200" dirty="0">
                        <a:solidFill>
                          <a:schemeClr val="tx1"/>
                        </a:solidFill>
                        <a:latin typeface="+mn-lt"/>
                        <a:ea typeface="+mn-ea"/>
                        <a:cs typeface="+mn-cs"/>
                      </a:endParaRPr>
                    </a:p>
                    <a:p>
                      <a:pPr marL="285750" indent="-285750" algn="l" defTabSz="914400" rtl="0" eaLnBrk="1" latinLnBrk="0" hangingPunct="1">
                        <a:buFont typeface="Arial" panose="020B0604020202020204" pitchFamily="34" charset="0"/>
                        <a:buChar char="•"/>
                      </a:pPr>
                      <a:endParaRPr lang="en-AU" sz="1400" kern="1200" dirty="0">
                        <a:solidFill>
                          <a:schemeClr val="tx1"/>
                        </a:solidFill>
                        <a:latin typeface="Arial" panose="020B0604020202020204" pitchFamily="34" charset="0"/>
                        <a:ea typeface="+mn-ea"/>
                        <a:cs typeface="Arial" panose="020B0604020202020204" pitchFamily="34" charset="0"/>
                      </a:endParaRPr>
                    </a:p>
                    <a:p>
                      <a:pPr marL="285750" indent="-285750" algn="l" defTabSz="914400" rtl="0" eaLnBrk="1" latinLnBrk="0" hangingPunct="1">
                        <a:buFont typeface="Arial" panose="020B0604020202020204" pitchFamily="34" charset="0"/>
                        <a:buChar char="•"/>
                      </a:pPr>
                      <a:r>
                        <a:rPr lang="en-AU" sz="1600" kern="1200" dirty="0">
                          <a:solidFill>
                            <a:schemeClr val="tx1"/>
                          </a:solidFill>
                          <a:latin typeface="Arial" panose="020B0604020202020204" pitchFamily="34" charset="0"/>
                          <a:ea typeface="+mn-ea"/>
                          <a:cs typeface="Arial" panose="020B0604020202020204" pitchFamily="34" charset="0"/>
                        </a:rPr>
                        <a:t>Second hand vape can expose others to harmful substances.</a:t>
                      </a:r>
                    </a:p>
                    <a:p>
                      <a:pPr marL="285750" indent="-285750" algn="l" defTabSz="914400" rtl="0" eaLnBrk="1" latinLnBrk="0" hangingPunct="1">
                        <a:buFont typeface="Arial" panose="020B0604020202020204" pitchFamily="34" charset="0"/>
                        <a:buChar char="•"/>
                      </a:pPr>
                      <a:r>
                        <a:rPr lang="en-AU" sz="1600" kern="1200" dirty="0">
                          <a:solidFill>
                            <a:schemeClr val="tx1"/>
                          </a:solidFill>
                          <a:latin typeface="Arial" panose="020B0604020202020204" pitchFamily="34" charset="0"/>
                          <a:ea typeface="+mn-ea"/>
                          <a:cs typeface="Arial" panose="020B0604020202020204" pitchFamily="34" charset="0"/>
                        </a:rPr>
                        <a:t>Addiction may lead to stealing from loved ones.</a:t>
                      </a:r>
                    </a:p>
                    <a:p>
                      <a:pPr marL="285750" indent="-285750" algn="l" defTabSz="914400" rtl="0" eaLnBrk="1" latinLnBrk="0" hangingPunct="1">
                        <a:buFont typeface="Arial" panose="020B0604020202020204" pitchFamily="34" charset="0"/>
                        <a:buChar char="•"/>
                      </a:pPr>
                      <a:r>
                        <a:rPr lang="en-AU" sz="1600" kern="1200" dirty="0">
                          <a:solidFill>
                            <a:schemeClr val="tx1"/>
                          </a:solidFill>
                          <a:latin typeface="Arial" panose="020B0604020202020204" pitchFamily="34" charset="0"/>
                          <a:ea typeface="+mn-ea"/>
                          <a:cs typeface="Arial" panose="020B0604020202020204" pitchFamily="34" charset="0"/>
                        </a:rPr>
                        <a:t>Changes in mood due to the impact of vaping on the brain can cause people to lash out at loved ones.</a:t>
                      </a:r>
                    </a:p>
                    <a:p>
                      <a:pPr marL="285750" indent="-285750" algn="l" defTabSz="914400" rtl="0" eaLnBrk="1" latinLnBrk="0" hangingPunct="1">
                        <a:buFont typeface="Arial" panose="020B0604020202020204" pitchFamily="34" charset="0"/>
                        <a:buChar char="•"/>
                      </a:pPr>
                      <a:r>
                        <a:rPr lang="en-AU" sz="1600" kern="1200" dirty="0">
                          <a:solidFill>
                            <a:schemeClr val="tx1"/>
                          </a:solidFill>
                          <a:latin typeface="Arial" panose="020B0604020202020204" pitchFamily="34" charset="0"/>
                          <a:ea typeface="+mn-ea"/>
                          <a:cs typeface="Arial" panose="020B0604020202020204" pitchFamily="34" charset="0"/>
                        </a:rPr>
                        <a:t>Lying to loved ones about vaping can negatively impact relationships.</a:t>
                      </a:r>
                    </a:p>
                    <a:p>
                      <a:pPr marL="285750" indent="-285750" algn="ctr">
                        <a:buFontTx/>
                        <a:buChar char="-"/>
                      </a:pPr>
                      <a:endParaRPr lang="en-AU" b="0" dirty="0"/>
                    </a:p>
                  </a:txBody>
                  <a:tcPr>
                    <a:lnL w="28575" cap="flat" cmpd="sng" algn="ctr">
                      <a:solidFill>
                        <a:srgbClr val="592C82"/>
                      </a:solidFill>
                      <a:prstDash val="solid"/>
                      <a:round/>
                      <a:headEnd type="none" w="med" len="med"/>
                      <a:tailEnd type="none" w="med" len="med"/>
                    </a:lnL>
                    <a:lnR w="28575" cap="flat" cmpd="sng" algn="ctr">
                      <a:solidFill>
                        <a:srgbClr val="592C82"/>
                      </a:solidFill>
                      <a:prstDash val="solid"/>
                      <a:round/>
                      <a:headEnd type="none" w="med" len="med"/>
                      <a:tailEnd type="none" w="med" len="med"/>
                    </a:lnR>
                    <a:lnT w="28575" cap="flat" cmpd="sng" algn="ctr">
                      <a:solidFill>
                        <a:srgbClr val="592C82"/>
                      </a:solidFill>
                      <a:prstDash val="solid"/>
                      <a:round/>
                      <a:headEnd type="none" w="med" len="med"/>
                      <a:tailEnd type="none" w="med" len="med"/>
                    </a:lnT>
                    <a:lnB w="28575" cap="flat" cmpd="sng" algn="ctr">
                      <a:solidFill>
                        <a:srgbClr val="592C82"/>
                      </a:solidFill>
                      <a:prstDash val="solid"/>
                      <a:round/>
                      <a:headEnd type="none" w="med" len="med"/>
                      <a:tailEnd type="none" w="med" len="med"/>
                    </a:lnB>
                  </a:tcPr>
                </a:tc>
                <a:extLst>
                  <a:ext uri="{0D108BD9-81ED-4DB2-BD59-A6C34878D82A}">
                    <a16:rowId xmlns:a16="http://schemas.microsoft.com/office/drawing/2014/main" val="1320182948"/>
                  </a:ext>
                </a:extLst>
              </a:tr>
              <a:tr h="2638647">
                <a:tc>
                  <a:txBody>
                    <a:bodyPr/>
                    <a:lstStyle/>
                    <a:p>
                      <a:pPr marL="0" algn="ctr" defTabSz="914400" rtl="0" eaLnBrk="1" latinLnBrk="0" hangingPunct="1"/>
                      <a:r>
                        <a:rPr lang="en-AU" sz="1800" b="1" kern="1200" dirty="0">
                          <a:solidFill>
                            <a:srgbClr val="592C82"/>
                          </a:solidFill>
                          <a:latin typeface="Arial" panose="020B0604020202020204" pitchFamily="34" charset="0"/>
                          <a:ea typeface="+mj-ea"/>
                          <a:cs typeface="Arial" panose="020B0604020202020204" pitchFamily="34" charset="0"/>
                        </a:rPr>
                        <a:t>Lifestyle</a:t>
                      </a:r>
                      <a:endParaRPr lang="en-AU" sz="2000" b="0" dirty="0"/>
                    </a:p>
                    <a:p>
                      <a:pPr marL="285750" indent="-285750" algn="l" defTabSz="914400" rtl="0" eaLnBrk="1" latinLnBrk="0" hangingPunct="1">
                        <a:buFont typeface="Arial" panose="020B0604020202020204" pitchFamily="34" charset="0"/>
                        <a:buChar char="•"/>
                      </a:pPr>
                      <a:endParaRPr lang="en-AU" sz="1400" kern="1200" dirty="0">
                        <a:solidFill>
                          <a:schemeClr val="tx1"/>
                        </a:solidFill>
                        <a:latin typeface="Arial" panose="020B0604020202020204" pitchFamily="34" charset="0"/>
                        <a:ea typeface="+mn-ea"/>
                        <a:cs typeface="Arial" panose="020B0604020202020204" pitchFamily="34" charset="0"/>
                      </a:endParaRPr>
                    </a:p>
                    <a:p>
                      <a:pPr marL="285750" indent="-285750" algn="l" defTabSz="914400" rtl="0" eaLnBrk="1" latinLnBrk="0" hangingPunct="1">
                        <a:buFont typeface="Arial" panose="020B0604020202020204" pitchFamily="34" charset="0"/>
                        <a:buChar char="•"/>
                      </a:pPr>
                      <a:r>
                        <a:rPr lang="en-AU" sz="1600" kern="1200" dirty="0">
                          <a:solidFill>
                            <a:schemeClr val="tx1"/>
                          </a:solidFill>
                          <a:latin typeface="Arial" panose="020B0604020202020204" pitchFamily="34" charset="0"/>
                          <a:ea typeface="+mn-ea"/>
                          <a:cs typeface="Arial" panose="020B0604020202020204" pitchFamily="34" charset="0"/>
                        </a:rPr>
                        <a:t>Nicotine can affect your ability to pay attention and learn, impacting your education. </a:t>
                      </a:r>
                    </a:p>
                    <a:p>
                      <a:pPr marL="285750" indent="-285750" algn="l" defTabSz="914400" rtl="0" eaLnBrk="1" latinLnBrk="0" hangingPunct="1">
                        <a:buFont typeface="Arial" panose="020B0604020202020204" pitchFamily="34" charset="0"/>
                        <a:buChar char="•"/>
                      </a:pPr>
                      <a:r>
                        <a:rPr lang="en-AU" sz="1600" kern="1200" dirty="0">
                          <a:solidFill>
                            <a:schemeClr val="tx1"/>
                          </a:solidFill>
                          <a:latin typeface="Arial" panose="020B0604020202020204" pitchFamily="34" charset="0"/>
                          <a:ea typeface="+mn-ea"/>
                          <a:cs typeface="Arial" panose="020B0604020202020204" pitchFamily="34" charset="0"/>
                        </a:rPr>
                        <a:t>Suspensions from school can lead to falling behind in school work.</a:t>
                      </a:r>
                    </a:p>
                    <a:p>
                      <a:pPr marL="285750" indent="-285750" algn="l" defTabSz="914400" rtl="0" eaLnBrk="1" latinLnBrk="0" hangingPunct="1">
                        <a:buFont typeface="Arial" panose="020B0604020202020204" pitchFamily="34" charset="0"/>
                        <a:buChar char="•"/>
                      </a:pPr>
                      <a:r>
                        <a:rPr lang="en-AU" sz="1600" kern="1200" dirty="0">
                          <a:solidFill>
                            <a:schemeClr val="tx1"/>
                          </a:solidFill>
                          <a:latin typeface="Arial" panose="020B0604020202020204" pitchFamily="34" charset="0"/>
                          <a:ea typeface="+mn-ea"/>
                          <a:cs typeface="Arial" panose="020B0604020202020204" pitchFamily="34" charset="0"/>
                        </a:rPr>
                        <a:t>Money spent on vapes.</a:t>
                      </a:r>
                    </a:p>
                    <a:p>
                      <a:pPr marL="285750" indent="-285750" algn="l" defTabSz="914400" rtl="0" eaLnBrk="1" latinLnBrk="0" hangingPunct="1">
                        <a:buFont typeface="Arial" panose="020B0604020202020204" pitchFamily="34" charset="0"/>
                        <a:buChar char="•"/>
                      </a:pPr>
                      <a:r>
                        <a:rPr lang="en-AU" sz="1600" kern="1200" dirty="0">
                          <a:solidFill>
                            <a:schemeClr val="tx1"/>
                          </a:solidFill>
                          <a:latin typeface="Arial" panose="020B0604020202020204" pitchFamily="34" charset="0"/>
                          <a:ea typeface="+mn-ea"/>
                          <a:cs typeface="Arial" panose="020B0604020202020204" pitchFamily="34" charset="0"/>
                        </a:rPr>
                        <a:t>Vaping impacts lung health which can impact your ability to be involved in sports/ hobbies.</a:t>
                      </a:r>
                    </a:p>
                  </a:txBody>
                  <a:tcPr>
                    <a:lnL w="28575" cap="flat" cmpd="sng" algn="ctr">
                      <a:solidFill>
                        <a:srgbClr val="592C82"/>
                      </a:solidFill>
                      <a:prstDash val="solid"/>
                      <a:round/>
                      <a:headEnd type="none" w="med" len="med"/>
                      <a:tailEnd type="none" w="med" len="med"/>
                    </a:lnL>
                    <a:lnR w="28575" cap="flat" cmpd="sng" algn="ctr">
                      <a:solidFill>
                        <a:srgbClr val="592C82"/>
                      </a:solidFill>
                      <a:prstDash val="solid"/>
                      <a:round/>
                      <a:headEnd type="none" w="med" len="med"/>
                      <a:tailEnd type="none" w="med" len="med"/>
                    </a:lnR>
                    <a:lnT w="28575" cap="flat" cmpd="sng" algn="ctr">
                      <a:solidFill>
                        <a:srgbClr val="592C82"/>
                      </a:solidFill>
                      <a:prstDash val="solid"/>
                      <a:round/>
                      <a:headEnd type="none" w="med" len="med"/>
                      <a:tailEnd type="none" w="med" len="med"/>
                    </a:lnT>
                    <a:lnB w="28575" cap="flat" cmpd="sng" algn="ctr">
                      <a:solidFill>
                        <a:srgbClr val="592C82"/>
                      </a:solidFill>
                      <a:prstDash val="solid"/>
                      <a:round/>
                      <a:headEnd type="none" w="med" len="med"/>
                      <a:tailEnd type="none" w="med" len="med"/>
                    </a:lnB>
                  </a:tcPr>
                </a:tc>
                <a:tc>
                  <a:txBody>
                    <a:bodyPr/>
                    <a:lstStyle/>
                    <a:p>
                      <a:pPr marL="0" algn="ctr" defTabSz="914400" rtl="0" eaLnBrk="1" latinLnBrk="0" hangingPunct="1"/>
                      <a:r>
                        <a:rPr lang="en-AU" sz="1800" b="1" kern="1200" dirty="0">
                          <a:solidFill>
                            <a:srgbClr val="592C82"/>
                          </a:solidFill>
                          <a:latin typeface="Arial" panose="020B0604020202020204" pitchFamily="34" charset="0"/>
                          <a:ea typeface="+mj-ea"/>
                          <a:cs typeface="Arial" panose="020B0604020202020204" pitchFamily="34" charset="0"/>
                        </a:rPr>
                        <a:t>Legal</a:t>
                      </a:r>
                    </a:p>
                    <a:p>
                      <a:pPr algn="ctr"/>
                      <a:endParaRPr lang="en-AU" sz="1800" b="0" dirty="0"/>
                    </a:p>
                    <a:p>
                      <a:pPr marL="285750" indent="-285750" algn="l" defTabSz="914400" rtl="0" eaLnBrk="1" latinLnBrk="0" hangingPunct="1">
                        <a:buFont typeface="Arial" panose="020B0604020202020204" pitchFamily="34" charset="0"/>
                        <a:buChar char="•"/>
                      </a:pPr>
                      <a:r>
                        <a:rPr lang="en-AU" sz="1600" kern="1200" dirty="0">
                          <a:solidFill>
                            <a:schemeClr val="tx1"/>
                          </a:solidFill>
                          <a:latin typeface="Arial" panose="020B0604020202020204" pitchFamily="34" charset="0"/>
                          <a:ea typeface="+mn-ea"/>
                          <a:cs typeface="Arial" panose="020B0604020202020204" pitchFamily="34" charset="0"/>
                        </a:rPr>
                        <a:t>Fines/criminal record.</a:t>
                      </a:r>
                    </a:p>
                    <a:p>
                      <a:pPr marL="285750" indent="-285750" algn="l" defTabSz="914400" rtl="0" eaLnBrk="1" latinLnBrk="0" hangingPunct="1">
                        <a:buFont typeface="Arial" panose="020B0604020202020204" pitchFamily="34" charset="0"/>
                        <a:buChar char="•"/>
                      </a:pPr>
                      <a:endParaRPr lang="en-AU" sz="1600" kern="1200" dirty="0">
                        <a:solidFill>
                          <a:schemeClr val="tx1"/>
                        </a:solidFill>
                        <a:latin typeface="Arial" panose="020B0604020202020204" pitchFamily="34" charset="0"/>
                        <a:ea typeface="+mn-ea"/>
                        <a:cs typeface="Arial" panose="020B0604020202020204" pitchFamily="34" charset="0"/>
                      </a:endParaRPr>
                    </a:p>
                    <a:p>
                      <a:pPr marL="0" indent="0" algn="l" defTabSz="914400" rtl="0" eaLnBrk="1" latinLnBrk="0" hangingPunct="1">
                        <a:buFont typeface="Arial" panose="020B0604020202020204" pitchFamily="34" charset="0"/>
                        <a:buNone/>
                      </a:pPr>
                      <a:endParaRPr lang="en-AU" sz="1600" kern="1200" dirty="0">
                        <a:solidFill>
                          <a:schemeClr val="tx1"/>
                        </a:solidFill>
                        <a:latin typeface="Arial" panose="020B0604020202020204" pitchFamily="34" charset="0"/>
                        <a:ea typeface="+mn-ea"/>
                        <a:cs typeface="Arial" panose="020B0604020202020204" pitchFamily="34" charset="0"/>
                      </a:endParaRPr>
                    </a:p>
                  </a:txBody>
                  <a:tcPr>
                    <a:lnL w="28575" cap="flat" cmpd="sng" algn="ctr">
                      <a:solidFill>
                        <a:srgbClr val="592C82"/>
                      </a:solidFill>
                      <a:prstDash val="solid"/>
                      <a:round/>
                      <a:headEnd type="none" w="med" len="med"/>
                      <a:tailEnd type="none" w="med" len="med"/>
                    </a:lnL>
                    <a:lnR w="28575" cap="flat" cmpd="sng" algn="ctr">
                      <a:solidFill>
                        <a:srgbClr val="592C82"/>
                      </a:solidFill>
                      <a:prstDash val="solid"/>
                      <a:round/>
                      <a:headEnd type="none" w="med" len="med"/>
                      <a:tailEnd type="none" w="med" len="med"/>
                    </a:lnR>
                    <a:lnT w="28575" cap="flat" cmpd="sng" algn="ctr">
                      <a:solidFill>
                        <a:srgbClr val="592C82"/>
                      </a:solidFill>
                      <a:prstDash val="solid"/>
                      <a:round/>
                      <a:headEnd type="none" w="med" len="med"/>
                      <a:tailEnd type="none" w="med" len="med"/>
                    </a:lnT>
                    <a:lnB w="28575" cap="flat" cmpd="sng" algn="ctr">
                      <a:solidFill>
                        <a:srgbClr val="592C82"/>
                      </a:solidFill>
                      <a:prstDash val="solid"/>
                      <a:round/>
                      <a:headEnd type="none" w="med" len="med"/>
                      <a:tailEnd type="none" w="med" len="med"/>
                    </a:lnB>
                  </a:tcPr>
                </a:tc>
                <a:extLst>
                  <a:ext uri="{0D108BD9-81ED-4DB2-BD59-A6C34878D82A}">
                    <a16:rowId xmlns:a16="http://schemas.microsoft.com/office/drawing/2014/main" val="2620999647"/>
                  </a:ext>
                </a:extLst>
              </a:tr>
            </a:tbl>
          </a:graphicData>
        </a:graphic>
      </p:graphicFrame>
      <p:sp>
        <p:nvSpPr>
          <p:cNvPr id="5" name="Title 1">
            <a:extLst>
              <a:ext uri="{FF2B5EF4-FFF2-40B4-BE49-F238E27FC236}">
                <a16:creationId xmlns:a16="http://schemas.microsoft.com/office/drawing/2014/main" id="{2FD4D183-5CB7-4EB1-AF8E-4479E007D145}"/>
              </a:ext>
            </a:extLst>
          </p:cNvPr>
          <p:cNvSpPr>
            <a:spLocks noGrp="1"/>
          </p:cNvSpPr>
          <p:nvPr>
            <p:ph type="title"/>
          </p:nvPr>
        </p:nvSpPr>
        <p:spPr>
          <a:xfrm>
            <a:off x="829115" y="373801"/>
            <a:ext cx="10944226" cy="873388"/>
          </a:xfrm>
        </p:spPr>
        <p:txBody>
          <a:bodyPr/>
          <a:lstStyle/>
          <a:p>
            <a:r>
              <a:rPr lang="en-AU" sz="3200" dirty="0"/>
              <a:t>4 L model examples</a:t>
            </a:r>
          </a:p>
        </p:txBody>
      </p:sp>
    </p:spTree>
    <p:extLst>
      <p:ext uri="{BB962C8B-B14F-4D97-AF65-F5344CB8AC3E}">
        <p14:creationId xmlns:p14="http://schemas.microsoft.com/office/powerpoint/2010/main" val="1723027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E0D06-E69E-4BF5-B917-0C9C628DF475}"/>
              </a:ext>
            </a:extLst>
          </p:cNvPr>
          <p:cNvSpPr>
            <a:spLocks noGrp="1"/>
          </p:cNvSpPr>
          <p:nvPr>
            <p:ph type="title"/>
          </p:nvPr>
        </p:nvSpPr>
        <p:spPr/>
        <p:txBody>
          <a:bodyPr/>
          <a:lstStyle/>
          <a:p>
            <a:r>
              <a:rPr lang="en-AU" sz="3200" dirty="0"/>
              <a:t>Reflection </a:t>
            </a:r>
          </a:p>
        </p:txBody>
      </p:sp>
      <p:sp>
        <p:nvSpPr>
          <p:cNvPr id="5" name="TextBox 4">
            <a:extLst>
              <a:ext uri="{FF2B5EF4-FFF2-40B4-BE49-F238E27FC236}">
                <a16:creationId xmlns:a16="http://schemas.microsoft.com/office/drawing/2014/main" id="{1F8466F0-BEFC-467B-A12A-8BD720ED8C60}"/>
              </a:ext>
            </a:extLst>
          </p:cNvPr>
          <p:cNvSpPr txBox="1"/>
          <p:nvPr/>
        </p:nvSpPr>
        <p:spPr>
          <a:xfrm>
            <a:off x="623885" y="1012695"/>
            <a:ext cx="11281069" cy="2082045"/>
          </a:xfrm>
          <a:prstGeom prst="rect">
            <a:avLst/>
          </a:prstGeom>
          <a:noFill/>
        </p:spPr>
        <p:txBody>
          <a:bodyPr wrap="square" rtlCol="0">
            <a:spAutoFit/>
          </a:bodyPr>
          <a:lstStyle/>
          <a:p>
            <a:endParaRPr lang="en-AU" sz="2800" b="1" dirty="0"/>
          </a:p>
          <a:p>
            <a:r>
              <a:rPr lang="en-AU" sz="2000" b="1" dirty="0">
                <a:latin typeface="Arial" panose="020B0604020202020204" pitchFamily="34" charset="0"/>
                <a:cs typeface="Arial" panose="020B0604020202020204" pitchFamily="34" charset="0"/>
              </a:rPr>
              <a:t>Discussion questions:</a:t>
            </a:r>
          </a:p>
          <a:p>
            <a:pPr>
              <a:lnSpc>
                <a:spcPct val="150000"/>
              </a:lnSpc>
            </a:pPr>
            <a:endParaRPr lang="en-AU" sz="1000" dirty="0"/>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sz="2000" dirty="0">
                <a:latin typeface="Arial" panose="020B0604020202020204" pitchFamily="34" charset="0"/>
              </a:rPr>
              <a:t>Was the harm that you picked each round from a different category of the 4 Ls, or was it often from the same category? </a:t>
            </a:r>
          </a:p>
          <a:p>
            <a:pPr marL="342900" lvl="0" indent="-342900">
              <a:lnSpc>
                <a:spcPct val="150000"/>
              </a:lnSpc>
              <a:buFont typeface="+mj-lt"/>
              <a:buAutoNum type="arabicPeriod"/>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r>
              <a:rPr lang="en-AU" sz="2000" dirty="0">
                <a:effectLst/>
                <a:latin typeface="Arial" panose="020B0604020202020204" pitchFamily="34" charset="0"/>
                <a:ea typeface="Calibri" panose="020F0502020204030204" pitchFamily="34" charset="0"/>
              </a:rPr>
              <a:t>If there was, why do you think that happened? If there wasn’t, why do you think that happened?</a:t>
            </a:r>
          </a:p>
        </p:txBody>
      </p:sp>
    </p:spTree>
    <p:extLst>
      <p:ext uri="{BB962C8B-B14F-4D97-AF65-F5344CB8AC3E}">
        <p14:creationId xmlns:p14="http://schemas.microsoft.com/office/powerpoint/2010/main" val="1483493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92C8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E3A2EB-D416-41E5-9A02-7DF790A0A987}"/>
              </a:ext>
            </a:extLst>
          </p:cNvPr>
          <p:cNvSpPr txBox="1"/>
          <p:nvPr/>
        </p:nvSpPr>
        <p:spPr>
          <a:xfrm>
            <a:off x="430692" y="2921168"/>
            <a:ext cx="4910723" cy="1015663"/>
          </a:xfrm>
          <a:prstGeom prst="rect">
            <a:avLst/>
          </a:prstGeom>
          <a:noFill/>
        </p:spPr>
        <p:txBody>
          <a:bodyPr wrap="square" rtlCol="0">
            <a:spAutoFit/>
          </a:bodyPr>
          <a:lstStyle/>
          <a:p>
            <a:r>
              <a:rPr lang="en-AU" sz="6000" b="1">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590190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dirty="0"/>
              <a:t>Session 4 </a:t>
            </a:r>
          </a:p>
        </p:txBody>
      </p:sp>
      <p:sp>
        <p:nvSpPr>
          <p:cNvPr id="6" name="Text Placeholder 5"/>
          <p:cNvSpPr>
            <a:spLocks noGrp="1"/>
          </p:cNvSpPr>
          <p:nvPr>
            <p:ph type="body" sz="quarter" idx="10"/>
          </p:nvPr>
        </p:nvSpPr>
        <p:spPr/>
        <p:txBody>
          <a:bodyPr/>
          <a:lstStyle/>
          <a:p>
            <a:r>
              <a:rPr lang="en-AU"/>
              <a:t>TRIM Number</a:t>
            </a:r>
            <a:br>
              <a:rPr lang="en-AU"/>
            </a:br>
            <a:r>
              <a:rPr lang="en-AU"/>
              <a:t>DD Month YYYY</a:t>
            </a:r>
          </a:p>
        </p:txBody>
      </p:sp>
      <p:sp>
        <p:nvSpPr>
          <p:cNvPr id="2" name="TextBox 1">
            <a:extLst>
              <a:ext uri="{FF2B5EF4-FFF2-40B4-BE49-F238E27FC236}">
                <a16:creationId xmlns:a16="http://schemas.microsoft.com/office/drawing/2014/main" id="{4275D7A2-4434-400B-9B6B-2EBCDA6C4864}"/>
              </a:ext>
            </a:extLst>
          </p:cNvPr>
          <p:cNvSpPr txBox="1"/>
          <p:nvPr/>
        </p:nvSpPr>
        <p:spPr>
          <a:xfrm>
            <a:off x="455361" y="3874169"/>
            <a:ext cx="4994943" cy="424732"/>
          </a:xfrm>
          <a:prstGeom prst="rect">
            <a:avLst/>
          </a:prstGeom>
          <a:noFill/>
        </p:spPr>
        <p:txBody>
          <a:bodyPr wrap="square" rtlCol="0">
            <a:spAutoFit/>
          </a:bodyPr>
          <a:lstStyle/>
          <a:p>
            <a:pPr>
              <a:lnSpc>
                <a:spcPct val="90000"/>
              </a:lnSpc>
              <a:spcAft>
                <a:spcPts val="600"/>
              </a:spcAft>
            </a:pPr>
            <a:r>
              <a:rPr lang="en-AU" sz="2400" b="1" dirty="0">
                <a:solidFill>
                  <a:srgbClr val="592C82"/>
                </a:solidFill>
                <a:latin typeface="Arial" panose="020B0604020202020204" pitchFamily="34" charset="0"/>
                <a:cs typeface="Arial" panose="020B0604020202020204" pitchFamily="34" charset="0"/>
              </a:rPr>
              <a:t>Refusal skills</a:t>
            </a:r>
          </a:p>
        </p:txBody>
      </p:sp>
    </p:spTree>
    <p:extLst>
      <p:ext uri="{BB962C8B-B14F-4D97-AF65-F5344CB8AC3E}">
        <p14:creationId xmlns:p14="http://schemas.microsoft.com/office/powerpoint/2010/main" val="891435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sz="3200" dirty="0"/>
              <a:t>By the end of the session you will…</a:t>
            </a:r>
          </a:p>
        </p:txBody>
      </p:sp>
      <p:sp>
        <p:nvSpPr>
          <p:cNvPr id="4" name="TextBox 3">
            <a:extLst>
              <a:ext uri="{FF2B5EF4-FFF2-40B4-BE49-F238E27FC236}">
                <a16:creationId xmlns:a16="http://schemas.microsoft.com/office/drawing/2014/main" id="{50E0C2F3-6568-402A-80FB-8C4AF184AE44}"/>
              </a:ext>
            </a:extLst>
          </p:cNvPr>
          <p:cNvSpPr txBox="1"/>
          <p:nvPr/>
        </p:nvSpPr>
        <p:spPr>
          <a:xfrm>
            <a:off x="623886" y="1449388"/>
            <a:ext cx="11291449" cy="947182"/>
          </a:xfrm>
          <a:prstGeom prst="rect">
            <a:avLst/>
          </a:prstGeom>
          <a:noFill/>
        </p:spPr>
        <p:txBody>
          <a:bodyPr wrap="square">
            <a:spAutoFit/>
          </a:bodyPr>
          <a:lstStyle/>
          <a:p>
            <a:pPr marL="342900" lvl="0" indent="-342900">
              <a:buFont typeface="Symbol" panose="05050102010706020507" pitchFamily="18" charset="2"/>
              <a:buChar char=""/>
              <a:tabLst>
                <a:tab pos="215900" algn="l"/>
                <a:tab pos="431800" algn="l"/>
                <a:tab pos="648335" algn="l"/>
                <a:tab pos="864235" algn="l"/>
                <a:tab pos="1296035" algn="l"/>
                <a:tab pos="1511935" algn="l"/>
                <a:tab pos="1728470" algn="l"/>
                <a:tab pos="1944370" algn="l"/>
              </a:tabLst>
            </a:pPr>
            <a:r>
              <a:rPr lang="en-AU" sz="2400" b="1" dirty="0">
                <a:solidFill>
                  <a:srgbClr val="592C82"/>
                </a:solidFill>
                <a:latin typeface="Arial" panose="020B0604020202020204" pitchFamily="34" charset="0"/>
                <a:cs typeface="Arial" panose="020B0604020202020204" pitchFamily="34" charset="0"/>
              </a:rPr>
              <a:t>demonstrate refusal skills using assertive communication.</a:t>
            </a:r>
          </a:p>
          <a:p>
            <a:pPr marL="342900" lvl="0" indent="-342900">
              <a:lnSpc>
                <a:spcPct val="150000"/>
              </a:lnSpc>
              <a:buFont typeface="Arial" panose="020B0604020202020204" pitchFamily="34" charset="0"/>
              <a:buChar char="•"/>
              <a:tabLst>
                <a:tab pos="215900" algn="l"/>
                <a:tab pos="431800" algn="l"/>
                <a:tab pos="648335" algn="l"/>
                <a:tab pos="864235" algn="l"/>
                <a:tab pos="1296035" algn="l"/>
                <a:tab pos="1511935" algn="l"/>
                <a:tab pos="1728470" algn="l"/>
                <a:tab pos="1944370" algn="l"/>
                <a:tab pos="457200" algn="l"/>
              </a:tabLst>
            </a:pPr>
            <a:endParaRPr lang="en-AU" sz="2400" b="1" dirty="0">
              <a:solidFill>
                <a:srgbClr val="592C8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04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BC23-9AC0-488E-AD35-848D5E33800C}"/>
              </a:ext>
            </a:extLst>
          </p:cNvPr>
          <p:cNvSpPr>
            <a:spLocks noGrp="1"/>
          </p:cNvSpPr>
          <p:nvPr>
            <p:ph type="title"/>
          </p:nvPr>
        </p:nvSpPr>
        <p:spPr>
          <a:xfrm>
            <a:off x="988559" y="2555612"/>
            <a:ext cx="10405382" cy="873388"/>
          </a:xfrm>
        </p:spPr>
        <p:txBody>
          <a:bodyPr/>
          <a:lstStyle/>
          <a:p>
            <a:r>
              <a:rPr lang="en-AU" sz="2000" b="0" dirty="0">
                <a:solidFill>
                  <a:schemeClr val="tx1"/>
                </a:solidFill>
                <a:ea typeface="+mn-ea"/>
              </a:rPr>
              <a:t>In groups, you have 1 minute to write down as many facts as you can about vaping. </a:t>
            </a:r>
            <a:br>
              <a:rPr lang="en-AU" dirty="0">
                <a:solidFill>
                  <a:schemeClr val="tx1"/>
                </a:solidFill>
                <a:ea typeface="+mn-ea"/>
              </a:rPr>
            </a:br>
            <a:br>
              <a:rPr lang="en-AU" b="0" dirty="0">
                <a:solidFill>
                  <a:schemeClr val="tx1"/>
                </a:solidFill>
              </a:rPr>
            </a:br>
            <a:br>
              <a:rPr lang="en-AU" b="0" dirty="0">
                <a:solidFill>
                  <a:schemeClr val="tx1"/>
                </a:solidFill>
              </a:rPr>
            </a:br>
            <a:endParaRPr lang="en-AU" dirty="0">
              <a:solidFill>
                <a:schemeClr val="tx1"/>
              </a:solidFill>
              <a:ea typeface="+mn-ea"/>
            </a:endParaRPr>
          </a:p>
        </p:txBody>
      </p:sp>
      <p:sp>
        <p:nvSpPr>
          <p:cNvPr id="3" name="Title 1">
            <a:extLst>
              <a:ext uri="{FF2B5EF4-FFF2-40B4-BE49-F238E27FC236}">
                <a16:creationId xmlns:a16="http://schemas.microsoft.com/office/drawing/2014/main" id="{C45CFE8A-4165-43D0-B4D6-3B606BF41AE7}"/>
              </a:ext>
            </a:extLst>
          </p:cNvPr>
          <p:cNvSpPr txBox="1">
            <a:spLocks/>
          </p:cNvSpPr>
          <p:nvPr/>
        </p:nvSpPr>
        <p:spPr>
          <a:xfrm>
            <a:off x="623887" y="1022343"/>
            <a:ext cx="10944226" cy="37427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a:solidFill>
                  <a:srgbClr val="592C82"/>
                </a:solidFill>
                <a:latin typeface="Arial" panose="020B0604020202020204" pitchFamily="34" charset="0"/>
                <a:ea typeface="+mj-ea"/>
                <a:cs typeface="Arial" panose="020B0604020202020204" pitchFamily="34" charset="0"/>
              </a:defRPr>
            </a:lvl1pPr>
          </a:lstStyle>
          <a:p>
            <a:pPr algn="ctr"/>
            <a:r>
              <a:rPr lang="en-AU" sz="4800" dirty="0"/>
              <a:t>Do you know what you are vaping?</a:t>
            </a:r>
          </a:p>
        </p:txBody>
      </p:sp>
    </p:spTree>
    <p:extLst>
      <p:ext uri="{BB962C8B-B14F-4D97-AF65-F5344CB8AC3E}">
        <p14:creationId xmlns:p14="http://schemas.microsoft.com/office/powerpoint/2010/main" val="2346302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58CD8-A3A8-429F-B8D1-B5758405E518}"/>
              </a:ext>
            </a:extLst>
          </p:cNvPr>
          <p:cNvSpPr>
            <a:spLocks noGrp="1"/>
          </p:cNvSpPr>
          <p:nvPr>
            <p:ph type="title"/>
          </p:nvPr>
        </p:nvSpPr>
        <p:spPr/>
        <p:txBody>
          <a:bodyPr/>
          <a:lstStyle/>
          <a:p>
            <a:r>
              <a:rPr lang="en-AU" sz="3200" dirty="0"/>
              <a:t>What is the most common reason people vape?</a:t>
            </a:r>
          </a:p>
        </p:txBody>
      </p:sp>
      <p:sp>
        <p:nvSpPr>
          <p:cNvPr id="4" name="TextBox 3">
            <a:extLst>
              <a:ext uri="{FF2B5EF4-FFF2-40B4-BE49-F238E27FC236}">
                <a16:creationId xmlns:a16="http://schemas.microsoft.com/office/drawing/2014/main" id="{092886F9-B639-458A-B9E5-E1C974921955}"/>
              </a:ext>
            </a:extLst>
          </p:cNvPr>
          <p:cNvSpPr txBox="1"/>
          <p:nvPr/>
        </p:nvSpPr>
        <p:spPr>
          <a:xfrm>
            <a:off x="533507" y="1767007"/>
            <a:ext cx="10393302" cy="461665"/>
          </a:xfrm>
          <a:prstGeom prst="rect">
            <a:avLst/>
          </a:prstGeom>
          <a:noFill/>
        </p:spPr>
        <p:txBody>
          <a:bodyPr wrap="square" rtlCol="0">
            <a:spAutoFit/>
          </a:bodyPr>
          <a:lstStyle/>
          <a:p>
            <a:r>
              <a:rPr lang="en-AU" sz="2400" b="1" dirty="0">
                <a:solidFill>
                  <a:srgbClr val="592C82"/>
                </a:solidFill>
                <a:latin typeface="Arial" panose="020B0604020202020204" pitchFamily="34" charset="0"/>
                <a:cs typeface="Arial" panose="020B0604020202020204" pitchFamily="34" charset="0"/>
              </a:rPr>
              <a:t>A friend used them</a:t>
            </a:r>
          </a:p>
        </p:txBody>
      </p:sp>
      <p:sp>
        <p:nvSpPr>
          <p:cNvPr id="5" name="TextBox 4">
            <a:extLst>
              <a:ext uri="{FF2B5EF4-FFF2-40B4-BE49-F238E27FC236}">
                <a16:creationId xmlns:a16="http://schemas.microsoft.com/office/drawing/2014/main" id="{0BC5F1D8-CAA1-495D-80DE-602EE3B81498}"/>
              </a:ext>
            </a:extLst>
          </p:cNvPr>
          <p:cNvSpPr txBox="1"/>
          <p:nvPr/>
        </p:nvSpPr>
        <p:spPr>
          <a:xfrm>
            <a:off x="533507" y="2474893"/>
            <a:ext cx="11252551" cy="1015663"/>
          </a:xfrm>
          <a:prstGeom prst="rect">
            <a:avLst/>
          </a:prstGeom>
          <a:noFill/>
        </p:spPr>
        <p:txBody>
          <a:bodyPr wrap="square" rtlCol="0">
            <a:spAutoFit/>
          </a:bodyPr>
          <a:lstStyle/>
          <a:p>
            <a:r>
              <a:rPr lang="en-AU" sz="2000" dirty="0">
                <a:latin typeface="Arial" panose="020B0604020202020204" pitchFamily="34" charset="0"/>
                <a:cs typeface="Arial" panose="020B0604020202020204" pitchFamily="34" charset="0"/>
              </a:rPr>
              <a:t>A study of Australians aged between15 and 30 years found that of people who vape or have vaped in the last month, 61% reported they did so because “a friend used them” [6].</a:t>
            </a:r>
          </a:p>
          <a:p>
            <a:endParaRPr lang="en-AU" sz="2000" dirty="0"/>
          </a:p>
        </p:txBody>
      </p:sp>
      <p:sp>
        <p:nvSpPr>
          <p:cNvPr id="3" name="TextBox 2">
            <a:extLst>
              <a:ext uri="{FF2B5EF4-FFF2-40B4-BE49-F238E27FC236}">
                <a16:creationId xmlns:a16="http://schemas.microsoft.com/office/drawing/2014/main" id="{5565E789-2C9D-42C1-8D74-64F45DC7CCC7}"/>
              </a:ext>
            </a:extLst>
          </p:cNvPr>
          <p:cNvSpPr txBox="1"/>
          <p:nvPr/>
        </p:nvSpPr>
        <p:spPr>
          <a:xfrm>
            <a:off x="623886" y="3422342"/>
            <a:ext cx="10881574" cy="1512658"/>
          </a:xfrm>
          <a:prstGeom prst="rect">
            <a:avLst/>
          </a:prstGeom>
          <a:noFill/>
        </p:spPr>
        <p:txBody>
          <a:bodyPr wrap="square" rtlCol="0">
            <a:spAutoFit/>
          </a:bodyPr>
          <a:lstStyle/>
          <a:p>
            <a:pPr>
              <a:lnSpc>
                <a:spcPct val="150000"/>
              </a:lnSpc>
            </a:pPr>
            <a:r>
              <a:rPr lang="en-AU" sz="2400" b="1" dirty="0">
                <a:latin typeface="Arial" panose="020B0604020202020204" pitchFamily="34" charset="0"/>
                <a:cs typeface="Arial" panose="020B0604020202020204" pitchFamily="34" charset="0"/>
              </a:rPr>
              <a:t>Discussion questions:</a:t>
            </a:r>
          </a:p>
          <a:p>
            <a:pPr marL="342900" indent="-342900">
              <a:lnSpc>
                <a:spcPct val="150000"/>
              </a:lnSpc>
              <a:buAutoNum type="arabicPeriod"/>
            </a:pPr>
            <a:r>
              <a:rPr lang="en-AU" sz="2000" dirty="0">
                <a:latin typeface="Arial" panose="020B0604020202020204" pitchFamily="34" charset="0"/>
                <a:cs typeface="Arial" panose="020B0604020202020204" pitchFamily="34" charset="0"/>
              </a:rPr>
              <a:t>Does this statistic surprise you? Why?</a:t>
            </a:r>
          </a:p>
          <a:p>
            <a:pPr marL="342900" indent="-342900">
              <a:lnSpc>
                <a:spcPct val="150000"/>
              </a:lnSpc>
              <a:buAutoNum type="arabicPeriod"/>
            </a:pPr>
            <a:r>
              <a:rPr lang="en-AU" sz="2000" dirty="0">
                <a:latin typeface="Arial" panose="020B0604020202020204" pitchFamily="34" charset="0"/>
                <a:cs typeface="Arial" panose="020B0604020202020204" pitchFamily="34" charset="0"/>
              </a:rPr>
              <a:t>In any situation, why do you think it can be challenging to go against the group or a friend? </a:t>
            </a:r>
          </a:p>
        </p:txBody>
      </p:sp>
    </p:spTree>
    <p:extLst>
      <p:ext uri="{BB962C8B-B14F-4D97-AF65-F5344CB8AC3E}">
        <p14:creationId xmlns:p14="http://schemas.microsoft.com/office/powerpoint/2010/main" val="369610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FA07-2410-4C92-BC3A-E1BF7E30DD69}"/>
              </a:ext>
            </a:extLst>
          </p:cNvPr>
          <p:cNvSpPr>
            <a:spLocks noGrp="1"/>
          </p:cNvSpPr>
          <p:nvPr>
            <p:ph type="title"/>
          </p:nvPr>
        </p:nvSpPr>
        <p:spPr>
          <a:xfrm>
            <a:off x="623888" y="576001"/>
            <a:ext cx="10944226" cy="873388"/>
          </a:xfrm>
        </p:spPr>
        <p:txBody>
          <a:bodyPr/>
          <a:lstStyle/>
          <a:p>
            <a:r>
              <a:rPr lang="en-AU" sz="3200" dirty="0"/>
              <a:t>Refusal skills</a:t>
            </a:r>
          </a:p>
        </p:txBody>
      </p:sp>
      <p:sp>
        <p:nvSpPr>
          <p:cNvPr id="4" name="TextBox 3">
            <a:extLst>
              <a:ext uri="{FF2B5EF4-FFF2-40B4-BE49-F238E27FC236}">
                <a16:creationId xmlns:a16="http://schemas.microsoft.com/office/drawing/2014/main" id="{0428C9C8-C902-48BE-B0CF-780742120F28}"/>
              </a:ext>
            </a:extLst>
          </p:cNvPr>
          <p:cNvSpPr txBox="1"/>
          <p:nvPr/>
        </p:nvSpPr>
        <p:spPr>
          <a:xfrm>
            <a:off x="623886" y="1449389"/>
            <a:ext cx="10944226" cy="4955203"/>
          </a:xfrm>
          <a:prstGeom prst="rect">
            <a:avLst/>
          </a:prstGeom>
          <a:noFill/>
        </p:spPr>
        <p:txBody>
          <a:bodyPr wrap="square" rtlCol="0">
            <a:spAutoFit/>
          </a:bodyPr>
          <a:lstStyle/>
          <a:p>
            <a:r>
              <a:rPr lang="en-AU" sz="2000" b="1" dirty="0">
                <a:latin typeface="Arial" panose="020B0604020202020204" pitchFamily="34" charset="0"/>
                <a:cs typeface="Arial" panose="020B0604020202020204" pitchFamily="34" charset="0"/>
              </a:rPr>
              <a:t>Refusal skills are skills that allow people to say no to peer pressure in order to avoid situations involving risk. </a:t>
            </a:r>
          </a:p>
          <a:p>
            <a:endParaRPr lang="en-AU" dirty="0"/>
          </a:p>
          <a:p>
            <a:pPr marL="342900" indent="-342900">
              <a:lnSpc>
                <a:spcPct val="150000"/>
              </a:lnSpc>
              <a:buFont typeface="Arial" panose="020B0604020202020204" pitchFamily="34" charset="0"/>
              <a:buChar char="•"/>
            </a:pPr>
            <a:r>
              <a:rPr lang="en-AU" sz="2000" b="1" dirty="0">
                <a:latin typeface="Arial" panose="020B0604020202020204" pitchFamily="34" charset="0"/>
                <a:cs typeface="Arial" panose="020B0604020202020204" pitchFamily="34" charset="0"/>
              </a:rPr>
              <a:t>Provide a reason for refusal: </a:t>
            </a:r>
            <a:r>
              <a:rPr lang="en-AU" sz="2000" dirty="0">
                <a:latin typeface="Arial" panose="020B0604020202020204" pitchFamily="34" charset="0"/>
                <a:cs typeface="Arial" panose="020B0604020202020204" pitchFamily="34" charset="0"/>
              </a:rPr>
              <a:t>Think back to last session on the effects of vaping. What was your biggest reasons not to vape?</a:t>
            </a:r>
          </a:p>
          <a:p>
            <a:pPr marL="342900" indent="-342900">
              <a:lnSpc>
                <a:spcPct val="150000"/>
              </a:lnSpc>
              <a:buFont typeface="Arial" panose="020B0604020202020204" pitchFamily="34" charset="0"/>
              <a:buChar char="•"/>
            </a:pPr>
            <a:r>
              <a:rPr lang="en-AU" sz="2000" b="1" dirty="0">
                <a:latin typeface="Arial" panose="020B0604020202020204" pitchFamily="34" charset="0"/>
                <a:cs typeface="Arial" panose="020B0604020202020204" pitchFamily="34" charset="0"/>
              </a:rPr>
              <a:t>Be assertive: </a:t>
            </a:r>
            <a:r>
              <a:rPr lang="en-AU" sz="2000" dirty="0">
                <a:latin typeface="Arial" panose="020B0604020202020204" pitchFamily="34" charset="0"/>
                <a:cs typeface="Arial" panose="020B0604020202020204" pitchFamily="34" charset="0"/>
              </a:rPr>
              <a:t>Use ‘I’ statements. Be respectful but firm. Body language and eye contact is also important.</a:t>
            </a:r>
          </a:p>
          <a:p>
            <a:pPr marL="342900" indent="-342900">
              <a:lnSpc>
                <a:spcPct val="150000"/>
              </a:lnSpc>
              <a:buFont typeface="Arial" panose="020B0604020202020204" pitchFamily="34" charset="0"/>
              <a:buChar char="•"/>
            </a:pPr>
            <a:r>
              <a:rPr lang="en-AU" sz="2000" b="1" dirty="0">
                <a:latin typeface="Arial" panose="020B0604020202020204" pitchFamily="34" charset="0"/>
                <a:cs typeface="Arial" panose="020B0604020202020204" pitchFamily="34" charset="0"/>
              </a:rPr>
              <a:t>Suggest other options: </a:t>
            </a:r>
            <a:r>
              <a:rPr lang="en-AU" sz="2000" dirty="0">
                <a:latin typeface="Arial" panose="020B0604020202020204" pitchFamily="34" charset="0"/>
                <a:cs typeface="Arial" panose="020B0604020202020204" pitchFamily="34" charset="0"/>
              </a:rPr>
              <a:t>Try to persuade your friends to do something that is safer and healthier.</a:t>
            </a:r>
          </a:p>
          <a:p>
            <a:pPr marL="342900" indent="-342900">
              <a:lnSpc>
                <a:spcPct val="150000"/>
              </a:lnSpc>
              <a:buFont typeface="Arial" panose="020B0604020202020204" pitchFamily="34" charset="0"/>
              <a:buChar char="•"/>
            </a:pPr>
            <a:r>
              <a:rPr lang="en-AU" sz="2000" b="1" dirty="0">
                <a:latin typeface="Arial" panose="020B0604020202020204" pitchFamily="34" charset="0"/>
                <a:cs typeface="Arial" panose="020B0604020202020204" pitchFamily="34" charset="0"/>
              </a:rPr>
              <a:t>Take action: </a:t>
            </a:r>
            <a:r>
              <a:rPr lang="en-AU" sz="2000" dirty="0">
                <a:latin typeface="Arial" panose="020B0604020202020204" pitchFamily="34" charset="0"/>
                <a:cs typeface="Arial" panose="020B0604020202020204" pitchFamily="34" charset="0"/>
              </a:rPr>
              <a:t>If nothing seems to be working, leave. That is a clear statement that you won’t change your mind. </a:t>
            </a:r>
            <a:endParaRPr lang="en-AU" sz="2000" b="1" dirty="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566765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04AF9-AEF8-4199-9319-01FB6FD3DB2D}"/>
              </a:ext>
            </a:extLst>
          </p:cNvPr>
          <p:cNvSpPr>
            <a:spLocks noGrp="1"/>
          </p:cNvSpPr>
          <p:nvPr>
            <p:ph type="title"/>
          </p:nvPr>
        </p:nvSpPr>
        <p:spPr/>
        <p:txBody>
          <a:bodyPr/>
          <a:lstStyle/>
          <a:p>
            <a:r>
              <a:rPr lang="en-AU" sz="3200" dirty="0"/>
              <a:t>Assertive communication</a:t>
            </a:r>
          </a:p>
        </p:txBody>
      </p:sp>
      <p:sp>
        <p:nvSpPr>
          <p:cNvPr id="6" name="TextBox 5">
            <a:extLst>
              <a:ext uri="{FF2B5EF4-FFF2-40B4-BE49-F238E27FC236}">
                <a16:creationId xmlns:a16="http://schemas.microsoft.com/office/drawing/2014/main" id="{A753B5FF-9D4E-46BE-9F1A-F7982427BCAB}"/>
              </a:ext>
            </a:extLst>
          </p:cNvPr>
          <p:cNvSpPr txBox="1"/>
          <p:nvPr/>
        </p:nvSpPr>
        <p:spPr>
          <a:xfrm>
            <a:off x="623886" y="1585479"/>
            <a:ext cx="9383697" cy="3785652"/>
          </a:xfrm>
          <a:prstGeom prst="rect">
            <a:avLst/>
          </a:prstGeom>
          <a:noFill/>
        </p:spPr>
        <p:txBody>
          <a:bodyPr wrap="square" rtlCol="0">
            <a:spAutoFit/>
          </a:bodyPr>
          <a:lstStyle/>
          <a:p>
            <a:endParaRPr lang="en-AU" sz="2000" dirty="0"/>
          </a:p>
          <a:p>
            <a:r>
              <a:rPr lang="en-AU" sz="2000" b="1" dirty="0">
                <a:latin typeface="Arial" panose="020B0604020202020204" pitchFamily="34" charset="0"/>
                <a:cs typeface="Arial" panose="020B0604020202020204" pitchFamily="34" charset="0"/>
              </a:rPr>
              <a:t>Which of the following do you think is the most assertive way to say no?</a:t>
            </a:r>
          </a:p>
          <a:p>
            <a:endParaRPr lang="en-AU" sz="2000" b="1" dirty="0">
              <a:latin typeface="Arial" panose="020B0604020202020204" pitchFamily="34" charset="0"/>
              <a:cs typeface="Arial" panose="020B0604020202020204" pitchFamily="34" charset="0"/>
            </a:endParaRPr>
          </a:p>
          <a:p>
            <a:endParaRPr lang="en-AU" sz="2000" dirty="0"/>
          </a:p>
          <a:p>
            <a:r>
              <a:rPr lang="en-AU" sz="2000" b="1" dirty="0"/>
              <a:t> </a:t>
            </a:r>
            <a:r>
              <a:rPr lang="en-AU" sz="2000" b="1" dirty="0">
                <a:latin typeface="Arial" panose="020B0604020202020204" pitchFamily="34" charset="0"/>
                <a:cs typeface="Arial" panose="020B0604020202020204" pitchFamily="34" charset="0"/>
              </a:rPr>
              <a:t>‘I can’t’</a:t>
            </a:r>
          </a:p>
          <a:p>
            <a:endParaRPr lang="en-AU" sz="2000" dirty="0">
              <a:latin typeface="Arial" panose="020B0604020202020204" pitchFamily="34" charset="0"/>
              <a:cs typeface="Arial" panose="020B0604020202020204" pitchFamily="34" charset="0"/>
            </a:endParaRPr>
          </a:p>
          <a:p>
            <a:endParaRPr lang="en-AU" sz="20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     or</a:t>
            </a:r>
          </a:p>
          <a:p>
            <a:endParaRPr lang="en-AU" sz="2000" dirty="0">
              <a:latin typeface="Arial" panose="020B0604020202020204" pitchFamily="34" charset="0"/>
              <a:cs typeface="Arial" panose="020B0604020202020204" pitchFamily="34" charset="0"/>
            </a:endParaRPr>
          </a:p>
          <a:p>
            <a:endParaRPr lang="en-AU" sz="2000" dirty="0">
              <a:latin typeface="Arial" panose="020B0604020202020204" pitchFamily="34" charset="0"/>
              <a:cs typeface="Arial" panose="020B0604020202020204" pitchFamily="34" charset="0"/>
            </a:endParaRPr>
          </a:p>
          <a:p>
            <a:endParaRPr lang="en-AU" sz="2000" dirty="0">
              <a:latin typeface="Arial" panose="020B0604020202020204" pitchFamily="34" charset="0"/>
              <a:cs typeface="Arial" panose="020B0604020202020204" pitchFamily="34" charset="0"/>
            </a:endParaRPr>
          </a:p>
          <a:p>
            <a:r>
              <a:rPr lang="en-AU" sz="2000" b="1" dirty="0">
                <a:latin typeface="Arial" panose="020B0604020202020204" pitchFamily="34" charset="0"/>
                <a:cs typeface="Arial" panose="020B0604020202020204" pitchFamily="34" charset="0"/>
              </a:rPr>
              <a:t> ‘I don’t’</a:t>
            </a:r>
          </a:p>
        </p:txBody>
      </p:sp>
      <p:sp>
        <p:nvSpPr>
          <p:cNvPr id="7" name="TextBox 6">
            <a:extLst>
              <a:ext uri="{FF2B5EF4-FFF2-40B4-BE49-F238E27FC236}">
                <a16:creationId xmlns:a16="http://schemas.microsoft.com/office/drawing/2014/main" id="{4C87D6A5-FEC0-4B5A-9A54-CB90787718E9}"/>
              </a:ext>
            </a:extLst>
          </p:cNvPr>
          <p:cNvSpPr txBox="1"/>
          <p:nvPr/>
        </p:nvSpPr>
        <p:spPr>
          <a:xfrm>
            <a:off x="1765074" y="2614238"/>
            <a:ext cx="7857228" cy="707886"/>
          </a:xfrm>
          <a:prstGeom prst="rect">
            <a:avLst/>
          </a:prstGeom>
          <a:noFill/>
          <a:ln>
            <a:solidFill>
              <a:schemeClr val="tx1"/>
            </a:solidFill>
          </a:ln>
        </p:spPr>
        <p:txBody>
          <a:bodyPr wrap="square" rtlCol="0">
            <a:spAutoFit/>
          </a:bodyPr>
          <a:lstStyle/>
          <a:p>
            <a:r>
              <a:rPr lang="en-AU" sz="2000" dirty="0">
                <a:latin typeface="Arial" panose="020B0604020202020204" pitchFamily="34" charset="0"/>
                <a:cs typeface="Arial" panose="020B0604020202020204" pitchFamily="34" charset="0"/>
              </a:rPr>
              <a:t>‘I can’t’ statements suggest that someone or something else is in control of your decisions - that you are being restricted.</a:t>
            </a:r>
          </a:p>
        </p:txBody>
      </p:sp>
      <p:sp>
        <p:nvSpPr>
          <p:cNvPr id="8" name="TextBox 7">
            <a:extLst>
              <a:ext uri="{FF2B5EF4-FFF2-40B4-BE49-F238E27FC236}">
                <a16:creationId xmlns:a16="http://schemas.microsoft.com/office/drawing/2014/main" id="{A388003F-2D43-455A-9860-7E359F84D407}"/>
              </a:ext>
            </a:extLst>
          </p:cNvPr>
          <p:cNvSpPr txBox="1"/>
          <p:nvPr/>
        </p:nvSpPr>
        <p:spPr>
          <a:xfrm>
            <a:off x="1765074" y="4799335"/>
            <a:ext cx="7857228" cy="707886"/>
          </a:xfrm>
          <a:prstGeom prst="rect">
            <a:avLst/>
          </a:prstGeom>
          <a:noFill/>
          <a:ln>
            <a:solidFill>
              <a:schemeClr val="tx1"/>
            </a:solidFill>
          </a:ln>
        </p:spPr>
        <p:txBody>
          <a:bodyPr wrap="square" rtlCol="0">
            <a:spAutoFit/>
          </a:bodyPr>
          <a:lstStyle/>
          <a:p>
            <a:r>
              <a:rPr lang="en-AU" sz="2000" dirty="0">
                <a:latin typeface="Arial" panose="020B0604020202020204" pitchFamily="34" charset="0"/>
                <a:cs typeface="Arial" panose="020B0604020202020204" pitchFamily="34" charset="0"/>
              </a:rPr>
              <a:t>‘I don’t’ statements show that you have a choice and you are in control of your decisions.</a:t>
            </a:r>
          </a:p>
        </p:txBody>
      </p:sp>
      <p:sp>
        <p:nvSpPr>
          <p:cNvPr id="9" name="Oval 8">
            <a:extLst>
              <a:ext uri="{FF2B5EF4-FFF2-40B4-BE49-F238E27FC236}">
                <a16:creationId xmlns:a16="http://schemas.microsoft.com/office/drawing/2014/main" id="{030AA364-B925-4A46-8C7A-FD3195A0EAB5}"/>
              </a:ext>
            </a:extLst>
          </p:cNvPr>
          <p:cNvSpPr/>
          <p:nvPr/>
        </p:nvSpPr>
        <p:spPr>
          <a:xfrm>
            <a:off x="500728" y="4350883"/>
            <a:ext cx="10596360" cy="1637138"/>
          </a:xfrm>
          <a:prstGeom prst="ellipse">
            <a:avLst/>
          </a:prstGeom>
          <a:noFill/>
          <a:ln w="38100">
            <a:solidFill>
              <a:srgbClr val="592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5112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710CF-1D71-4FDC-BE64-ADDAFA471EA4}"/>
              </a:ext>
            </a:extLst>
          </p:cNvPr>
          <p:cNvSpPr>
            <a:spLocks noGrp="1"/>
          </p:cNvSpPr>
          <p:nvPr>
            <p:ph type="title"/>
          </p:nvPr>
        </p:nvSpPr>
        <p:spPr/>
        <p:txBody>
          <a:bodyPr/>
          <a:lstStyle/>
          <a:p>
            <a:r>
              <a:rPr lang="en-AU" sz="3200" dirty="0"/>
              <a:t>Refusal skill example</a:t>
            </a:r>
          </a:p>
        </p:txBody>
      </p:sp>
      <p:sp>
        <p:nvSpPr>
          <p:cNvPr id="5" name="TextBox 4">
            <a:extLst>
              <a:ext uri="{FF2B5EF4-FFF2-40B4-BE49-F238E27FC236}">
                <a16:creationId xmlns:a16="http://schemas.microsoft.com/office/drawing/2014/main" id="{88062051-55BE-4C31-AF94-5BFD3D03D4EB}"/>
              </a:ext>
            </a:extLst>
          </p:cNvPr>
          <p:cNvSpPr txBox="1"/>
          <p:nvPr/>
        </p:nvSpPr>
        <p:spPr>
          <a:xfrm>
            <a:off x="718187" y="2693684"/>
            <a:ext cx="10755625" cy="958660"/>
          </a:xfrm>
          <a:prstGeom prst="rect">
            <a:avLst/>
          </a:prstGeom>
          <a:noFill/>
        </p:spPr>
        <p:txBody>
          <a:bodyPr wrap="square">
            <a:spAutoFit/>
          </a:bodyPr>
          <a:lstStyle/>
          <a:p>
            <a:pPr>
              <a:lnSpc>
                <a:spcPct val="150000"/>
              </a:lnSpc>
            </a:pPr>
            <a:r>
              <a:rPr lang="en-AU" sz="2000" u="sng" dirty="0">
                <a:latin typeface="Arial" panose="020B0604020202020204" pitchFamily="34" charset="0"/>
                <a:cs typeface="Arial" panose="020B0604020202020204" pitchFamily="34" charset="0"/>
              </a:rPr>
              <a:t>No thanks, I don’t want to </a:t>
            </a:r>
            <a:r>
              <a:rPr lang="en-AU" sz="2000" dirty="0">
                <a:latin typeface="Arial" panose="020B0604020202020204" pitchFamily="34" charset="0"/>
                <a:cs typeface="Arial" panose="020B0604020202020204" pitchFamily="34" charset="0"/>
              </a:rPr>
              <a:t>vape. </a:t>
            </a:r>
            <a:r>
              <a:rPr lang="en-AU" sz="2000" u="sng" dirty="0">
                <a:latin typeface="Arial" panose="020B0604020202020204" pitchFamily="34" charset="0"/>
                <a:cs typeface="Arial" panose="020B0604020202020204" pitchFamily="34" charset="0"/>
              </a:rPr>
              <a:t>It makes me feel nauseous</a:t>
            </a:r>
            <a:r>
              <a:rPr lang="en-AU" sz="2000" dirty="0">
                <a:latin typeface="Arial" panose="020B0604020202020204" pitchFamily="34" charset="0"/>
                <a:cs typeface="Arial" panose="020B0604020202020204" pitchFamily="34" charset="0"/>
              </a:rPr>
              <a:t>. I’d rather get something to eat. </a:t>
            </a:r>
            <a:r>
              <a:rPr lang="en-AU" sz="2000" u="sng" dirty="0">
                <a:latin typeface="Arial" panose="020B0604020202020204" pitchFamily="34" charset="0"/>
                <a:cs typeface="Arial" panose="020B0604020202020204" pitchFamily="34" charset="0"/>
              </a:rPr>
              <a:t>Let’s go to the canteen.</a:t>
            </a:r>
          </a:p>
        </p:txBody>
      </p:sp>
      <p:sp>
        <p:nvSpPr>
          <p:cNvPr id="14" name="TextBox 13">
            <a:extLst>
              <a:ext uri="{FF2B5EF4-FFF2-40B4-BE49-F238E27FC236}">
                <a16:creationId xmlns:a16="http://schemas.microsoft.com/office/drawing/2014/main" id="{A2236F18-9911-443A-956A-86C6DB0330E1}"/>
              </a:ext>
            </a:extLst>
          </p:cNvPr>
          <p:cNvSpPr txBox="1"/>
          <p:nvPr/>
        </p:nvSpPr>
        <p:spPr>
          <a:xfrm>
            <a:off x="1189007" y="1574103"/>
            <a:ext cx="1367759" cy="400110"/>
          </a:xfrm>
          <a:prstGeom prst="rect">
            <a:avLst/>
          </a:prstGeom>
          <a:noFill/>
          <a:ln>
            <a:noFill/>
          </a:ln>
        </p:spPr>
        <p:txBody>
          <a:bodyPr wrap="square" rtlCol="0">
            <a:spAutoFit/>
          </a:bodyPr>
          <a:lstStyle/>
          <a:p>
            <a:pPr algn="ctr"/>
            <a:r>
              <a:rPr lang="en-AU" sz="2000" dirty="0"/>
              <a:t>Assertive</a:t>
            </a:r>
          </a:p>
        </p:txBody>
      </p:sp>
      <p:cxnSp>
        <p:nvCxnSpPr>
          <p:cNvPr id="15" name="Straight Arrow Connector 14">
            <a:extLst>
              <a:ext uri="{FF2B5EF4-FFF2-40B4-BE49-F238E27FC236}">
                <a16:creationId xmlns:a16="http://schemas.microsoft.com/office/drawing/2014/main" id="{705466C7-D5EE-44B9-B3E4-71EAF7682CF5}"/>
              </a:ext>
            </a:extLst>
          </p:cNvPr>
          <p:cNvCxnSpPr>
            <a:cxnSpLocks/>
          </p:cNvCxnSpPr>
          <p:nvPr/>
        </p:nvCxnSpPr>
        <p:spPr>
          <a:xfrm>
            <a:off x="5405886" y="2157800"/>
            <a:ext cx="0" cy="627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3C65A55-AE0C-4139-ABFF-92CE84CD7B81}"/>
              </a:ext>
            </a:extLst>
          </p:cNvPr>
          <p:cNvSpPr txBox="1"/>
          <p:nvPr/>
        </p:nvSpPr>
        <p:spPr>
          <a:xfrm>
            <a:off x="4715773" y="1240538"/>
            <a:ext cx="1596250" cy="1015663"/>
          </a:xfrm>
          <a:prstGeom prst="rect">
            <a:avLst/>
          </a:prstGeom>
          <a:noFill/>
          <a:ln>
            <a:noFill/>
          </a:ln>
        </p:spPr>
        <p:txBody>
          <a:bodyPr wrap="square" rtlCol="0">
            <a:spAutoFit/>
          </a:bodyPr>
          <a:lstStyle/>
          <a:p>
            <a:r>
              <a:rPr lang="en-AU" sz="2000" dirty="0"/>
              <a:t>Reason (everyone's is different) </a:t>
            </a:r>
          </a:p>
        </p:txBody>
      </p:sp>
      <p:cxnSp>
        <p:nvCxnSpPr>
          <p:cNvPr id="17" name="Straight Arrow Connector 16">
            <a:extLst>
              <a:ext uri="{FF2B5EF4-FFF2-40B4-BE49-F238E27FC236}">
                <a16:creationId xmlns:a16="http://schemas.microsoft.com/office/drawing/2014/main" id="{B403903B-48D7-4ED2-B9A2-6BE5F423FFE8}"/>
              </a:ext>
            </a:extLst>
          </p:cNvPr>
          <p:cNvCxnSpPr>
            <a:cxnSpLocks/>
          </p:cNvCxnSpPr>
          <p:nvPr/>
        </p:nvCxnSpPr>
        <p:spPr>
          <a:xfrm flipV="1">
            <a:off x="1465290" y="3555329"/>
            <a:ext cx="0" cy="685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492AE98-FA6F-40A4-B7C5-17985437241E}"/>
              </a:ext>
            </a:extLst>
          </p:cNvPr>
          <p:cNvSpPr txBox="1"/>
          <p:nvPr/>
        </p:nvSpPr>
        <p:spPr>
          <a:xfrm>
            <a:off x="812485" y="4240993"/>
            <a:ext cx="1284059" cy="400110"/>
          </a:xfrm>
          <a:prstGeom prst="rect">
            <a:avLst/>
          </a:prstGeom>
          <a:noFill/>
          <a:ln>
            <a:noFill/>
          </a:ln>
        </p:spPr>
        <p:txBody>
          <a:bodyPr wrap="square" rtlCol="0">
            <a:spAutoFit/>
          </a:bodyPr>
          <a:lstStyle/>
          <a:p>
            <a:pPr algn="ctr"/>
            <a:r>
              <a:rPr lang="en-AU" sz="2000" dirty="0"/>
              <a:t>Options</a:t>
            </a:r>
          </a:p>
        </p:txBody>
      </p:sp>
      <p:sp>
        <p:nvSpPr>
          <p:cNvPr id="21" name="TextBox 20">
            <a:extLst>
              <a:ext uri="{FF2B5EF4-FFF2-40B4-BE49-F238E27FC236}">
                <a16:creationId xmlns:a16="http://schemas.microsoft.com/office/drawing/2014/main" id="{6B6D9377-E83F-4BCF-9276-170C57BF957A}"/>
              </a:ext>
            </a:extLst>
          </p:cNvPr>
          <p:cNvSpPr txBox="1"/>
          <p:nvPr/>
        </p:nvSpPr>
        <p:spPr>
          <a:xfrm>
            <a:off x="812485" y="4861097"/>
            <a:ext cx="10567028" cy="1728678"/>
          </a:xfrm>
          <a:prstGeom prst="rect">
            <a:avLst/>
          </a:prstGeom>
          <a:noFill/>
        </p:spPr>
        <p:txBody>
          <a:bodyPr wrap="square" rtlCol="0">
            <a:spAutoFit/>
          </a:bodyPr>
          <a:lstStyle/>
          <a:p>
            <a:pPr marL="0" lvl="1" defTabSz="914377">
              <a:spcBef>
                <a:spcPts val="500"/>
              </a:spcBef>
              <a:spcAft>
                <a:spcPts val="1000"/>
              </a:spcAft>
            </a:pPr>
            <a:r>
              <a:rPr lang="en-AU" sz="2000" b="1" dirty="0">
                <a:latin typeface="Arial" panose="020B0604020202020204" pitchFamily="34" charset="0"/>
                <a:cs typeface="Arial" panose="020B0604020202020204" pitchFamily="34" charset="0"/>
              </a:rPr>
              <a:t>Activity: </a:t>
            </a:r>
            <a:endParaRPr lang="en-AU" sz="2000" dirty="0"/>
          </a:p>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Go through the scenarios in the activity sheet.</a:t>
            </a:r>
          </a:p>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Write down refusal responses to each of the scenarios.</a:t>
            </a:r>
          </a:p>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Make each answer different. Having multiple responses prepared is important. </a:t>
            </a:r>
          </a:p>
          <a:p>
            <a:pPr algn="ctr"/>
            <a:endParaRPr lang="en-AU" dirty="0"/>
          </a:p>
        </p:txBody>
      </p:sp>
      <p:cxnSp>
        <p:nvCxnSpPr>
          <p:cNvPr id="22" name="Straight Arrow Connector 21">
            <a:extLst>
              <a:ext uri="{FF2B5EF4-FFF2-40B4-BE49-F238E27FC236}">
                <a16:creationId xmlns:a16="http://schemas.microsoft.com/office/drawing/2014/main" id="{529DCCE7-EDBE-4B8B-960F-26722F0477AE}"/>
              </a:ext>
            </a:extLst>
          </p:cNvPr>
          <p:cNvCxnSpPr>
            <a:cxnSpLocks/>
          </p:cNvCxnSpPr>
          <p:nvPr/>
        </p:nvCxnSpPr>
        <p:spPr>
          <a:xfrm>
            <a:off x="1752600" y="1943610"/>
            <a:ext cx="0" cy="773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0B95D98-997E-4B52-8BFB-91C7D76B9C80}"/>
              </a:ext>
            </a:extLst>
          </p:cNvPr>
          <p:cNvSpPr txBox="1"/>
          <p:nvPr/>
        </p:nvSpPr>
        <p:spPr>
          <a:xfrm>
            <a:off x="3480075" y="3240398"/>
            <a:ext cx="5231847" cy="400110"/>
          </a:xfrm>
          <a:prstGeom prst="rect">
            <a:avLst/>
          </a:prstGeom>
          <a:noFill/>
          <a:ln>
            <a:noFill/>
          </a:ln>
        </p:spPr>
        <p:txBody>
          <a:bodyPr wrap="square" lIns="91440" tIns="45720" rIns="91440" bIns="45720" rtlCol="0" anchor="t">
            <a:spAutoFit/>
          </a:bodyPr>
          <a:lstStyle/>
          <a:p>
            <a:r>
              <a:rPr lang="en-AU" sz="2000" dirty="0"/>
              <a:t>Take action: If nothing else works, leave</a:t>
            </a:r>
          </a:p>
        </p:txBody>
      </p:sp>
    </p:spTree>
    <p:extLst>
      <p:ext uri="{BB962C8B-B14F-4D97-AF65-F5344CB8AC3E}">
        <p14:creationId xmlns:p14="http://schemas.microsoft.com/office/powerpoint/2010/main" val="232016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01617-BA33-401B-B928-E243AF964C97}"/>
              </a:ext>
            </a:extLst>
          </p:cNvPr>
          <p:cNvSpPr>
            <a:spLocks noGrp="1"/>
          </p:cNvSpPr>
          <p:nvPr>
            <p:ph type="title"/>
          </p:nvPr>
        </p:nvSpPr>
        <p:spPr/>
        <p:txBody>
          <a:bodyPr/>
          <a:lstStyle/>
          <a:p>
            <a:r>
              <a:rPr lang="en-AU" sz="3200" dirty="0"/>
              <a:t>Reflection</a:t>
            </a:r>
            <a:endParaRPr lang="en-AU" dirty="0"/>
          </a:p>
        </p:txBody>
      </p:sp>
      <p:sp>
        <p:nvSpPr>
          <p:cNvPr id="4" name="TextBox 3">
            <a:extLst>
              <a:ext uri="{FF2B5EF4-FFF2-40B4-BE49-F238E27FC236}">
                <a16:creationId xmlns:a16="http://schemas.microsoft.com/office/drawing/2014/main" id="{873DDC2B-3FAA-4DBB-B292-B23A972CC677}"/>
              </a:ext>
            </a:extLst>
          </p:cNvPr>
          <p:cNvSpPr txBox="1"/>
          <p:nvPr/>
        </p:nvSpPr>
        <p:spPr>
          <a:xfrm>
            <a:off x="623885" y="1794510"/>
            <a:ext cx="11245559" cy="1604991"/>
          </a:xfrm>
          <a:prstGeom prst="rect">
            <a:avLst/>
          </a:prstGeom>
          <a:noFill/>
        </p:spPr>
        <p:txBody>
          <a:bodyPr wrap="square" rtlCol="0">
            <a:spAutoFit/>
          </a:bodyPr>
          <a:lstStyle/>
          <a:p>
            <a:r>
              <a:rPr lang="en-AU" sz="2400" b="1" dirty="0">
                <a:latin typeface="Arial" panose="020B0604020202020204" pitchFamily="34" charset="0"/>
                <a:cs typeface="Arial" panose="020B0604020202020204" pitchFamily="34" charset="0"/>
              </a:rPr>
              <a:t>Discussion questions:</a:t>
            </a:r>
          </a:p>
          <a:p>
            <a:endParaRPr lang="en-AU" dirty="0"/>
          </a:p>
          <a:p>
            <a:pPr marL="342900" lvl="0" indent="-342900">
              <a:lnSpc>
                <a:spcPct val="150000"/>
              </a:lnSpc>
              <a:buFont typeface="+mj-lt"/>
              <a:buAutoNum type="arabicPeriod"/>
              <a:tabLst>
                <a:tab pos="215900" algn="l"/>
                <a:tab pos="431800" algn="l"/>
                <a:tab pos="648335" algn="l"/>
                <a:tab pos="864235" algn="l"/>
                <a:tab pos="1296035" algn="l"/>
                <a:tab pos="1511935" algn="l"/>
                <a:tab pos="1728470" algn="l"/>
                <a:tab pos="1944370" algn="l"/>
              </a:tabLst>
            </a:pPr>
            <a:r>
              <a:rPr lang="en-AU" sz="2000" dirty="0">
                <a:effectLst/>
                <a:latin typeface="Arial" panose="020B0604020202020204" pitchFamily="34" charset="0"/>
                <a:ea typeface="Calibri" panose="020F0502020204030204" pitchFamily="34" charset="0"/>
              </a:rPr>
              <a:t>Do you think having knowledge and facts about vaping strengthens your refusal skills? How?</a:t>
            </a:r>
          </a:p>
          <a:p>
            <a:pPr marL="342900" lvl="0" indent="-342900">
              <a:lnSpc>
                <a:spcPct val="150000"/>
              </a:lnSpc>
              <a:buFont typeface="+mj-lt"/>
              <a:buAutoNum type="arabicPeriod"/>
              <a:tabLst>
                <a:tab pos="215900" algn="l"/>
                <a:tab pos="431800" algn="l"/>
                <a:tab pos="648335" algn="l"/>
                <a:tab pos="864235" algn="l"/>
                <a:tab pos="1296035" algn="l"/>
                <a:tab pos="1511935" algn="l"/>
                <a:tab pos="1728470" algn="l"/>
                <a:tab pos="1944370" algn="l"/>
              </a:tabLst>
            </a:pPr>
            <a:r>
              <a:rPr lang="en-AU" sz="2000" dirty="0">
                <a:effectLst/>
                <a:latin typeface="Arial" panose="020B0604020202020204" pitchFamily="34" charset="0"/>
                <a:ea typeface="Calibri" panose="020F0502020204030204" pitchFamily="34" charset="0"/>
              </a:rPr>
              <a:t>How could group dynamics and peer support influence your confidence in using refusal skills?</a:t>
            </a:r>
          </a:p>
        </p:txBody>
      </p:sp>
    </p:spTree>
    <p:extLst>
      <p:ext uri="{BB962C8B-B14F-4D97-AF65-F5344CB8AC3E}">
        <p14:creationId xmlns:p14="http://schemas.microsoft.com/office/powerpoint/2010/main" val="1266792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92C8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E3A2EB-D416-41E5-9A02-7DF790A0A987}"/>
              </a:ext>
            </a:extLst>
          </p:cNvPr>
          <p:cNvSpPr txBox="1"/>
          <p:nvPr/>
        </p:nvSpPr>
        <p:spPr>
          <a:xfrm>
            <a:off x="430692" y="2921168"/>
            <a:ext cx="4910723" cy="1015663"/>
          </a:xfrm>
          <a:prstGeom prst="rect">
            <a:avLst/>
          </a:prstGeom>
          <a:noFill/>
        </p:spPr>
        <p:txBody>
          <a:bodyPr wrap="square" rtlCol="0">
            <a:spAutoFit/>
          </a:bodyPr>
          <a:lstStyle/>
          <a:p>
            <a:r>
              <a:rPr lang="en-AU" sz="6000" b="1">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186241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dirty="0"/>
              <a:t>Session 5</a:t>
            </a:r>
          </a:p>
        </p:txBody>
      </p:sp>
      <p:sp>
        <p:nvSpPr>
          <p:cNvPr id="6" name="Text Placeholder 5"/>
          <p:cNvSpPr>
            <a:spLocks noGrp="1"/>
          </p:cNvSpPr>
          <p:nvPr>
            <p:ph type="body" sz="quarter" idx="10"/>
          </p:nvPr>
        </p:nvSpPr>
        <p:spPr/>
        <p:txBody>
          <a:bodyPr/>
          <a:lstStyle/>
          <a:p>
            <a:r>
              <a:rPr lang="en-AU"/>
              <a:t>TRIM Number</a:t>
            </a:r>
            <a:br>
              <a:rPr lang="en-AU"/>
            </a:br>
            <a:r>
              <a:rPr lang="en-AU"/>
              <a:t>DD Month YYYY</a:t>
            </a:r>
          </a:p>
        </p:txBody>
      </p:sp>
      <p:sp>
        <p:nvSpPr>
          <p:cNvPr id="2" name="TextBox 1">
            <a:extLst>
              <a:ext uri="{FF2B5EF4-FFF2-40B4-BE49-F238E27FC236}">
                <a16:creationId xmlns:a16="http://schemas.microsoft.com/office/drawing/2014/main" id="{4275D7A2-4434-400B-9B6B-2EBCDA6C4864}"/>
              </a:ext>
            </a:extLst>
          </p:cNvPr>
          <p:cNvSpPr txBox="1"/>
          <p:nvPr/>
        </p:nvSpPr>
        <p:spPr>
          <a:xfrm>
            <a:off x="455361" y="3874169"/>
            <a:ext cx="4994943" cy="424732"/>
          </a:xfrm>
          <a:prstGeom prst="rect">
            <a:avLst/>
          </a:prstGeom>
          <a:noFill/>
        </p:spPr>
        <p:txBody>
          <a:bodyPr wrap="square" rtlCol="0">
            <a:spAutoFit/>
          </a:bodyPr>
          <a:lstStyle/>
          <a:p>
            <a:pPr>
              <a:lnSpc>
                <a:spcPct val="90000"/>
              </a:lnSpc>
              <a:spcAft>
                <a:spcPts val="600"/>
              </a:spcAft>
            </a:pPr>
            <a:r>
              <a:rPr lang="en-AU" sz="2400" b="1" dirty="0">
                <a:solidFill>
                  <a:srgbClr val="592C82"/>
                </a:solidFill>
                <a:latin typeface="Arial" panose="020B0604020202020204" pitchFamily="34" charset="0"/>
                <a:cs typeface="Arial" panose="020B0604020202020204" pitchFamily="34" charset="0"/>
              </a:rPr>
              <a:t>Help seeking</a:t>
            </a:r>
          </a:p>
        </p:txBody>
      </p:sp>
    </p:spTree>
    <p:extLst>
      <p:ext uri="{BB962C8B-B14F-4D97-AF65-F5344CB8AC3E}">
        <p14:creationId xmlns:p14="http://schemas.microsoft.com/office/powerpoint/2010/main" val="980947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sz="3200" dirty="0"/>
              <a:t>By the end of the session you will…</a:t>
            </a:r>
          </a:p>
        </p:txBody>
      </p:sp>
      <p:sp>
        <p:nvSpPr>
          <p:cNvPr id="2" name="TextBox 1">
            <a:extLst>
              <a:ext uri="{FF2B5EF4-FFF2-40B4-BE49-F238E27FC236}">
                <a16:creationId xmlns:a16="http://schemas.microsoft.com/office/drawing/2014/main" id="{661DB63E-9FD3-4B89-813B-590B2156683D}"/>
              </a:ext>
            </a:extLst>
          </p:cNvPr>
          <p:cNvSpPr txBox="1"/>
          <p:nvPr/>
        </p:nvSpPr>
        <p:spPr>
          <a:xfrm>
            <a:off x="623885" y="1449389"/>
            <a:ext cx="11263315" cy="2677656"/>
          </a:xfrm>
          <a:prstGeom prst="rect">
            <a:avLst/>
          </a:prstGeom>
          <a:noFill/>
        </p:spPr>
        <p:txBody>
          <a:bodyPr wrap="square" rtlCol="0">
            <a:spAutoFit/>
          </a:bodyPr>
          <a:lstStyle/>
          <a:p>
            <a:pPr marL="342900" indent="-342900">
              <a:lnSpc>
                <a:spcPct val="150000"/>
              </a:lnSpc>
              <a:buFont typeface="Arial" panose="020B0604020202020204" pitchFamily="34" charset="0"/>
              <a:buChar char="•"/>
              <a:tabLst>
                <a:tab pos="215900" algn="l"/>
                <a:tab pos="431800" algn="l"/>
                <a:tab pos="648335" algn="l"/>
                <a:tab pos="864235" algn="l"/>
                <a:tab pos="1296035" algn="l"/>
                <a:tab pos="1511935" algn="l"/>
                <a:tab pos="1728470" algn="l"/>
                <a:tab pos="1944370" algn="l"/>
                <a:tab pos="457200" algn="l"/>
              </a:tabLst>
            </a:pPr>
            <a:r>
              <a:rPr lang="en-AU" sz="2400" b="1" dirty="0">
                <a:solidFill>
                  <a:srgbClr val="592C82"/>
                </a:solidFill>
                <a:latin typeface="Arial" panose="020B0604020202020204" pitchFamily="34" charset="0"/>
                <a:cs typeface="Arial" panose="020B0604020202020204" pitchFamily="34" charset="0"/>
              </a:rPr>
              <a:t>identify and translate health consequences of nicotine dependence (addiction) and services that can help. </a:t>
            </a:r>
          </a:p>
          <a:p>
            <a:pPr marL="342900" indent="-342900">
              <a:lnSpc>
                <a:spcPct val="150000"/>
              </a:lnSpc>
              <a:buFont typeface="Arial" panose="020B0604020202020204" pitchFamily="34" charset="0"/>
              <a:buChar char="•"/>
              <a:tabLst>
                <a:tab pos="215900" algn="l"/>
                <a:tab pos="431800" algn="l"/>
                <a:tab pos="648335" algn="l"/>
                <a:tab pos="864235" algn="l"/>
                <a:tab pos="1296035" algn="l"/>
                <a:tab pos="1511935" algn="l"/>
                <a:tab pos="1728470" algn="l"/>
                <a:tab pos="1944370" algn="l"/>
                <a:tab pos="457200" algn="l"/>
              </a:tabLst>
            </a:pPr>
            <a:endParaRPr lang="en-AU" sz="2400" b="1" dirty="0">
              <a:solidFill>
                <a:srgbClr val="592C82"/>
              </a:solidFill>
              <a:latin typeface="Arial" panose="020B0604020202020204" pitchFamily="34" charset="0"/>
              <a:cs typeface="Arial" panose="020B0604020202020204" pitchFamily="34" charset="0"/>
            </a:endParaRPr>
          </a:p>
          <a:p>
            <a:pPr>
              <a:lnSpc>
                <a:spcPct val="150000"/>
              </a:lnSpc>
            </a:pPr>
            <a:endParaRPr lang="en-AU" sz="2400" dirty="0"/>
          </a:p>
          <a:p>
            <a:pPr marL="342900" indent="-342900">
              <a:buAutoNum type="arabicPeriod"/>
            </a:pPr>
            <a:endParaRPr lang="en-AU" sz="2400" dirty="0"/>
          </a:p>
        </p:txBody>
      </p:sp>
    </p:spTree>
    <p:extLst>
      <p:ext uri="{BB962C8B-B14F-4D97-AF65-F5344CB8AC3E}">
        <p14:creationId xmlns:p14="http://schemas.microsoft.com/office/powerpoint/2010/main" val="3283982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ovie symbol of video camera - Free cinema icons">
            <a:extLst>
              <a:ext uri="{FF2B5EF4-FFF2-40B4-BE49-F238E27FC236}">
                <a16:creationId xmlns:a16="http://schemas.microsoft.com/office/drawing/2014/main" id="{E2D0B5DB-C7F1-43A1-A9EF-5619371A44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886" y="526466"/>
            <a:ext cx="970738" cy="9707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92E31EB-5627-4E41-802A-761EA2E96BB8}"/>
              </a:ext>
            </a:extLst>
          </p:cNvPr>
          <p:cNvSpPr txBox="1"/>
          <p:nvPr/>
        </p:nvSpPr>
        <p:spPr>
          <a:xfrm>
            <a:off x="1779271" y="1011835"/>
            <a:ext cx="6097554" cy="369332"/>
          </a:xfrm>
          <a:prstGeom prst="rect">
            <a:avLst/>
          </a:prstGeom>
          <a:noFill/>
        </p:spPr>
        <p:txBody>
          <a:bodyPr wrap="square">
            <a:spAutoFit/>
          </a:bodyPr>
          <a:lstStyle/>
          <a:p>
            <a:r>
              <a:rPr lang="en-AU" sz="1800" u="sng" dirty="0">
                <a:solidFill>
                  <a:srgbClr val="0000FF"/>
                </a:solidFill>
                <a:effectLst/>
                <a:latin typeface="Arial" panose="020B0604020202020204" pitchFamily="34" charset="0"/>
                <a:ea typeface="Calibri" panose="020F0502020204030204" pitchFamily="34" charset="0"/>
                <a:hlinkClick r:id="rId4"/>
              </a:rPr>
              <a:t>Vaping – Respect Your Brain - YouTube (52 seconds)</a:t>
            </a:r>
            <a:endParaRPr lang="en-AU" sz="1800" dirty="0">
              <a:effectLst/>
              <a:latin typeface="Arial" panose="020B060402020202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92771065-376A-41CF-A27E-FE96DA474DD9}"/>
              </a:ext>
            </a:extLst>
          </p:cNvPr>
          <p:cNvSpPr txBox="1"/>
          <p:nvPr/>
        </p:nvSpPr>
        <p:spPr>
          <a:xfrm>
            <a:off x="623886" y="1794510"/>
            <a:ext cx="10944226" cy="1384995"/>
          </a:xfrm>
          <a:prstGeom prst="rect">
            <a:avLst/>
          </a:prstGeom>
          <a:noFill/>
        </p:spPr>
        <p:txBody>
          <a:bodyPr wrap="square" rtlCol="0">
            <a:spAutoFit/>
          </a:bodyPr>
          <a:lstStyle/>
          <a:p>
            <a:r>
              <a:rPr lang="en-AU" sz="2400" b="1" dirty="0">
                <a:latin typeface="Arial" panose="020B0604020202020204" pitchFamily="34" charset="0"/>
                <a:cs typeface="Arial" panose="020B0604020202020204" pitchFamily="34" charset="0"/>
              </a:rPr>
              <a:t>Discussion question:</a:t>
            </a:r>
          </a:p>
          <a:p>
            <a:endParaRPr lang="en-AU" sz="2000" dirty="0"/>
          </a:p>
          <a:p>
            <a:pPr lvl="0">
              <a:tabLst>
                <a:tab pos="215900" algn="l"/>
                <a:tab pos="431800" algn="l"/>
                <a:tab pos="648335" algn="l"/>
                <a:tab pos="864235" algn="l"/>
                <a:tab pos="1296035" algn="l"/>
                <a:tab pos="1511935" algn="l"/>
                <a:tab pos="1728470" algn="l"/>
                <a:tab pos="1944370" algn="l"/>
                <a:tab pos="228600" algn="l"/>
                <a:tab pos="431800" algn="l"/>
                <a:tab pos="648335" algn="l"/>
                <a:tab pos="864235" algn="l"/>
                <a:tab pos="1296035" algn="l"/>
                <a:tab pos="1511935" algn="l"/>
                <a:tab pos="1728470" algn="l"/>
                <a:tab pos="1944370" algn="l"/>
              </a:tabLst>
            </a:pPr>
            <a:r>
              <a:rPr lang="en-AU" sz="2000" dirty="0">
                <a:effectLst/>
                <a:latin typeface="Arial" panose="020B0604020202020204" pitchFamily="34" charset="0"/>
                <a:ea typeface="Calibri" panose="020F0502020204030204" pitchFamily="34" charset="0"/>
              </a:rPr>
              <a:t>What could be some of the signs that someone may have become dependent (addicted) to vaping and may need help?</a:t>
            </a:r>
          </a:p>
        </p:txBody>
      </p:sp>
    </p:spTree>
    <p:extLst>
      <p:ext uri="{BB962C8B-B14F-4D97-AF65-F5344CB8AC3E}">
        <p14:creationId xmlns:p14="http://schemas.microsoft.com/office/powerpoint/2010/main" val="359103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67FC-3326-4C6C-A190-2FD24F8D928F}"/>
              </a:ext>
            </a:extLst>
          </p:cNvPr>
          <p:cNvSpPr>
            <a:spLocks noGrp="1"/>
          </p:cNvSpPr>
          <p:nvPr>
            <p:ph type="title"/>
          </p:nvPr>
        </p:nvSpPr>
        <p:spPr/>
        <p:txBody>
          <a:bodyPr/>
          <a:lstStyle/>
          <a:p>
            <a:r>
              <a:rPr lang="en-AU" sz="3200" dirty="0"/>
              <a:t>Nicotine is a highly addictive substance </a:t>
            </a:r>
          </a:p>
        </p:txBody>
      </p:sp>
      <p:pic>
        <p:nvPicPr>
          <p:cNvPr id="5" name="Picture 4">
            <a:extLst>
              <a:ext uri="{FF2B5EF4-FFF2-40B4-BE49-F238E27FC236}">
                <a16:creationId xmlns:a16="http://schemas.microsoft.com/office/drawing/2014/main" id="{E41BF931-4A96-42E5-AA4D-B1E240781373}"/>
              </a:ext>
            </a:extLst>
          </p:cNvPr>
          <p:cNvPicPr>
            <a:picLocks noChangeAspect="1"/>
          </p:cNvPicPr>
          <p:nvPr/>
        </p:nvPicPr>
        <p:blipFill>
          <a:blip r:embed="rId3"/>
          <a:stretch>
            <a:fillRect/>
          </a:stretch>
        </p:blipFill>
        <p:spPr>
          <a:xfrm>
            <a:off x="2883877" y="1281082"/>
            <a:ext cx="2041810" cy="2463837"/>
          </a:xfrm>
          <a:prstGeom prst="rect">
            <a:avLst/>
          </a:prstGeom>
        </p:spPr>
      </p:pic>
      <p:pic>
        <p:nvPicPr>
          <p:cNvPr id="7" name="Picture 6">
            <a:extLst>
              <a:ext uri="{FF2B5EF4-FFF2-40B4-BE49-F238E27FC236}">
                <a16:creationId xmlns:a16="http://schemas.microsoft.com/office/drawing/2014/main" id="{CF08CAA8-D119-4EA5-9657-41A02A1C6A37}"/>
              </a:ext>
            </a:extLst>
          </p:cNvPr>
          <p:cNvPicPr>
            <a:picLocks noChangeAspect="1"/>
          </p:cNvPicPr>
          <p:nvPr/>
        </p:nvPicPr>
        <p:blipFill>
          <a:blip r:embed="rId4"/>
          <a:stretch>
            <a:fillRect/>
          </a:stretch>
        </p:blipFill>
        <p:spPr>
          <a:xfrm>
            <a:off x="6010185" y="1641054"/>
            <a:ext cx="3710590" cy="1977565"/>
          </a:xfrm>
          <a:prstGeom prst="rect">
            <a:avLst/>
          </a:prstGeom>
        </p:spPr>
      </p:pic>
      <p:sp>
        <p:nvSpPr>
          <p:cNvPr id="8" name="TextBox 7">
            <a:extLst>
              <a:ext uri="{FF2B5EF4-FFF2-40B4-BE49-F238E27FC236}">
                <a16:creationId xmlns:a16="http://schemas.microsoft.com/office/drawing/2014/main" id="{9198DA91-4968-4C86-8674-5254413EED5A}"/>
              </a:ext>
            </a:extLst>
          </p:cNvPr>
          <p:cNvSpPr txBox="1"/>
          <p:nvPr/>
        </p:nvSpPr>
        <p:spPr>
          <a:xfrm>
            <a:off x="213066" y="3936584"/>
            <a:ext cx="11594237" cy="2708434"/>
          </a:xfrm>
          <a:prstGeom prst="rect">
            <a:avLst/>
          </a:prstGeom>
          <a:noFill/>
        </p:spPr>
        <p:txBody>
          <a:bodyPr wrap="square" rtlCol="0">
            <a:spAutoFit/>
          </a:bodyPr>
          <a:lstStyle/>
          <a:p>
            <a:pPr>
              <a:lnSpc>
                <a:spcPct val="150000"/>
              </a:lnSpc>
            </a:pPr>
            <a:r>
              <a:rPr lang="en-AU" sz="2000" b="1" dirty="0">
                <a:latin typeface="Arial" panose="020B0604020202020204" pitchFamily="34" charset="0"/>
                <a:cs typeface="Arial" panose="020B0604020202020204" pitchFamily="34" charset="0"/>
              </a:rPr>
              <a:t>How dependence to nicotine occurs </a:t>
            </a:r>
          </a:p>
          <a:p>
            <a:pPr marL="285750" indent="-28575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People who smoke develop nicotine receptors in the brain</a:t>
            </a:r>
          </a:p>
          <a:p>
            <a:pPr marL="285750" indent="-28575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When nicotine receptors receive nicotine, dopamine is released</a:t>
            </a:r>
          </a:p>
          <a:p>
            <a:pPr marL="285750" indent="-28575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When the nicotine fades away, the receptors are left wanting more which is what causes cravings</a:t>
            </a:r>
          </a:p>
          <a:p>
            <a:pPr marL="285750" indent="-28575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If these cravings aren’t met, uncomfortable withdrawal symptoms are experienced. [13]</a:t>
            </a:r>
          </a:p>
          <a:p>
            <a:pPr algn="ctr"/>
            <a:endParaRPr lang="en-AU" sz="2000" dirty="0"/>
          </a:p>
        </p:txBody>
      </p:sp>
    </p:spTree>
    <p:extLst>
      <p:ext uri="{BB962C8B-B14F-4D97-AF65-F5344CB8AC3E}">
        <p14:creationId xmlns:p14="http://schemas.microsoft.com/office/powerpoint/2010/main" val="4127120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23330" y="413466"/>
            <a:ext cx="9345335" cy="852572"/>
          </a:xfrm>
        </p:spPr>
        <p:txBody>
          <a:bodyPr/>
          <a:lstStyle/>
          <a:p>
            <a:pPr algn="ctr"/>
            <a:r>
              <a:rPr lang="en-AU" sz="3200" b="1" dirty="0">
                <a:latin typeface="Arial" panose="020B0604020202020204" pitchFamily="34" charset="0"/>
                <a:ea typeface="+mj-ea"/>
                <a:cs typeface="Arial" panose="020B0604020202020204" pitchFamily="34" charset="0"/>
              </a:rPr>
              <a:t>Vaping is harmless compared to cigarettes</a:t>
            </a:r>
          </a:p>
        </p:txBody>
      </p:sp>
      <p:sp>
        <p:nvSpPr>
          <p:cNvPr id="2" name="TextBox 1">
            <a:extLst>
              <a:ext uri="{FF2B5EF4-FFF2-40B4-BE49-F238E27FC236}">
                <a16:creationId xmlns:a16="http://schemas.microsoft.com/office/drawing/2014/main" id="{C7B39E92-9ECF-4CF4-8A5E-27B2765E455F}"/>
              </a:ext>
            </a:extLst>
          </p:cNvPr>
          <p:cNvSpPr txBox="1"/>
          <p:nvPr/>
        </p:nvSpPr>
        <p:spPr>
          <a:xfrm>
            <a:off x="899397" y="1259161"/>
            <a:ext cx="10393200" cy="5058000"/>
          </a:xfrm>
          <a:prstGeom prst="rect">
            <a:avLst/>
          </a:prstGeom>
          <a:solidFill>
            <a:schemeClr val="bg1"/>
          </a:solidFill>
        </p:spPr>
        <p:txBody>
          <a:bodyPr wrap="square" rtlCol="0">
            <a:spAutoFit/>
          </a:bodyPr>
          <a:lstStyle/>
          <a:p>
            <a:pPr algn="ctr"/>
            <a:endParaRPr lang="en-AU" sz="2400" b="1" dirty="0">
              <a:solidFill>
                <a:srgbClr val="592C82"/>
              </a:solidFill>
              <a:latin typeface="Arial" panose="020B0604020202020204" pitchFamily="34" charset="0"/>
              <a:ea typeface="+mj-ea"/>
              <a:cs typeface="Arial" panose="020B0604020202020204" pitchFamily="34" charset="0"/>
            </a:endParaRPr>
          </a:p>
          <a:p>
            <a:pPr algn="ctr"/>
            <a:r>
              <a:rPr lang="en-AU" sz="3200" b="1" dirty="0">
                <a:solidFill>
                  <a:srgbClr val="592C82"/>
                </a:solidFill>
                <a:latin typeface="Arial" panose="020B0604020202020204" pitchFamily="34" charset="0"/>
                <a:ea typeface="+mj-ea"/>
                <a:cs typeface="Arial" panose="020B0604020202020204" pitchFamily="34" charset="0"/>
              </a:rPr>
              <a:t>Vaping is NOT safe</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pPr algn="ctr"/>
            <a:endParaRPr lang="en-AU" sz="2000" dirty="0"/>
          </a:p>
          <a:p>
            <a:pPr algn="ctr"/>
            <a:endParaRPr lang="en-AU" sz="2000" dirty="0"/>
          </a:p>
          <a:p>
            <a:pPr algn="ctr"/>
            <a:endParaRPr lang="en-AU" sz="2000" dirty="0"/>
          </a:p>
        </p:txBody>
      </p:sp>
      <p:pic>
        <p:nvPicPr>
          <p:cNvPr id="7" name="Picture 6">
            <a:extLst>
              <a:ext uri="{FF2B5EF4-FFF2-40B4-BE49-F238E27FC236}">
                <a16:creationId xmlns:a16="http://schemas.microsoft.com/office/drawing/2014/main" id="{64DB6785-6F34-4E16-8009-11FEEB9BCB48}"/>
              </a:ext>
            </a:extLst>
          </p:cNvPr>
          <p:cNvPicPr>
            <a:picLocks noChangeAspect="1"/>
          </p:cNvPicPr>
          <p:nvPr/>
        </p:nvPicPr>
        <p:blipFill>
          <a:blip r:embed="rId3"/>
          <a:stretch>
            <a:fillRect/>
          </a:stretch>
        </p:blipFill>
        <p:spPr>
          <a:xfrm>
            <a:off x="2492113" y="2253197"/>
            <a:ext cx="2540355" cy="3305405"/>
          </a:xfrm>
          <a:prstGeom prst="rect">
            <a:avLst/>
          </a:prstGeom>
        </p:spPr>
      </p:pic>
      <p:pic>
        <p:nvPicPr>
          <p:cNvPr id="9" name="Picture 8">
            <a:extLst>
              <a:ext uri="{FF2B5EF4-FFF2-40B4-BE49-F238E27FC236}">
                <a16:creationId xmlns:a16="http://schemas.microsoft.com/office/drawing/2014/main" id="{F0BE4DCF-E69B-44B0-A5EE-B1108E4D46AC}"/>
              </a:ext>
            </a:extLst>
          </p:cNvPr>
          <p:cNvPicPr>
            <a:picLocks noChangeAspect="1"/>
          </p:cNvPicPr>
          <p:nvPr/>
        </p:nvPicPr>
        <p:blipFill>
          <a:blip r:embed="rId4"/>
          <a:stretch>
            <a:fillRect/>
          </a:stretch>
        </p:blipFill>
        <p:spPr>
          <a:xfrm>
            <a:off x="6996659" y="2093811"/>
            <a:ext cx="2622902" cy="3624177"/>
          </a:xfrm>
          <a:prstGeom prst="rect">
            <a:avLst/>
          </a:prstGeom>
        </p:spPr>
      </p:pic>
      <p:pic>
        <p:nvPicPr>
          <p:cNvPr id="10" name="Graphic 9" descr="Thumbs Down with solid fill">
            <a:extLst>
              <a:ext uri="{FF2B5EF4-FFF2-40B4-BE49-F238E27FC236}">
                <a16:creationId xmlns:a16="http://schemas.microsoft.com/office/drawing/2014/main" id="{C390CED9-9071-449D-9656-87A91E7031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4388" y="67854"/>
            <a:ext cx="1240175" cy="1240175"/>
          </a:xfrm>
          <a:prstGeom prst="rect">
            <a:avLst/>
          </a:prstGeom>
        </p:spPr>
      </p:pic>
    </p:spTree>
    <p:extLst>
      <p:ext uri="{BB962C8B-B14F-4D97-AF65-F5344CB8AC3E}">
        <p14:creationId xmlns:p14="http://schemas.microsoft.com/office/powerpoint/2010/main" val="89837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B30E-BD39-43B6-9D1A-27E4CC5A23BD}"/>
              </a:ext>
            </a:extLst>
          </p:cNvPr>
          <p:cNvSpPr>
            <a:spLocks noGrp="1"/>
          </p:cNvSpPr>
          <p:nvPr>
            <p:ph type="title"/>
          </p:nvPr>
        </p:nvSpPr>
        <p:spPr>
          <a:xfrm>
            <a:off x="623887" y="362937"/>
            <a:ext cx="10944226" cy="873388"/>
          </a:xfrm>
        </p:spPr>
        <p:txBody>
          <a:bodyPr/>
          <a:lstStyle/>
          <a:p>
            <a:pPr>
              <a:lnSpc>
                <a:spcPct val="150000"/>
              </a:lnSpc>
            </a:pPr>
            <a:r>
              <a:rPr lang="en-AU" sz="3200" dirty="0">
                <a:latin typeface="Arial"/>
                <a:cs typeface="Arial"/>
              </a:rPr>
              <a:t>Quitting can be hard, but help is available </a:t>
            </a:r>
            <a:br>
              <a:rPr lang="en-AU" sz="3200" dirty="0"/>
            </a:br>
            <a:endParaRPr lang="en-AU" sz="3200" dirty="0">
              <a:ea typeface="+mn-ea"/>
            </a:endParaRPr>
          </a:p>
        </p:txBody>
      </p:sp>
      <p:sp>
        <p:nvSpPr>
          <p:cNvPr id="4" name="TextBox 3">
            <a:extLst>
              <a:ext uri="{FF2B5EF4-FFF2-40B4-BE49-F238E27FC236}">
                <a16:creationId xmlns:a16="http://schemas.microsoft.com/office/drawing/2014/main" id="{9A056D33-3DF6-4B77-BFB1-B4858AF79FF9}"/>
              </a:ext>
            </a:extLst>
          </p:cNvPr>
          <p:cNvSpPr txBox="1"/>
          <p:nvPr/>
        </p:nvSpPr>
        <p:spPr>
          <a:xfrm>
            <a:off x="623886" y="1449389"/>
            <a:ext cx="7341469" cy="4526945"/>
          </a:xfrm>
          <a:prstGeom prst="rect">
            <a:avLst/>
          </a:prstGeom>
          <a:noFill/>
        </p:spPr>
        <p:txBody>
          <a:bodyPr wrap="square" lIns="91440" tIns="45720" rIns="91440" bIns="45720" rtlCol="0" anchor="t">
            <a:spAutoFit/>
          </a:bodyPr>
          <a:lstStyle/>
          <a:p>
            <a:r>
              <a:rPr lang="en-AU" sz="2000" b="1" dirty="0">
                <a:latin typeface="Arial" panose="020B0604020202020204" pitchFamily="34" charset="0"/>
                <a:cs typeface="Arial" panose="020B0604020202020204" pitchFamily="34" charset="0"/>
              </a:rPr>
              <a:t>Who could you go to if you needed help regarding vaping?</a:t>
            </a:r>
          </a:p>
          <a:p>
            <a:r>
              <a:rPr lang="en-AU" sz="2000" b="1" dirty="0">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Student Services</a:t>
            </a:r>
          </a:p>
          <a:p>
            <a:pPr marL="285750" indent="-28575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School counsellor </a:t>
            </a:r>
          </a:p>
          <a:p>
            <a:pPr marL="285750" indent="-28575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School psychologist </a:t>
            </a:r>
          </a:p>
          <a:p>
            <a:pPr marL="285750" indent="-28575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Teacher</a:t>
            </a:r>
            <a:endParaRPr lang="en-AU" sz="2000" dirty="0">
              <a:latin typeface="Arial"/>
              <a:cs typeface="Arial"/>
            </a:endParaRPr>
          </a:p>
          <a:p>
            <a:pPr marL="285750" indent="-285750">
              <a:lnSpc>
                <a:spcPct val="150000"/>
              </a:lnSpc>
              <a:buFont typeface="Arial" panose="020B0604020202020204" pitchFamily="34" charset="0"/>
              <a:buChar char="•"/>
            </a:pPr>
            <a:r>
              <a:rPr lang="en-AU" sz="2000" dirty="0">
                <a:latin typeface="Arial"/>
                <a:cs typeface="Arial"/>
              </a:rPr>
              <a:t>Parents/carers and family </a:t>
            </a:r>
          </a:p>
          <a:p>
            <a:pPr marL="285750" indent="-28575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Doctor </a:t>
            </a:r>
          </a:p>
          <a:p>
            <a:pPr marL="285750" indent="-28575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Helplines </a:t>
            </a:r>
          </a:p>
          <a:p>
            <a:pPr marL="539750" lvl="4" indent="-179705" defTabSz="914377">
              <a:lnSpc>
                <a:spcPts val="1500"/>
              </a:lnSpc>
              <a:spcBef>
                <a:spcPts val="500"/>
              </a:spcBef>
              <a:spcAft>
                <a:spcPts val="500"/>
              </a:spcAft>
              <a:buClr>
                <a:srgbClr val="592C82"/>
              </a:buClr>
              <a:buFont typeface="Arial" panose="020B0604020202020204" pitchFamily="34" charset="0"/>
              <a:buChar char="•"/>
            </a:pPr>
            <a:r>
              <a:rPr lang="en-AU" sz="2000" dirty="0">
                <a:latin typeface="Arial" panose="020B0604020202020204" pitchFamily="34" charset="0"/>
                <a:cs typeface="Arial" panose="020B0604020202020204" pitchFamily="34" charset="0"/>
              </a:rPr>
              <a:t>WA Quitline: 13 78 48</a:t>
            </a:r>
          </a:p>
          <a:p>
            <a:pPr marL="539750" lvl="4" indent="-179705" defTabSz="914377">
              <a:lnSpc>
                <a:spcPts val="1500"/>
              </a:lnSpc>
              <a:spcBef>
                <a:spcPts val="500"/>
              </a:spcBef>
              <a:spcAft>
                <a:spcPts val="500"/>
              </a:spcAft>
              <a:buClr>
                <a:srgbClr val="592C82"/>
              </a:buClr>
              <a:buFont typeface="Arial" panose="020B0604020202020204" pitchFamily="34" charset="0"/>
              <a:buChar char="•"/>
            </a:pPr>
            <a:r>
              <a:rPr lang="en-AU" sz="2000" dirty="0">
                <a:latin typeface="Arial" panose="020B0604020202020204" pitchFamily="34" charset="0"/>
                <a:cs typeface="Arial" panose="020B0604020202020204" pitchFamily="34" charset="0"/>
              </a:rPr>
              <a:t>Kids Helpline: 1800 55 1800</a:t>
            </a:r>
          </a:p>
        </p:txBody>
      </p:sp>
      <p:pic>
        <p:nvPicPr>
          <p:cNvPr id="10" name="Picture 9">
            <a:extLst>
              <a:ext uri="{FF2B5EF4-FFF2-40B4-BE49-F238E27FC236}">
                <a16:creationId xmlns:a16="http://schemas.microsoft.com/office/drawing/2014/main" id="{803C3A88-483B-0190-5759-8058EAF2C477}"/>
              </a:ext>
            </a:extLst>
          </p:cNvPr>
          <p:cNvPicPr>
            <a:picLocks noChangeAspect="1"/>
          </p:cNvPicPr>
          <p:nvPr/>
        </p:nvPicPr>
        <p:blipFill>
          <a:blip r:embed="rId3"/>
          <a:stretch>
            <a:fillRect/>
          </a:stretch>
        </p:blipFill>
        <p:spPr>
          <a:xfrm>
            <a:off x="7838481" y="1236325"/>
            <a:ext cx="4048245" cy="5176703"/>
          </a:xfrm>
          <a:prstGeom prst="rect">
            <a:avLst/>
          </a:prstGeom>
        </p:spPr>
      </p:pic>
    </p:spTree>
    <p:extLst>
      <p:ext uri="{BB962C8B-B14F-4D97-AF65-F5344CB8AC3E}">
        <p14:creationId xmlns:p14="http://schemas.microsoft.com/office/powerpoint/2010/main" val="10100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9009-5028-4E99-8502-136C910E0DED}"/>
              </a:ext>
            </a:extLst>
          </p:cNvPr>
          <p:cNvSpPr>
            <a:spLocks noGrp="1"/>
          </p:cNvSpPr>
          <p:nvPr>
            <p:ph type="title"/>
          </p:nvPr>
        </p:nvSpPr>
        <p:spPr/>
        <p:txBody>
          <a:bodyPr/>
          <a:lstStyle/>
          <a:p>
            <a:r>
              <a:rPr lang="en-AU" sz="3200" dirty="0"/>
              <a:t>What can I do to help my friend or loved one?</a:t>
            </a:r>
          </a:p>
        </p:txBody>
      </p:sp>
      <p:sp>
        <p:nvSpPr>
          <p:cNvPr id="8" name="TextBox 7">
            <a:extLst>
              <a:ext uri="{FF2B5EF4-FFF2-40B4-BE49-F238E27FC236}">
                <a16:creationId xmlns:a16="http://schemas.microsoft.com/office/drawing/2014/main" id="{A6C236A8-B8E2-40E0-8195-BEF342B3C717}"/>
              </a:ext>
            </a:extLst>
          </p:cNvPr>
          <p:cNvSpPr txBox="1"/>
          <p:nvPr/>
        </p:nvSpPr>
        <p:spPr>
          <a:xfrm>
            <a:off x="623886" y="1573319"/>
            <a:ext cx="10301059" cy="403187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AU" sz="2000" dirty="0">
                <a:latin typeface="Arial" panose="020B0604020202020204" pitchFamily="34" charset="0"/>
                <a:cs typeface="Arial" panose="020B0604020202020204" pitchFamily="34" charset="0"/>
              </a:rPr>
              <a:t>Ask them what you can do to help.</a:t>
            </a:r>
          </a:p>
          <a:p>
            <a:pPr marL="285750" indent="-285750">
              <a:lnSpc>
                <a:spcPct val="200000"/>
              </a:lnSpc>
              <a:buFont typeface="Arial" panose="020B0604020202020204" pitchFamily="34" charset="0"/>
              <a:buChar char="•"/>
            </a:pPr>
            <a:r>
              <a:rPr lang="en-AU" sz="2000" dirty="0">
                <a:latin typeface="Arial" panose="020B0604020202020204" pitchFamily="34" charset="0"/>
                <a:cs typeface="Arial" panose="020B0604020202020204" pitchFamily="34" charset="0"/>
              </a:rPr>
              <a:t>Spend time with them doing activities that help take their mind off it.</a:t>
            </a:r>
          </a:p>
          <a:p>
            <a:pPr marL="285750" indent="-285750">
              <a:lnSpc>
                <a:spcPct val="200000"/>
              </a:lnSpc>
              <a:buFont typeface="Arial" panose="020B0604020202020204" pitchFamily="34" charset="0"/>
              <a:buChar char="•"/>
            </a:pPr>
            <a:r>
              <a:rPr lang="en-AU" sz="2000" dirty="0">
                <a:latin typeface="Arial" panose="020B0604020202020204" pitchFamily="34" charset="0"/>
                <a:cs typeface="Arial" panose="020B0604020202020204" pitchFamily="34" charset="0"/>
              </a:rPr>
              <a:t>Try to not put them in situations where other people may be vaping.</a:t>
            </a:r>
          </a:p>
          <a:p>
            <a:pPr marL="285750" indent="-285750">
              <a:lnSpc>
                <a:spcPct val="200000"/>
              </a:lnSpc>
              <a:buFont typeface="Arial" panose="020B0604020202020204" pitchFamily="34" charset="0"/>
              <a:buChar char="•"/>
            </a:pPr>
            <a:r>
              <a:rPr lang="en-AU" sz="2000" dirty="0">
                <a:latin typeface="Arial" panose="020B0604020202020204" pitchFamily="34" charset="0"/>
                <a:cs typeface="Arial" panose="020B0604020202020204" pitchFamily="34" charset="0"/>
              </a:rPr>
              <a:t>If they are struggling, help remind them why they wanted to quit.</a:t>
            </a:r>
          </a:p>
          <a:p>
            <a:pPr marL="285750" indent="-285750">
              <a:lnSpc>
                <a:spcPct val="200000"/>
              </a:lnSpc>
              <a:buFont typeface="Arial" panose="020B0604020202020204" pitchFamily="34" charset="0"/>
              <a:buChar char="•"/>
            </a:pPr>
            <a:r>
              <a:rPr lang="en-AU" sz="2000" dirty="0">
                <a:latin typeface="Arial" panose="020B0604020202020204" pitchFamily="34" charset="0"/>
                <a:cs typeface="Arial" panose="020B0604020202020204" pitchFamily="34" charset="0"/>
              </a:rPr>
              <a:t>Quitting can be hard. Celebrate the small wins with them.</a:t>
            </a:r>
          </a:p>
          <a:p>
            <a:endParaRPr lang="en-AU" sz="1400" b="1" dirty="0">
              <a:latin typeface="Arial" panose="020B0604020202020204" pitchFamily="34" charset="0"/>
              <a:cs typeface="Arial" panose="020B0604020202020204" pitchFamily="34" charset="0"/>
            </a:endParaRPr>
          </a:p>
          <a:p>
            <a:endParaRPr lang="en-AU" sz="1400" b="1" dirty="0">
              <a:latin typeface="Arial" panose="020B0604020202020204" pitchFamily="34" charset="0"/>
              <a:cs typeface="Arial" panose="020B0604020202020204" pitchFamily="34" charset="0"/>
            </a:endParaRPr>
          </a:p>
          <a:p>
            <a:endParaRPr lang="en-AU" sz="1400" b="1" dirty="0">
              <a:latin typeface="Arial" panose="020B0604020202020204" pitchFamily="34" charset="0"/>
              <a:cs typeface="Arial" panose="020B0604020202020204" pitchFamily="34" charset="0"/>
            </a:endParaRPr>
          </a:p>
          <a:p>
            <a:endParaRPr lang="en-AU"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84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2CDE1-5DD0-4307-ABB7-3AC64EDA23E3}"/>
              </a:ext>
            </a:extLst>
          </p:cNvPr>
          <p:cNvSpPr>
            <a:spLocks noGrp="1"/>
          </p:cNvSpPr>
          <p:nvPr>
            <p:ph type="title"/>
          </p:nvPr>
        </p:nvSpPr>
        <p:spPr/>
        <p:txBody>
          <a:bodyPr/>
          <a:lstStyle/>
          <a:p>
            <a:r>
              <a:rPr lang="en-AU" sz="3200" dirty="0"/>
              <a:t>Reflection</a:t>
            </a:r>
          </a:p>
        </p:txBody>
      </p:sp>
      <p:sp>
        <p:nvSpPr>
          <p:cNvPr id="4" name="TextBox 3">
            <a:extLst>
              <a:ext uri="{FF2B5EF4-FFF2-40B4-BE49-F238E27FC236}">
                <a16:creationId xmlns:a16="http://schemas.microsoft.com/office/drawing/2014/main" id="{424CCE0A-4D27-40EF-B5D8-F9B3973677EF}"/>
              </a:ext>
            </a:extLst>
          </p:cNvPr>
          <p:cNvSpPr txBox="1"/>
          <p:nvPr/>
        </p:nvSpPr>
        <p:spPr>
          <a:xfrm>
            <a:off x="623886" y="1590066"/>
            <a:ext cx="11221111" cy="2923877"/>
          </a:xfrm>
          <a:prstGeom prst="rect">
            <a:avLst/>
          </a:prstGeom>
          <a:noFill/>
        </p:spPr>
        <p:txBody>
          <a:bodyPr wrap="square" rtlCol="0">
            <a:spAutoFit/>
          </a:bodyPr>
          <a:lstStyle/>
          <a:p>
            <a:r>
              <a:rPr lang="en-AU" sz="2400" b="1" dirty="0">
                <a:latin typeface="Arial" panose="020B0604020202020204" pitchFamily="34" charset="0"/>
                <a:cs typeface="Arial" panose="020B0604020202020204" pitchFamily="34" charset="0"/>
              </a:rPr>
              <a:t>As a senior school student, you are a role model in the school community.</a:t>
            </a:r>
          </a:p>
          <a:p>
            <a:endParaRPr lang="en-AU" dirty="0">
              <a:latin typeface="Arial" panose="020B0604020202020204" pitchFamily="34" charset="0"/>
              <a:cs typeface="Arial" panose="020B0604020202020204" pitchFamily="34" charset="0"/>
            </a:endParaRPr>
          </a:p>
          <a:p>
            <a:endParaRPr lang="en-AU" sz="3200" dirty="0">
              <a:latin typeface="Arial" panose="020B0604020202020204" pitchFamily="34" charset="0"/>
              <a:cs typeface="Arial" panose="020B0604020202020204" pitchFamily="34" charset="0"/>
            </a:endParaRPr>
          </a:p>
          <a:p>
            <a:r>
              <a:rPr lang="en-AU" sz="2400" b="1" dirty="0">
                <a:latin typeface="Arial" panose="020B0604020202020204" pitchFamily="34" charset="0"/>
                <a:cs typeface="Arial" panose="020B0604020202020204" pitchFamily="34" charset="0"/>
              </a:rPr>
              <a:t>Discussion questions:</a:t>
            </a:r>
          </a:p>
          <a:p>
            <a:pPr marL="285750" indent="-2857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AU" sz="2000" dirty="0">
                <a:latin typeface="Arial" panose="020B0604020202020204" pitchFamily="34" charset="0"/>
                <a:cs typeface="Arial" panose="020B0604020202020204" pitchFamily="34" charset="0"/>
              </a:rPr>
              <a:t>What could you do to advocate for young people in your school and community not to vape?</a:t>
            </a:r>
          </a:p>
          <a:p>
            <a:pPr marL="342900" lvl="0" indent="-342900">
              <a:buFont typeface="+mj-lt"/>
              <a:buAutoNum type="arabicPeriod"/>
              <a:tabLst>
                <a:tab pos="228600" algn="l"/>
              </a:tabLst>
            </a:pPr>
            <a:r>
              <a:rPr lang="en-AU" sz="2000" dirty="0">
                <a:effectLst/>
                <a:latin typeface="Arial" panose="020B0604020202020204" pitchFamily="34" charset="0"/>
                <a:ea typeface="Calibri" panose="020F0502020204030204" pitchFamily="34" charset="0"/>
              </a:rPr>
              <a:t>What could you do to help people in your school to feel safe?</a:t>
            </a:r>
            <a:endParaRPr lang="en-AU" sz="2000" dirty="0"/>
          </a:p>
          <a:p>
            <a:endParaRPr lang="en-AU" dirty="0"/>
          </a:p>
        </p:txBody>
      </p:sp>
    </p:spTree>
    <p:extLst>
      <p:ext uri="{BB962C8B-B14F-4D97-AF65-F5344CB8AC3E}">
        <p14:creationId xmlns:p14="http://schemas.microsoft.com/office/powerpoint/2010/main" val="4191049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92C8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E3A2EB-D416-41E5-9A02-7DF790A0A987}"/>
              </a:ext>
            </a:extLst>
          </p:cNvPr>
          <p:cNvSpPr txBox="1"/>
          <p:nvPr/>
        </p:nvSpPr>
        <p:spPr>
          <a:xfrm>
            <a:off x="430692" y="2921168"/>
            <a:ext cx="4910723" cy="1015663"/>
          </a:xfrm>
          <a:prstGeom prst="rect">
            <a:avLst/>
          </a:prstGeom>
          <a:noFill/>
        </p:spPr>
        <p:txBody>
          <a:bodyPr wrap="square" rtlCol="0">
            <a:spAutoFit/>
          </a:bodyPr>
          <a:lstStyle/>
          <a:p>
            <a:r>
              <a:rPr lang="en-AU" sz="6000" b="1">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991291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4EF93-ADFC-4718-938A-3CD06293841F}"/>
              </a:ext>
            </a:extLst>
          </p:cNvPr>
          <p:cNvSpPr>
            <a:spLocks noGrp="1"/>
          </p:cNvSpPr>
          <p:nvPr>
            <p:ph type="title"/>
          </p:nvPr>
        </p:nvSpPr>
        <p:spPr>
          <a:xfrm>
            <a:off x="185736" y="206285"/>
            <a:ext cx="10944226" cy="519374"/>
          </a:xfrm>
        </p:spPr>
        <p:txBody>
          <a:bodyPr/>
          <a:lstStyle/>
          <a:p>
            <a:r>
              <a:rPr lang="en-AU" dirty="0"/>
              <a:t>References</a:t>
            </a:r>
          </a:p>
        </p:txBody>
      </p:sp>
      <p:sp>
        <p:nvSpPr>
          <p:cNvPr id="5" name="TextBox 4">
            <a:extLst>
              <a:ext uri="{FF2B5EF4-FFF2-40B4-BE49-F238E27FC236}">
                <a16:creationId xmlns:a16="http://schemas.microsoft.com/office/drawing/2014/main" id="{10610499-8648-45E1-98D6-92EAD7B2468B}"/>
              </a:ext>
            </a:extLst>
          </p:cNvPr>
          <p:cNvSpPr txBox="1"/>
          <p:nvPr/>
        </p:nvSpPr>
        <p:spPr>
          <a:xfrm>
            <a:off x="185736" y="509051"/>
            <a:ext cx="11820492" cy="5875134"/>
          </a:xfrm>
          <a:prstGeom prst="rect">
            <a:avLst/>
          </a:prstGeom>
          <a:noFill/>
        </p:spPr>
        <p:txBody>
          <a:bodyPr wrap="square">
            <a:spAutoFit/>
          </a:bodyPr>
          <a:lstStyle/>
          <a:p>
            <a:pPr>
              <a:lnSpc>
                <a:spcPct val="150000"/>
              </a:lnSpc>
            </a:pPr>
            <a:r>
              <a:rPr lang="en-AU" sz="1200" dirty="0">
                <a:effectLst/>
                <a:latin typeface="Arial" panose="020B0604020202020204" pitchFamily="34" charset="0"/>
                <a:ea typeface="Calibri" panose="020F0502020204030204" pitchFamily="34" charset="0"/>
              </a:rPr>
              <a:t>1. Alcohol and Drug Foundation. (2023) </a:t>
            </a:r>
            <a:r>
              <a:rPr lang="en-AU" sz="1200" i="1" dirty="0">
                <a:effectLst/>
                <a:latin typeface="Arial" panose="020B0604020202020204" pitchFamily="34" charset="0"/>
                <a:ea typeface="Calibri" panose="020F0502020204030204" pitchFamily="34" charset="0"/>
              </a:rPr>
              <a:t>Talking About Drugs- Vaping, accessed on 13 July 2023. </a:t>
            </a:r>
            <a:r>
              <a:rPr lang="en-AU" sz="1200" i="1" u="sng" dirty="0">
                <a:solidFill>
                  <a:srgbClr val="0563C1"/>
                </a:solidFill>
                <a:effectLst/>
                <a:latin typeface="Arial" panose="020B0604020202020204" pitchFamily="34" charset="0"/>
                <a:ea typeface="Calibri" panose="020F0502020204030204" pitchFamily="34" charset="0"/>
                <a:hlinkClick r:id="rId3"/>
              </a:rPr>
              <a:t>https://adf.org.au/drug-facts/vaping-e-cigarettes/</a:t>
            </a:r>
            <a:r>
              <a:rPr lang="en-AU" sz="1200" i="1" dirty="0">
                <a:effectLst/>
                <a:latin typeface="Arial" panose="020B0604020202020204" pitchFamily="34" charset="0"/>
                <a:ea typeface="Calibri" panose="020F0502020204030204" pitchFamily="34" charset="0"/>
              </a:rPr>
              <a:t> </a:t>
            </a:r>
            <a:endParaRPr lang="en-AU" sz="1200" dirty="0">
              <a:effectLst/>
              <a:latin typeface="Arial" panose="020B0604020202020204" pitchFamily="34" charset="0"/>
              <a:ea typeface="Calibri" panose="020F0502020204030204" pitchFamily="34" charset="0"/>
            </a:endParaRPr>
          </a:p>
          <a:p>
            <a:pPr>
              <a:lnSpc>
                <a:spcPct val="150000"/>
              </a:lnSpc>
            </a:pPr>
            <a:r>
              <a:rPr lang="en-AU" sz="1200" dirty="0">
                <a:effectLst/>
                <a:latin typeface="Arial" panose="020B0604020202020204" pitchFamily="34" charset="0"/>
                <a:ea typeface="Calibri" panose="020F0502020204030204" pitchFamily="34" charset="0"/>
              </a:rPr>
              <a:t>2. California Courts (2023) </a:t>
            </a:r>
            <a:r>
              <a:rPr lang="en-AU" sz="1200" i="1" dirty="0">
                <a:effectLst/>
                <a:latin typeface="Arial" panose="020B0604020202020204" pitchFamily="34" charset="0"/>
                <a:ea typeface="Calibri" panose="020F0502020204030204" pitchFamily="34" charset="0"/>
              </a:rPr>
              <a:t>Develop Your Refusal Skills</a:t>
            </a:r>
            <a:r>
              <a:rPr lang="en-AU" sz="1200" dirty="0">
                <a:effectLst/>
                <a:latin typeface="Arial" panose="020B0604020202020204" pitchFamily="34" charset="0"/>
                <a:ea typeface="Calibri" panose="020F0502020204030204" pitchFamily="34" charset="0"/>
              </a:rPr>
              <a:t>, accessed on 13 July 2023.</a:t>
            </a:r>
          </a:p>
          <a:p>
            <a:pPr>
              <a:lnSpc>
                <a:spcPct val="150000"/>
              </a:lnSpc>
            </a:pPr>
            <a:r>
              <a:rPr lang="en-AU" sz="1200" u="sng" dirty="0">
                <a:solidFill>
                  <a:srgbClr val="0563C1"/>
                </a:solidFill>
                <a:effectLst/>
                <a:latin typeface="Arial" panose="020B0604020202020204" pitchFamily="34" charset="0"/>
                <a:ea typeface="Calibri" panose="020F0502020204030204" pitchFamily="34" charset="0"/>
                <a:hlinkClick r:id="rId4"/>
              </a:rPr>
              <a:t>https://www2.courtinfo.ca.gov/stopteendui/teens/stop/yourself/develop-refusal-skills.cfm</a:t>
            </a:r>
            <a:endParaRPr lang="en-AU" sz="1200" dirty="0">
              <a:effectLst/>
              <a:latin typeface="Arial" panose="020B0604020202020204" pitchFamily="34" charset="0"/>
              <a:ea typeface="Calibri" panose="020F0502020204030204" pitchFamily="34" charset="0"/>
            </a:endParaRPr>
          </a:p>
          <a:p>
            <a:pPr>
              <a:lnSpc>
                <a:spcPct val="150000"/>
              </a:lnSpc>
            </a:pPr>
            <a:r>
              <a:rPr lang="en-AU" sz="1200" dirty="0">
                <a:effectLst/>
                <a:latin typeface="Arial" panose="020B0604020202020204" pitchFamily="34" charset="0"/>
                <a:ea typeface="Calibri" panose="020F0502020204030204" pitchFamily="34" charset="0"/>
              </a:rPr>
              <a:t>3. </a:t>
            </a:r>
            <a:r>
              <a:rPr lang="en-AU" sz="1200" dirty="0" err="1">
                <a:effectLst/>
                <a:latin typeface="Arial" panose="020B0604020202020204" pitchFamily="34" charset="0"/>
                <a:ea typeface="Calibri" panose="020F0502020204030204" pitchFamily="34" charset="0"/>
              </a:rPr>
              <a:t>Chivers</a:t>
            </a:r>
            <a:r>
              <a:rPr lang="en-AU" sz="1200" dirty="0">
                <a:effectLst/>
                <a:latin typeface="Arial" panose="020B0604020202020204" pitchFamily="34" charset="0"/>
                <a:ea typeface="Calibri" panose="020F0502020204030204" pitchFamily="34" charset="0"/>
              </a:rPr>
              <a:t>, E, </a:t>
            </a:r>
            <a:r>
              <a:rPr lang="en-AU" sz="1200" dirty="0" err="1">
                <a:effectLst/>
                <a:latin typeface="Arial" panose="020B0604020202020204" pitchFamily="34" charset="0"/>
                <a:ea typeface="Calibri" panose="020F0502020204030204" pitchFamily="34" charset="0"/>
              </a:rPr>
              <a:t>Janka</a:t>
            </a:r>
            <a:r>
              <a:rPr lang="en-AU" sz="1200" dirty="0">
                <a:effectLst/>
                <a:latin typeface="Arial" panose="020B0604020202020204" pitchFamily="34" charset="0"/>
                <a:ea typeface="Calibri" panose="020F0502020204030204" pitchFamily="34" charset="0"/>
              </a:rPr>
              <a:t>, M, Franklin, P, Mullins, B, </a:t>
            </a:r>
            <a:r>
              <a:rPr lang="en-AU" sz="1200" dirty="0" err="1">
                <a:effectLst/>
                <a:latin typeface="Arial" panose="020B0604020202020204" pitchFamily="34" charset="0"/>
                <a:ea typeface="Calibri" panose="020F0502020204030204" pitchFamily="34" charset="0"/>
              </a:rPr>
              <a:t>Larcombe</a:t>
            </a:r>
            <a:r>
              <a:rPr lang="en-AU" sz="1200" dirty="0">
                <a:effectLst/>
                <a:latin typeface="Arial" panose="020B0604020202020204" pitchFamily="34" charset="0"/>
                <a:ea typeface="Calibri" panose="020F0502020204030204" pitchFamily="34" charset="0"/>
              </a:rPr>
              <a:t>, A. </a:t>
            </a:r>
            <a:r>
              <a:rPr lang="en-AU" sz="1200" i="1" dirty="0">
                <a:effectLst/>
                <a:latin typeface="Arial" panose="020B0604020202020204" pitchFamily="34" charset="0"/>
                <a:ea typeface="Calibri" panose="020F0502020204030204" pitchFamily="34" charset="0"/>
              </a:rPr>
              <a:t>Nicotine and other potentially harmful compounds in “nicotine-free” e-cigarette liquids in Australia. </a:t>
            </a:r>
            <a:r>
              <a:rPr lang="en-AU" sz="1200" dirty="0">
                <a:effectLst/>
                <a:latin typeface="Arial" panose="020B0604020202020204" pitchFamily="34" charset="0"/>
                <a:ea typeface="Calibri" panose="020F0502020204030204" pitchFamily="34" charset="0"/>
              </a:rPr>
              <a:t>Medical Journal of Australia. 2019.</a:t>
            </a:r>
          </a:p>
          <a:p>
            <a:pPr>
              <a:lnSpc>
                <a:spcPct val="150000"/>
              </a:lnSpc>
            </a:pPr>
            <a:r>
              <a:rPr lang="en-AU" sz="1200" dirty="0">
                <a:effectLst/>
                <a:latin typeface="Arial" panose="020B0604020202020204" pitchFamily="34" charset="0"/>
                <a:ea typeface="Calibri" panose="020F0502020204030204" pitchFamily="34" charset="0"/>
              </a:rPr>
              <a:t>4. </a:t>
            </a:r>
            <a:r>
              <a:rPr lang="en-AU" sz="1200" dirty="0" err="1">
                <a:effectLst/>
                <a:latin typeface="Arial" panose="020B0604020202020204" pitchFamily="34" charset="0"/>
                <a:ea typeface="Calibri" panose="020F0502020204030204" pitchFamily="34" charset="0"/>
              </a:rPr>
              <a:t>Jancey</a:t>
            </a:r>
            <a:r>
              <a:rPr lang="en-AU" sz="1200" dirty="0">
                <a:effectLst/>
                <a:latin typeface="Arial" panose="020B0604020202020204" pitchFamily="34" charset="0"/>
                <a:ea typeface="Calibri" panose="020F0502020204030204" pitchFamily="34" charset="0"/>
              </a:rPr>
              <a:t>, J, Leaver, T, Wolf, K, Freeman, B, Chai, K, </a:t>
            </a:r>
            <a:r>
              <a:rPr lang="en-AU" sz="1200" dirty="0" err="1">
                <a:effectLst/>
                <a:latin typeface="Arial" panose="020B0604020202020204" pitchFamily="34" charset="0"/>
                <a:ea typeface="Calibri" panose="020F0502020204030204" pitchFamily="34" charset="0"/>
              </a:rPr>
              <a:t>Bialour</a:t>
            </a:r>
            <a:r>
              <a:rPr lang="en-AU" sz="1200" dirty="0">
                <a:effectLst/>
                <a:latin typeface="Arial" panose="020B0604020202020204" pitchFamily="34" charset="0"/>
                <a:ea typeface="Calibri" panose="020F0502020204030204" pitchFamily="34" charset="0"/>
              </a:rPr>
              <a:t> S, Bromberg, M, Adams P, </a:t>
            </a:r>
            <a:r>
              <a:rPr lang="en-AU" sz="1200" dirty="0" err="1">
                <a:effectLst/>
                <a:latin typeface="Arial" panose="020B0604020202020204" pitchFamily="34" charset="0"/>
                <a:ea typeface="Calibri" panose="020F0502020204030204" pitchFamily="34" charset="0"/>
              </a:rPr>
              <a:t>Mcleod</a:t>
            </a:r>
            <a:r>
              <a:rPr lang="en-AU" sz="1200" dirty="0">
                <a:effectLst/>
                <a:latin typeface="Arial" panose="020B0604020202020204" pitchFamily="34" charset="0"/>
                <a:ea typeface="Calibri" panose="020F0502020204030204" pitchFamily="34" charset="0"/>
              </a:rPr>
              <a:t>, M, Carey, N, McCausland K. </a:t>
            </a:r>
            <a:r>
              <a:rPr lang="en-AU" sz="1200" i="1" dirty="0">
                <a:effectLst/>
                <a:latin typeface="Arial" panose="020B0604020202020204" pitchFamily="34" charset="0"/>
                <a:ea typeface="Calibri" panose="020F0502020204030204" pitchFamily="34" charset="0"/>
              </a:rPr>
              <a:t>Promotion of E-Cigarettes on TikTok and Regulatory Considerations. </a:t>
            </a:r>
            <a:r>
              <a:rPr lang="en-AU" sz="1200" dirty="0">
                <a:effectLst/>
                <a:latin typeface="Arial" panose="020B0604020202020204" pitchFamily="34" charset="0"/>
                <a:ea typeface="Calibri" panose="020F0502020204030204" pitchFamily="34" charset="0"/>
              </a:rPr>
              <a:t>Environmental Research and Public Health. 2023.</a:t>
            </a:r>
          </a:p>
          <a:p>
            <a:pPr>
              <a:lnSpc>
                <a:spcPct val="150000"/>
              </a:lnSpc>
            </a:pPr>
            <a:r>
              <a:rPr lang="en-AU" sz="1200" dirty="0">
                <a:effectLst/>
                <a:latin typeface="Arial" panose="020B0604020202020204" pitchFamily="34" charset="0"/>
                <a:ea typeface="Calibri" panose="020F0502020204030204" pitchFamily="34" charset="0"/>
              </a:rPr>
              <a:t>5. Know the Risks. (2023) </a:t>
            </a:r>
            <a:r>
              <a:rPr lang="en-AU" sz="1200" i="1" dirty="0">
                <a:effectLst/>
                <a:latin typeface="Arial" panose="020B0604020202020204" pitchFamily="34" charset="0"/>
                <a:ea typeface="Calibri" panose="020F0502020204030204" pitchFamily="34" charset="0"/>
              </a:rPr>
              <a:t>E-Cigarettes and Young People, </a:t>
            </a:r>
            <a:r>
              <a:rPr lang="en-AU" sz="1200" dirty="0">
                <a:effectLst/>
                <a:latin typeface="Arial" panose="020B0604020202020204" pitchFamily="34" charset="0"/>
                <a:ea typeface="Calibri" panose="020F0502020204030204" pitchFamily="34" charset="0"/>
              </a:rPr>
              <a:t>accessed on 5 July 2023. </a:t>
            </a:r>
            <a:r>
              <a:rPr lang="en-AU" sz="1200" u="sng" dirty="0">
                <a:solidFill>
                  <a:srgbClr val="0563C1"/>
                </a:solidFill>
                <a:effectLst/>
                <a:latin typeface="Arial" panose="020B0604020202020204" pitchFamily="34" charset="0"/>
                <a:ea typeface="Calibri" panose="020F0502020204030204" pitchFamily="34" charset="0"/>
                <a:hlinkClick r:id="rId5"/>
              </a:rPr>
              <a:t>https://e-cigarettes.surgeongeneral.gov/default.htm</a:t>
            </a:r>
            <a:r>
              <a:rPr lang="en-AU" sz="1200" u="sng" dirty="0">
                <a:effectLst/>
                <a:latin typeface="Arial" panose="020B0604020202020204" pitchFamily="34" charset="0"/>
                <a:ea typeface="Calibri" panose="020F0502020204030204" pitchFamily="34" charset="0"/>
              </a:rPr>
              <a:t>l</a:t>
            </a:r>
            <a:endParaRPr lang="en-AU" sz="1200" dirty="0">
              <a:effectLst/>
              <a:latin typeface="Arial" panose="020B0604020202020204" pitchFamily="34" charset="0"/>
              <a:ea typeface="Calibri" panose="020F0502020204030204" pitchFamily="34" charset="0"/>
            </a:endParaRPr>
          </a:p>
          <a:p>
            <a:pPr>
              <a:lnSpc>
                <a:spcPct val="150000"/>
              </a:lnSpc>
            </a:pPr>
            <a:r>
              <a:rPr lang="en-AU" sz="1200" dirty="0">
                <a:effectLst/>
                <a:latin typeface="Arial" panose="020B0604020202020204" pitchFamily="34" charset="0"/>
                <a:ea typeface="Calibri" panose="020F0502020204030204" pitchFamily="34" charset="0"/>
              </a:rPr>
              <a:t>6. Pettigrew, S, Miller, M, Santos, J, Raj, T, Brown, K, Jones, A. E-cigarette attitudes and use in a sample of Australians aged 15-30 years. Australian and New Zealand Journal of Public Health, April 2023. </a:t>
            </a:r>
          </a:p>
          <a:p>
            <a:pPr>
              <a:lnSpc>
                <a:spcPct val="150000"/>
              </a:lnSpc>
            </a:pPr>
            <a:r>
              <a:rPr lang="en-AU" sz="1200" dirty="0">
                <a:effectLst/>
                <a:latin typeface="Arial" panose="020B0604020202020204" pitchFamily="34" charset="0"/>
                <a:ea typeface="Calibri" panose="020F0502020204030204" pitchFamily="34" charset="0"/>
              </a:rPr>
              <a:t>7. Watts, C.; Egger, S.; </a:t>
            </a:r>
            <a:r>
              <a:rPr lang="en-AU" sz="1200" dirty="0" err="1">
                <a:effectLst/>
                <a:latin typeface="Arial" panose="020B0604020202020204" pitchFamily="34" charset="0"/>
                <a:ea typeface="Calibri" panose="020F0502020204030204" pitchFamily="34" charset="0"/>
              </a:rPr>
              <a:t>Dessaix</a:t>
            </a:r>
            <a:r>
              <a:rPr lang="en-AU" sz="1200" dirty="0">
                <a:effectLst/>
                <a:latin typeface="Arial" panose="020B0604020202020204" pitchFamily="34" charset="0"/>
                <a:ea typeface="Calibri" panose="020F0502020204030204" pitchFamily="34" charset="0"/>
              </a:rPr>
              <a:t>, A.; Brooks, A.; Jenkinson, E.; Grogan, P.; Freeman, B. </a:t>
            </a:r>
            <a:r>
              <a:rPr lang="en-AU" sz="1200" i="1" dirty="0">
                <a:effectLst/>
                <a:latin typeface="Arial" panose="020B0604020202020204" pitchFamily="34" charset="0"/>
                <a:ea typeface="Calibri" panose="020F0502020204030204" pitchFamily="34" charset="0"/>
              </a:rPr>
              <a:t>Vaping product access and use among 14-17-year-olds in New South Wales: A cross-sectional study.</a:t>
            </a:r>
            <a:r>
              <a:rPr lang="en-AU" sz="1200" dirty="0">
                <a:effectLst/>
                <a:latin typeface="Arial" panose="020B0604020202020204" pitchFamily="34" charset="0"/>
                <a:ea typeface="Calibri" panose="020F0502020204030204" pitchFamily="34" charset="0"/>
              </a:rPr>
              <a:t> Aust. N. Z. J. Public Health, December 2022.</a:t>
            </a:r>
          </a:p>
          <a:p>
            <a:pPr>
              <a:lnSpc>
                <a:spcPct val="150000"/>
              </a:lnSpc>
            </a:pPr>
            <a:r>
              <a:rPr lang="en-AU" sz="1200" dirty="0">
                <a:effectLst/>
                <a:latin typeface="Arial" panose="020B0604020202020204" pitchFamily="34" charset="0"/>
                <a:ea typeface="Calibri" panose="020F0502020204030204" pitchFamily="34" charset="0"/>
              </a:rPr>
              <a:t>8. Cancer Council Victoria. (2023) </a:t>
            </a:r>
            <a:r>
              <a:rPr lang="en-AU" sz="1200" i="1" dirty="0">
                <a:effectLst/>
                <a:latin typeface="Arial" panose="020B0604020202020204" pitchFamily="34" charset="0"/>
                <a:ea typeface="Calibri" panose="020F0502020204030204" pitchFamily="34" charset="0"/>
              </a:rPr>
              <a:t>ASSAD 2022/2023: Australian secondary school students’ use of tobacco and e-cigarettes </a:t>
            </a:r>
            <a:r>
              <a:rPr lang="en-AU" sz="1200" u="sng" dirty="0">
                <a:solidFill>
                  <a:srgbClr val="0563C1"/>
                </a:solidFill>
                <a:effectLst/>
                <a:latin typeface="Arial" panose="020B0604020202020204" pitchFamily="34" charset="0"/>
                <a:ea typeface="Calibri" panose="020F0502020204030204" pitchFamily="34" charset="0"/>
                <a:hlinkClick r:id="rId6"/>
              </a:rPr>
              <a:t>https://www.health.gov.au/resources/collections/australian-secondary-school-students-alcohol-and-drug-survey</a:t>
            </a:r>
            <a:endParaRPr lang="en-AU" sz="1200" dirty="0">
              <a:effectLst/>
              <a:latin typeface="Arial" panose="020B0604020202020204" pitchFamily="34" charset="0"/>
              <a:ea typeface="Calibri" panose="020F0502020204030204" pitchFamily="34" charset="0"/>
            </a:endParaRPr>
          </a:p>
          <a:p>
            <a:pPr>
              <a:lnSpc>
                <a:spcPct val="150000"/>
              </a:lnSpc>
            </a:pPr>
            <a:r>
              <a:rPr lang="en-AU" sz="1200" dirty="0">
                <a:effectLst/>
                <a:latin typeface="Arial" panose="020B0604020202020204" pitchFamily="34" charset="0"/>
                <a:ea typeface="Calibri" panose="020F0502020204030204" pitchFamily="34" charset="0"/>
              </a:rPr>
              <a:t>9. </a:t>
            </a:r>
            <a:r>
              <a:rPr lang="en-AU" sz="1200" dirty="0">
                <a:solidFill>
                  <a:srgbClr val="333333"/>
                </a:solidFill>
                <a:effectLst/>
                <a:latin typeface="Arial" panose="020B0604020202020204" pitchFamily="34" charset="0"/>
                <a:ea typeface="Calibri" panose="020F0502020204030204" pitchFamily="34" charset="0"/>
              </a:rPr>
              <a:t>Gardner, M., &amp; Steinberg, L. </a:t>
            </a:r>
            <a:r>
              <a:rPr lang="en-AU" sz="1200" i="1" dirty="0">
                <a:solidFill>
                  <a:srgbClr val="333333"/>
                </a:solidFill>
                <a:effectLst/>
                <a:latin typeface="Arial" panose="020B0604020202020204" pitchFamily="34" charset="0"/>
                <a:ea typeface="Calibri" panose="020F0502020204030204" pitchFamily="34" charset="0"/>
              </a:rPr>
              <a:t>Peer Influence on Risk Taking, Risk Preference, and Risky Decision Making in Adolescence and Adulthood: An Experimental Study.</a:t>
            </a:r>
            <a:r>
              <a:rPr lang="en-AU" sz="1200" dirty="0">
                <a:solidFill>
                  <a:srgbClr val="333333"/>
                </a:solidFill>
                <a:effectLst/>
                <a:latin typeface="Arial" panose="020B0604020202020204" pitchFamily="34" charset="0"/>
                <a:ea typeface="Calibri" panose="020F0502020204030204" pitchFamily="34" charset="0"/>
              </a:rPr>
              <a:t> </a:t>
            </a:r>
            <a:r>
              <a:rPr lang="en-AU" sz="1200" i="1" dirty="0">
                <a:solidFill>
                  <a:srgbClr val="333333"/>
                </a:solidFill>
                <a:effectLst/>
                <a:latin typeface="Arial" panose="020B0604020202020204" pitchFamily="34" charset="0"/>
                <a:ea typeface="Calibri" panose="020F0502020204030204" pitchFamily="34" charset="0"/>
              </a:rPr>
              <a:t>Developmental Psychology</a:t>
            </a:r>
            <a:r>
              <a:rPr lang="en-AU" sz="1200" dirty="0">
                <a:solidFill>
                  <a:srgbClr val="333333"/>
                </a:solidFill>
                <a:effectLst/>
                <a:latin typeface="Arial" panose="020B0604020202020204" pitchFamily="34" charset="0"/>
                <a:ea typeface="Calibri" panose="020F0502020204030204" pitchFamily="34" charset="0"/>
              </a:rPr>
              <a:t>. 2005</a:t>
            </a:r>
            <a:endParaRPr lang="en-AU" sz="1200" dirty="0">
              <a:effectLst/>
              <a:latin typeface="Arial" panose="020B0604020202020204" pitchFamily="34" charset="0"/>
              <a:ea typeface="Calibri" panose="020F0502020204030204" pitchFamily="34" charset="0"/>
            </a:endParaRPr>
          </a:p>
          <a:p>
            <a:pPr>
              <a:lnSpc>
                <a:spcPct val="150000"/>
              </a:lnSpc>
            </a:pPr>
            <a:r>
              <a:rPr lang="en-AU" sz="1200" dirty="0">
                <a:effectLst/>
                <a:latin typeface="Arial" panose="020B0604020202020204" pitchFamily="34" charset="0"/>
                <a:ea typeface="Calibri" panose="020F0502020204030204" pitchFamily="34" charset="0"/>
              </a:rPr>
              <a:t>10. Roizen, R., &amp; </a:t>
            </a:r>
            <a:r>
              <a:rPr lang="en-AU" sz="1200" dirty="0" err="1">
                <a:effectLst/>
                <a:latin typeface="Arial" panose="020B0604020202020204" pitchFamily="34" charset="0"/>
                <a:ea typeface="Calibri" panose="020F0502020204030204" pitchFamily="34" charset="0"/>
              </a:rPr>
              <a:t>Weisner</a:t>
            </a:r>
            <a:r>
              <a:rPr lang="en-AU" sz="1200" dirty="0">
                <a:effectLst/>
                <a:latin typeface="Arial" panose="020B0604020202020204" pitchFamily="34" charset="0"/>
                <a:ea typeface="Calibri" panose="020F0502020204030204" pitchFamily="34" charset="0"/>
              </a:rPr>
              <a:t>, C. (1979). Fragmentation in Alcoholism Treatment Services: An </a:t>
            </a:r>
            <a:r>
              <a:rPr lang="en-AU" sz="1200" dirty="0" err="1">
                <a:effectLst/>
                <a:latin typeface="Arial" panose="020B0604020202020204" pitchFamily="34" charset="0"/>
                <a:ea typeface="Calibri" panose="020F0502020204030204" pitchFamily="34" charset="0"/>
              </a:rPr>
              <a:t>Exploritory</a:t>
            </a:r>
            <a:r>
              <a:rPr lang="en-AU" sz="1200" dirty="0">
                <a:effectLst/>
                <a:latin typeface="Arial" panose="020B0604020202020204" pitchFamily="34" charset="0"/>
                <a:ea typeface="Calibri" panose="020F0502020204030204" pitchFamily="34" charset="0"/>
              </a:rPr>
              <a:t> Analysis. Berkeley, CA, United States: Alcohol Research Group, University of California. </a:t>
            </a:r>
          </a:p>
          <a:p>
            <a:pPr>
              <a:lnSpc>
                <a:spcPct val="150000"/>
              </a:lnSpc>
            </a:pPr>
            <a:r>
              <a:rPr lang="en-AU" sz="1200" dirty="0">
                <a:effectLst/>
                <a:latin typeface="Arial" panose="020B0604020202020204" pitchFamily="34" charset="0"/>
                <a:ea typeface="Calibri" panose="020F0502020204030204" pitchFamily="34" charset="0"/>
              </a:rPr>
              <a:t>11. Department of Health, Healthy WA. (2023) </a:t>
            </a:r>
            <a:r>
              <a:rPr lang="en-AU" sz="1200" i="1" dirty="0">
                <a:effectLst/>
                <a:latin typeface="Arial" panose="020B0604020202020204" pitchFamily="34" charset="0"/>
                <a:ea typeface="Calibri" panose="020F0502020204030204" pitchFamily="34" charset="0"/>
              </a:rPr>
              <a:t>E-cigarettes and Vaping, </a:t>
            </a:r>
            <a:r>
              <a:rPr lang="en-AU" sz="1200" dirty="0">
                <a:effectLst/>
                <a:latin typeface="Arial" panose="020B0604020202020204" pitchFamily="34" charset="0"/>
                <a:ea typeface="Calibri" panose="020F0502020204030204" pitchFamily="34" charset="0"/>
              </a:rPr>
              <a:t>accessed on 6 July 2023. </a:t>
            </a:r>
            <a:r>
              <a:rPr lang="en-AU" sz="1200" u="sng" dirty="0">
                <a:solidFill>
                  <a:srgbClr val="0563C1"/>
                </a:solidFill>
                <a:effectLst/>
                <a:latin typeface="Arial" panose="020B0604020202020204" pitchFamily="34" charset="0"/>
                <a:ea typeface="Calibri" panose="020F0502020204030204" pitchFamily="34" charset="0"/>
                <a:hlinkClick r:id="rId7"/>
              </a:rPr>
              <a:t>https://www.healthywa.wa.gov.au/vaping</a:t>
            </a:r>
            <a:endParaRPr lang="en-AU" sz="1200" dirty="0">
              <a:effectLst/>
              <a:latin typeface="Arial" panose="020B0604020202020204" pitchFamily="34" charset="0"/>
              <a:ea typeface="Calibri" panose="020F0502020204030204" pitchFamily="34" charset="0"/>
            </a:endParaRPr>
          </a:p>
          <a:p>
            <a:pPr>
              <a:lnSpc>
                <a:spcPct val="150000"/>
              </a:lnSpc>
            </a:pPr>
            <a:r>
              <a:rPr lang="en-AU" sz="1200" dirty="0">
                <a:effectLst/>
                <a:latin typeface="Arial" panose="020B0604020202020204" pitchFamily="34" charset="0"/>
                <a:ea typeface="Calibri" panose="020F0502020204030204" pitchFamily="34" charset="0"/>
              </a:rPr>
              <a:t>12. Department of Health, New South Wales (2023) Get the facts – Vaping Toolkit, Vaping Evidence Summary </a:t>
            </a:r>
            <a:r>
              <a:rPr lang="en-AU" sz="1200" u="sng" dirty="0">
                <a:solidFill>
                  <a:srgbClr val="0563C1"/>
                </a:solidFill>
                <a:effectLst/>
                <a:latin typeface="Arial" panose="020B0604020202020204" pitchFamily="34" charset="0"/>
                <a:ea typeface="Calibri" panose="020F0502020204030204" pitchFamily="34" charset="0"/>
                <a:hlinkClick r:id="rId8"/>
              </a:rPr>
              <a:t>Vaping evidence summary (education.wa.edu.au)</a:t>
            </a:r>
            <a:endParaRPr lang="en-AU" sz="1200" dirty="0">
              <a:effectLst/>
              <a:latin typeface="Arial" panose="020B0604020202020204" pitchFamily="34" charset="0"/>
              <a:ea typeface="Calibri" panose="020F0502020204030204" pitchFamily="34" charset="0"/>
            </a:endParaRPr>
          </a:p>
          <a:p>
            <a:pPr>
              <a:lnSpc>
                <a:spcPct val="150000"/>
              </a:lnSpc>
            </a:pPr>
            <a:r>
              <a:rPr lang="en-AU" sz="1200" dirty="0">
                <a:effectLst/>
                <a:latin typeface="Arial" panose="020B0604020202020204" pitchFamily="34" charset="0"/>
                <a:ea typeface="Calibri" panose="020F0502020204030204" pitchFamily="34" charset="0"/>
              </a:rPr>
              <a:t>13. Quit Victoria (2021) </a:t>
            </a:r>
            <a:r>
              <a:rPr lang="en-AU" sz="1200" i="1" dirty="0">
                <a:effectLst/>
                <a:latin typeface="Arial" panose="020B0604020202020204" pitchFamily="34" charset="0"/>
                <a:ea typeface="Calibri" panose="020F0502020204030204" pitchFamily="34" charset="0"/>
              </a:rPr>
              <a:t>Nicotine addiction explained, </a:t>
            </a:r>
            <a:r>
              <a:rPr lang="en-AU" sz="1200" dirty="0">
                <a:effectLst/>
                <a:latin typeface="Arial" panose="020B0604020202020204" pitchFamily="34" charset="0"/>
                <a:ea typeface="Calibri" panose="020F0502020204030204" pitchFamily="34" charset="0"/>
              </a:rPr>
              <a:t>accessed on 14 July 2023. </a:t>
            </a:r>
            <a:r>
              <a:rPr lang="en-AU" sz="1200" u="sng" dirty="0">
                <a:solidFill>
                  <a:srgbClr val="0563C1"/>
                </a:solidFill>
                <a:effectLst/>
                <a:latin typeface="Arial" panose="020B0604020202020204" pitchFamily="34" charset="0"/>
                <a:ea typeface="Calibri" panose="020F0502020204030204" pitchFamily="34" charset="0"/>
                <a:hlinkClick r:id="rId9"/>
              </a:rPr>
              <a:t>https://www.quit.org.au/articles/nicotine-addiction-explained/</a:t>
            </a:r>
            <a:r>
              <a:rPr lang="en-AU" sz="1200" dirty="0">
                <a:effectLst/>
                <a:latin typeface="Arial" panose="020B0604020202020204" pitchFamily="34" charset="0"/>
                <a:ea typeface="Calibri" panose="020F0502020204030204" pitchFamily="34" charset="0"/>
              </a:rPr>
              <a:t> </a:t>
            </a:r>
          </a:p>
        </p:txBody>
      </p:sp>
    </p:spTree>
    <p:extLst>
      <p:ext uri="{BB962C8B-B14F-4D97-AF65-F5344CB8AC3E}">
        <p14:creationId xmlns:p14="http://schemas.microsoft.com/office/powerpoint/2010/main" val="542585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143510-CBE8-416C-A51E-314B68F0FB24}"/>
              </a:ext>
            </a:extLst>
          </p:cNvPr>
          <p:cNvSpPr txBox="1"/>
          <p:nvPr/>
        </p:nvSpPr>
        <p:spPr>
          <a:xfrm>
            <a:off x="199182" y="891988"/>
            <a:ext cx="11688017" cy="2123658"/>
          </a:xfrm>
          <a:prstGeom prst="rect">
            <a:avLst/>
          </a:prstGeom>
          <a:noFill/>
        </p:spPr>
        <p:txBody>
          <a:bodyPr wrap="square">
            <a:spAutoFit/>
          </a:bodyPr>
          <a:lstStyle/>
          <a:p>
            <a:r>
              <a:rPr lang="en-AU" sz="1200" b="1" dirty="0">
                <a:effectLst/>
                <a:latin typeface="Arial" panose="020B0604020202020204" pitchFamily="34" charset="0"/>
                <a:ea typeface="Calibri" panose="020F0502020204030204" pitchFamily="34" charset="0"/>
              </a:rPr>
              <a:t>Videos:</a:t>
            </a:r>
          </a:p>
          <a:p>
            <a:endParaRPr lang="en-AU" sz="1200" dirty="0">
              <a:effectLst/>
              <a:latin typeface="Arial" panose="020B0604020202020204" pitchFamily="34" charset="0"/>
              <a:ea typeface="Calibri" panose="020F0502020204030204" pitchFamily="34" charset="0"/>
            </a:endParaRPr>
          </a:p>
          <a:p>
            <a:r>
              <a:rPr lang="en-AU" sz="1200" dirty="0">
                <a:effectLst/>
                <a:latin typeface="Arial" panose="020B0604020202020204" pitchFamily="34" charset="0"/>
                <a:ea typeface="Calibri" panose="020F0502020204030204" pitchFamily="34" charset="0"/>
              </a:rPr>
              <a:t>UNDO (2014) ‘Kids and the Tobacco Predator’ </a:t>
            </a:r>
            <a:r>
              <a:rPr lang="en-AU" sz="1200" u="sng" dirty="0">
                <a:solidFill>
                  <a:srgbClr val="0563C1"/>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Kids and the Tobacco Predator - Tobacco Free CA</a:t>
            </a:r>
            <a:r>
              <a:rPr lang="en-AU" sz="1200" u="none" strike="noStrike" dirty="0">
                <a:solidFill>
                  <a:srgbClr val="0563C1"/>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 </a:t>
            </a:r>
            <a:r>
              <a:rPr lang="en-AU" sz="1200" dirty="0">
                <a:effectLst/>
                <a:latin typeface="Arial" panose="020B0604020202020204" pitchFamily="34" charset="0"/>
                <a:ea typeface="Calibri" panose="020F0502020204030204" pitchFamily="34" charset="0"/>
              </a:rPr>
              <a:t>(1:13min) </a:t>
            </a:r>
          </a:p>
          <a:p>
            <a:r>
              <a:rPr lang="en-AU" sz="1200" dirty="0">
                <a:effectLst/>
                <a:latin typeface="Arial" panose="020B0604020202020204" pitchFamily="34" charset="0"/>
                <a:ea typeface="Calibri" panose="020F0502020204030204" pitchFamily="34" charset="0"/>
              </a:rPr>
              <a:t> </a:t>
            </a:r>
          </a:p>
          <a:p>
            <a:r>
              <a:rPr lang="en-AU" sz="1200" dirty="0">
                <a:effectLst/>
                <a:latin typeface="Arial" panose="020B0604020202020204" pitchFamily="34" charset="0"/>
                <a:ea typeface="Calibri" panose="020F0502020204030204" pitchFamily="34" charset="0"/>
              </a:rPr>
              <a:t>Cancer Council NSW (2023) ‘</a:t>
            </a:r>
            <a:r>
              <a:rPr lang="en-AU" sz="1200" u="none" strike="noStrike" dirty="0">
                <a:solidFill>
                  <a:srgbClr val="0563C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Gen Vape | </a:t>
            </a:r>
            <a:r>
              <a:rPr lang="en-AU" sz="1200" u="none" strike="noStrike" dirty="0">
                <a:solidFill>
                  <a:srgbClr val="0070C0"/>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What do </a:t>
            </a:r>
            <a:r>
              <a:rPr lang="en-AU" sz="1200" u="none" strike="noStrike" dirty="0">
                <a:solidFill>
                  <a:srgbClr val="0563C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young people think of vaping?</a:t>
            </a:r>
            <a:r>
              <a:rPr lang="en-AU" sz="1200" u="sng" dirty="0">
                <a:solidFill>
                  <a:srgbClr val="0563C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 </a:t>
            </a:r>
            <a:r>
              <a:rPr lang="en-AU" sz="1200" u="sng" strike="noStrike" dirty="0">
                <a:solidFill>
                  <a:srgbClr val="0563C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Gen Vape | What do young people think of vaping? - YouTube</a:t>
            </a:r>
            <a:r>
              <a:rPr lang="en-AU" sz="1200" i="1" u="none" strike="noStrike" dirty="0">
                <a:solidFill>
                  <a:srgbClr val="0563C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 </a:t>
            </a:r>
            <a:r>
              <a:rPr lang="en-AU" sz="1200" i="1" u="none" strike="noStrike" dirty="0">
                <a:effectLst/>
                <a:latin typeface="Arial" panose="020B0604020202020204" pitchFamily="34" charset="0"/>
                <a:ea typeface="Calibri" panose="020F0502020204030204" pitchFamily="34" charset="0"/>
              </a:rPr>
              <a:t> </a:t>
            </a:r>
            <a:r>
              <a:rPr lang="en-AU" sz="1200" u="none" strike="noStrike" dirty="0">
                <a:effectLst/>
                <a:latin typeface="Arial" panose="020B0604020202020204" pitchFamily="34" charset="0"/>
                <a:ea typeface="Calibri" panose="020F0502020204030204" pitchFamily="34" charset="0"/>
              </a:rPr>
              <a:t>(59 seconds)</a:t>
            </a:r>
            <a:endParaRPr lang="en-AU" sz="1200" dirty="0">
              <a:effectLst/>
              <a:latin typeface="Arial" panose="020B0604020202020204" pitchFamily="34" charset="0"/>
              <a:ea typeface="Calibri" panose="020F0502020204030204" pitchFamily="34" charset="0"/>
            </a:endParaRPr>
          </a:p>
          <a:p>
            <a:r>
              <a:rPr lang="en-AU" sz="1200" u="none" strike="noStrike" dirty="0">
                <a:solidFill>
                  <a:srgbClr val="0000FF"/>
                </a:solidFill>
                <a:effectLst/>
                <a:latin typeface="Arial" panose="020B0604020202020204" pitchFamily="34" charset="0"/>
                <a:ea typeface="Calibri" panose="020F0502020204030204" pitchFamily="34" charset="0"/>
              </a:rPr>
              <a:t> </a:t>
            </a:r>
            <a:endParaRPr lang="en-AU" sz="1200" dirty="0">
              <a:effectLst/>
              <a:latin typeface="Arial" panose="020B0604020202020204" pitchFamily="34" charset="0"/>
              <a:ea typeface="Calibri" panose="020F0502020204030204" pitchFamily="34" charset="0"/>
            </a:endParaRPr>
          </a:p>
          <a:p>
            <a:r>
              <a:rPr lang="en-AU" sz="1200" dirty="0">
                <a:effectLst/>
                <a:latin typeface="Arial" panose="020B0604020202020204" pitchFamily="34" charset="0"/>
                <a:ea typeface="Calibri" panose="020F0502020204030204" pitchFamily="34" charset="0"/>
              </a:rPr>
              <a:t>NSW Health (2023) ‘Vaping- Respect Your Brain’ </a:t>
            </a:r>
            <a:r>
              <a:rPr lang="en-AU" sz="1200" dirty="0">
                <a:solidFill>
                  <a:srgbClr val="0563C1"/>
                </a:solidFill>
                <a:latin typeface="Arial" panose="020B0604020202020204" pitchFamily="34" charset="0"/>
                <a:hlinkClick r:id="rId5">
                  <a:extLst>
                    <a:ext uri="{A12FA001-AC4F-418D-AE19-62706E023703}">
                      <ahyp:hlinkClr xmlns:ahyp="http://schemas.microsoft.com/office/drawing/2018/hyperlinkcolor" val="tx"/>
                    </a:ext>
                  </a:extLst>
                </a:hlinkClick>
              </a:rPr>
              <a:t>Vaping – Respect Your Brain - YouTube</a:t>
            </a:r>
            <a:r>
              <a:rPr lang="en-AU" sz="1200" dirty="0">
                <a:effectLst/>
                <a:latin typeface="Arial" panose="020B0604020202020204" pitchFamily="34" charset="0"/>
                <a:ea typeface="Calibri" panose="020F0502020204030204" pitchFamily="34" charset="0"/>
              </a:rPr>
              <a:t>(52 seconds)</a:t>
            </a:r>
          </a:p>
          <a:p>
            <a:endParaRPr lang="en-AU" sz="1200" b="1" u="sng" dirty="0">
              <a:latin typeface="Arial" panose="020B0604020202020204" pitchFamily="34" charset="0"/>
              <a:ea typeface="Calibri" panose="020F0502020204030204" pitchFamily="34" charset="0"/>
            </a:endParaRPr>
          </a:p>
          <a:p>
            <a:r>
              <a:rPr lang="en-AU" sz="1200" b="1" u="sng" dirty="0">
                <a:effectLst/>
                <a:latin typeface="Arial" panose="020B0604020202020204" pitchFamily="34" charset="0"/>
                <a:ea typeface="Calibri" panose="020F0502020204030204" pitchFamily="34" charset="0"/>
              </a:rPr>
              <a:t>Factsheet Images:</a:t>
            </a:r>
          </a:p>
          <a:p>
            <a:endParaRPr lang="en-AU" sz="1200" dirty="0">
              <a:effectLst/>
              <a:latin typeface="Arial" panose="020B0604020202020204" pitchFamily="34" charset="0"/>
              <a:ea typeface="Calibri" panose="020F0502020204030204" pitchFamily="34" charset="0"/>
            </a:endParaRPr>
          </a:p>
          <a:p>
            <a:r>
              <a:rPr lang="en-AU" sz="1200" dirty="0">
                <a:effectLst/>
                <a:latin typeface="Arial" panose="020B0604020202020204" pitchFamily="34" charset="0"/>
                <a:ea typeface="Calibri" panose="020F0502020204030204" pitchFamily="34" charset="0"/>
              </a:rPr>
              <a:t>Department of Health, New South Wales (2023) </a:t>
            </a:r>
            <a:r>
              <a:rPr lang="en-AU" sz="1200" i="1" dirty="0">
                <a:effectLst/>
                <a:latin typeface="Arial" panose="020B0604020202020204" pitchFamily="34" charset="0"/>
                <a:ea typeface="Calibri" panose="020F0502020204030204" pitchFamily="34" charset="0"/>
              </a:rPr>
              <a:t>Get the facts – Vaping Toolkit</a:t>
            </a:r>
            <a:r>
              <a:rPr lang="en-AU" sz="1200" dirty="0">
                <a:effectLst/>
                <a:latin typeface="Arial" panose="020B0604020202020204" pitchFamily="34" charset="0"/>
                <a:ea typeface="Calibri" panose="020F0502020204030204" pitchFamily="34" charset="0"/>
              </a:rPr>
              <a:t> </a:t>
            </a:r>
            <a:r>
              <a:rPr lang="en-AU" sz="1200" u="sng" dirty="0">
                <a:solidFill>
                  <a:srgbClr val="0000FF"/>
                </a:solidFill>
                <a:effectLst/>
                <a:latin typeface="Arial" panose="020B0604020202020204" pitchFamily="34" charset="0"/>
                <a:ea typeface="Calibri" panose="020F0502020204030204" pitchFamily="34" charset="0"/>
                <a:hlinkClick r:id="rId6"/>
              </a:rPr>
              <a:t>https://www.health.nsw.gov.au/tobacco/factsheets/vaping-factsheet-young.pdf</a:t>
            </a:r>
            <a:endParaRPr lang="en-AU" sz="1200" dirty="0">
              <a:effectLst/>
              <a:latin typeface="Arial" panose="020B0604020202020204" pitchFamily="34" charset="0"/>
              <a:ea typeface="Calibri" panose="020F0502020204030204" pitchFamily="34" charset="0"/>
            </a:endParaRPr>
          </a:p>
        </p:txBody>
      </p:sp>
      <p:sp>
        <p:nvSpPr>
          <p:cNvPr id="7" name="Title 1">
            <a:extLst>
              <a:ext uri="{FF2B5EF4-FFF2-40B4-BE49-F238E27FC236}">
                <a16:creationId xmlns:a16="http://schemas.microsoft.com/office/drawing/2014/main" id="{3EBBACB0-146C-4C05-B8AC-16CA42EC49D2}"/>
              </a:ext>
            </a:extLst>
          </p:cNvPr>
          <p:cNvSpPr>
            <a:spLocks noGrp="1"/>
          </p:cNvSpPr>
          <p:nvPr>
            <p:ph type="title"/>
          </p:nvPr>
        </p:nvSpPr>
        <p:spPr>
          <a:xfrm>
            <a:off x="199183" y="372614"/>
            <a:ext cx="10944226" cy="519374"/>
          </a:xfrm>
        </p:spPr>
        <p:txBody>
          <a:bodyPr/>
          <a:lstStyle/>
          <a:p>
            <a:r>
              <a:rPr lang="en-AU"/>
              <a:t>References</a:t>
            </a:r>
          </a:p>
        </p:txBody>
      </p:sp>
    </p:spTree>
    <p:extLst>
      <p:ext uri="{BB962C8B-B14F-4D97-AF65-F5344CB8AC3E}">
        <p14:creationId xmlns:p14="http://schemas.microsoft.com/office/powerpoint/2010/main" val="173430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B39E92-9ECF-4CF4-8A5E-27B2765E455F}"/>
              </a:ext>
            </a:extLst>
          </p:cNvPr>
          <p:cNvSpPr txBox="1"/>
          <p:nvPr/>
        </p:nvSpPr>
        <p:spPr>
          <a:xfrm>
            <a:off x="899400" y="1301025"/>
            <a:ext cx="10393200" cy="4924425"/>
          </a:xfrm>
          <a:prstGeom prst="rect">
            <a:avLst/>
          </a:prstGeom>
          <a:solidFill>
            <a:schemeClr val="bg1"/>
          </a:solidFill>
        </p:spPr>
        <p:txBody>
          <a:bodyPr wrap="square" rtlCol="0">
            <a:spAutoFit/>
          </a:bodyPr>
          <a:lstStyle/>
          <a:p>
            <a:pPr algn="ctr"/>
            <a:endParaRPr lang="en-AU" sz="2400" b="1" dirty="0">
              <a:solidFill>
                <a:srgbClr val="592C82"/>
              </a:solidFill>
              <a:latin typeface="Arial" panose="020B0604020202020204" pitchFamily="34" charset="0"/>
              <a:ea typeface="+mj-ea"/>
              <a:cs typeface="Arial" panose="020B0604020202020204" pitchFamily="34" charset="0"/>
            </a:endParaRPr>
          </a:p>
          <a:p>
            <a:pPr algn="ctr"/>
            <a:r>
              <a:rPr lang="en-AU" sz="3200" b="1" dirty="0">
                <a:solidFill>
                  <a:srgbClr val="592C82"/>
                </a:solidFill>
                <a:latin typeface="Arial" panose="020B0604020202020204" pitchFamily="34" charset="0"/>
                <a:ea typeface="+mj-ea"/>
                <a:cs typeface="Arial" panose="020B0604020202020204" pitchFamily="34" charset="0"/>
              </a:rPr>
              <a:t>Nicotine is highly addictive</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sz="2000" dirty="0">
              <a:latin typeface="Arial" panose="020B0604020202020204" pitchFamily="34" charset="0"/>
              <a:cs typeface="Arial" panose="020B0604020202020204" pitchFamily="34" charset="0"/>
            </a:endParaRPr>
          </a:p>
          <a:p>
            <a:pPr marL="92075" defTabSz="881063"/>
            <a:r>
              <a:rPr lang="en-AU" sz="2000" dirty="0">
                <a:latin typeface="Arial" panose="020B0604020202020204" pitchFamily="34" charset="0"/>
                <a:cs typeface="Arial" panose="020B0604020202020204" pitchFamily="34" charset="0"/>
              </a:rPr>
              <a:t>A recent Australian study analysed 10 vapes from Australian suppliers that claimed to be nicotine-free. A total of 60% of the vapes were found to actually contain nicotine [3]. </a:t>
            </a:r>
          </a:p>
        </p:txBody>
      </p:sp>
      <p:pic>
        <p:nvPicPr>
          <p:cNvPr id="4" name="Picture 3">
            <a:extLst>
              <a:ext uri="{FF2B5EF4-FFF2-40B4-BE49-F238E27FC236}">
                <a16:creationId xmlns:a16="http://schemas.microsoft.com/office/drawing/2014/main" id="{DAD89EFA-787E-4B0D-A52C-E3E18F65E41F}"/>
              </a:ext>
            </a:extLst>
          </p:cNvPr>
          <p:cNvPicPr>
            <a:picLocks noChangeAspect="1"/>
          </p:cNvPicPr>
          <p:nvPr/>
        </p:nvPicPr>
        <p:blipFill rotWithShape="1">
          <a:blip r:embed="rId3"/>
          <a:srcRect t="15553"/>
          <a:stretch/>
        </p:blipFill>
        <p:spPr>
          <a:xfrm>
            <a:off x="2218359" y="2545363"/>
            <a:ext cx="2547345" cy="2243952"/>
          </a:xfrm>
          <a:prstGeom prst="rect">
            <a:avLst/>
          </a:prstGeom>
        </p:spPr>
      </p:pic>
      <p:pic>
        <p:nvPicPr>
          <p:cNvPr id="8" name="Picture 7">
            <a:extLst>
              <a:ext uri="{FF2B5EF4-FFF2-40B4-BE49-F238E27FC236}">
                <a16:creationId xmlns:a16="http://schemas.microsoft.com/office/drawing/2014/main" id="{684C041A-1827-476F-902F-4035F34F3DA3}"/>
              </a:ext>
            </a:extLst>
          </p:cNvPr>
          <p:cNvPicPr>
            <a:picLocks noChangeAspect="1"/>
          </p:cNvPicPr>
          <p:nvPr/>
        </p:nvPicPr>
        <p:blipFill>
          <a:blip r:embed="rId4"/>
          <a:stretch>
            <a:fillRect/>
          </a:stretch>
        </p:blipFill>
        <p:spPr>
          <a:xfrm>
            <a:off x="6250564" y="2857486"/>
            <a:ext cx="4058256" cy="1858743"/>
          </a:xfrm>
          <a:prstGeom prst="rect">
            <a:avLst/>
          </a:prstGeom>
        </p:spPr>
      </p:pic>
      <p:sp>
        <p:nvSpPr>
          <p:cNvPr id="9" name="TextBox 8">
            <a:extLst>
              <a:ext uri="{FF2B5EF4-FFF2-40B4-BE49-F238E27FC236}">
                <a16:creationId xmlns:a16="http://schemas.microsoft.com/office/drawing/2014/main" id="{E6FF580B-8DB6-476F-8D23-70A92DA90285}"/>
              </a:ext>
            </a:extLst>
          </p:cNvPr>
          <p:cNvSpPr txBox="1"/>
          <p:nvPr/>
        </p:nvSpPr>
        <p:spPr>
          <a:xfrm>
            <a:off x="1093274" y="479131"/>
            <a:ext cx="10199325" cy="584775"/>
          </a:xfrm>
          <a:prstGeom prst="rect">
            <a:avLst/>
          </a:prstGeom>
          <a:noFill/>
        </p:spPr>
        <p:txBody>
          <a:bodyPr wrap="square" rtlCol="0">
            <a:spAutoFit/>
          </a:bodyPr>
          <a:lstStyle/>
          <a:p>
            <a:pPr algn="ctr"/>
            <a:r>
              <a:rPr lang="en-AU" sz="3200" b="1" dirty="0">
                <a:solidFill>
                  <a:schemeClr val="bg1"/>
                </a:solidFill>
                <a:latin typeface="Arial" panose="020B0604020202020204" pitchFamily="34" charset="0"/>
                <a:ea typeface="+mj-ea"/>
                <a:cs typeface="Arial" panose="020B0604020202020204" pitchFamily="34" charset="0"/>
              </a:rPr>
              <a:t>Most vapes don’t contain nicotine</a:t>
            </a:r>
          </a:p>
        </p:txBody>
      </p:sp>
      <p:pic>
        <p:nvPicPr>
          <p:cNvPr id="10" name="Graphic 9" descr="Thumbs Down with solid fill">
            <a:extLst>
              <a:ext uri="{FF2B5EF4-FFF2-40B4-BE49-F238E27FC236}">
                <a16:creationId xmlns:a16="http://schemas.microsoft.com/office/drawing/2014/main" id="{C57BFDF8-1351-45B3-8F0A-0F8F39AF03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46356" y="60850"/>
            <a:ext cx="1240175" cy="1240175"/>
          </a:xfrm>
          <a:prstGeom prst="rect">
            <a:avLst/>
          </a:prstGeom>
        </p:spPr>
      </p:pic>
    </p:spTree>
    <p:extLst>
      <p:ext uri="{BB962C8B-B14F-4D97-AF65-F5344CB8AC3E}">
        <p14:creationId xmlns:p14="http://schemas.microsoft.com/office/powerpoint/2010/main" val="39290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B39E92-9ECF-4CF4-8A5E-27B2765E455F}"/>
              </a:ext>
            </a:extLst>
          </p:cNvPr>
          <p:cNvSpPr txBox="1"/>
          <p:nvPr/>
        </p:nvSpPr>
        <p:spPr>
          <a:xfrm>
            <a:off x="797939" y="1095308"/>
            <a:ext cx="10393200" cy="5109091"/>
          </a:xfrm>
          <a:prstGeom prst="rect">
            <a:avLst/>
          </a:prstGeom>
          <a:solidFill>
            <a:schemeClr val="bg1"/>
          </a:solidFill>
        </p:spPr>
        <p:txBody>
          <a:bodyPr wrap="square" rtlCol="0">
            <a:spAutoFit/>
          </a:bodyPr>
          <a:lstStyle/>
          <a:p>
            <a:pPr algn="ctr"/>
            <a:endParaRPr lang="en-AU" sz="3200" b="1" dirty="0">
              <a:solidFill>
                <a:srgbClr val="592C82"/>
              </a:solidFill>
              <a:latin typeface="Arial" panose="020B0604020202020204" pitchFamily="34" charset="0"/>
              <a:ea typeface="+mj-ea"/>
              <a:cs typeface="Arial" panose="020B0604020202020204" pitchFamily="34" charset="0"/>
            </a:endParaRPr>
          </a:p>
          <a:p>
            <a:pPr algn="ctr"/>
            <a:r>
              <a:rPr lang="en-AU" sz="3200" b="1" dirty="0">
                <a:solidFill>
                  <a:srgbClr val="592C82"/>
                </a:solidFill>
                <a:latin typeface="Arial" panose="020B0604020202020204" pitchFamily="34" charset="0"/>
                <a:ea typeface="+mj-ea"/>
                <a:cs typeface="Arial" panose="020B0604020202020204" pitchFamily="34" charset="0"/>
              </a:rPr>
              <a:t>Most young people </a:t>
            </a:r>
            <a:r>
              <a:rPr lang="en-AU" sz="3200" b="1" u="sng" dirty="0">
                <a:solidFill>
                  <a:srgbClr val="592C82"/>
                </a:solidFill>
                <a:latin typeface="Arial" panose="020B0604020202020204" pitchFamily="34" charset="0"/>
                <a:ea typeface="+mj-ea"/>
                <a:cs typeface="Arial" panose="020B0604020202020204" pitchFamily="34" charset="0"/>
              </a:rPr>
              <a:t>DO NOT </a:t>
            </a:r>
            <a:r>
              <a:rPr lang="en-AU" sz="3200" b="1" dirty="0">
                <a:solidFill>
                  <a:srgbClr val="592C82"/>
                </a:solidFill>
                <a:latin typeface="Arial" panose="020B0604020202020204" pitchFamily="34" charset="0"/>
                <a:ea typeface="+mj-ea"/>
                <a:cs typeface="Arial" panose="020B0604020202020204" pitchFamily="34" charset="0"/>
              </a:rPr>
              <a:t>vape</a:t>
            </a:r>
          </a:p>
          <a:p>
            <a:endParaRPr lang="en-AU" sz="2400" b="1" dirty="0">
              <a:solidFill>
                <a:srgbClr val="592C82"/>
              </a:solidFill>
              <a:latin typeface="Arial" panose="020B0604020202020204" pitchFamily="34" charset="0"/>
              <a:ea typeface="+mj-ea"/>
              <a:cs typeface="Arial" panose="020B0604020202020204" pitchFamily="34" charset="0"/>
            </a:endParaRP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b="1" dirty="0"/>
          </a:p>
          <a:p>
            <a:pPr marL="176213"/>
            <a:r>
              <a:rPr lang="en-AU" sz="2000" dirty="0">
                <a:latin typeface="Arial" panose="020B0604020202020204" pitchFamily="34" charset="0"/>
                <a:cs typeface="Arial" panose="020B0604020202020204" pitchFamily="34" charset="0"/>
              </a:rPr>
              <a:t>Vaping may seem popular, but research shows that more than 7 out of 10 (70.1%) young people HAVE NEVER vaped.</a:t>
            </a:r>
          </a:p>
        </p:txBody>
      </p:sp>
      <p:pic>
        <p:nvPicPr>
          <p:cNvPr id="4" name="Picture 3">
            <a:extLst>
              <a:ext uri="{FF2B5EF4-FFF2-40B4-BE49-F238E27FC236}">
                <a16:creationId xmlns:a16="http://schemas.microsoft.com/office/drawing/2014/main" id="{9461163F-EB21-499D-8279-40D37970D108}"/>
              </a:ext>
            </a:extLst>
          </p:cNvPr>
          <p:cNvPicPr>
            <a:picLocks noChangeAspect="1"/>
          </p:cNvPicPr>
          <p:nvPr/>
        </p:nvPicPr>
        <p:blipFill>
          <a:blip r:embed="rId3"/>
          <a:stretch>
            <a:fillRect/>
          </a:stretch>
        </p:blipFill>
        <p:spPr>
          <a:xfrm>
            <a:off x="3964013" y="2312599"/>
            <a:ext cx="4061053" cy="2623419"/>
          </a:xfrm>
          <a:prstGeom prst="rect">
            <a:avLst/>
          </a:prstGeom>
        </p:spPr>
      </p:pic>
      <p:sp>
        <p:nvSpPr>
          <p:cNvPr id="6" name="TextBox 5">
            <a:extLst>
              <a:ext uri="{FF2B5EF4-FFF2-40B4-BE49-F238E27FC236}">
                <a16:creationId xmlns:a16="http://schemas.microsoft.com/office/drawing/2014/main" id="{7ACC1DB1-0C17-49DA-95C7-B3A5D063F01B}"/>
              </a:ext>
            </a:extLst>
          </p:cNvPr>
          <p:cNvSpPr txBox="1"/>
          <p:nvPr/>
        </p:nvSpPr>
        <p:spPr>
          <a:xfrm>
            <a:off x="1222159" y="422485"/>
            <a:ext cx="9747682" cy="584775"/>
          </a:xfrm>
          <a:prstGeom prst="rect">
            <a:avLst/>
          </a:prstGeom>
          <a:noFill/>
        </p:spPr>
        <p:txBody>
          <a:bodyPr wrap="square" rtlCol="0">
            <a:spAutoFit/>
          </a:bodyPr>
          <a:lstStyle/>
          <a:p>
            <a:pPr algn="ctr"/>
            <a:r>
              <a:rPr lang="en-AU" sz="3200" b="1" dirty="0">
                <a:solidFill>
                  <a:schemeClr val="bg1"/>
                </a:solidFill>
                <a:latin typeface="Arial" panose="020B0604020202020204" pitchFamily="34" charset="0"/>
                <a:ea typeface="+mj-ea"/>
                <a:cs typeface="Arial" panose="020B0604020202020204" pitchFamily="34" charset="0"/>
              </a:rPr>
              <a:t>Everyone is vaping</a:t>
            </a:r>
          </a:p>
        </p:txBody>
      </p:sp>
      <p:pic>
        <p:nvPicPr>
          <p:cNvPr id="7" name="Graphic 6" descr="Thumbs Down with solid fill">
            <a:extLst>
              <a:ext uri="{FF2B5EF4-FFF2-40B4-BE49-F238E27FC236}">
                <a16:creationId xmlns:a16="http://schemas.microsoft.com/office/drawing/2014/main" id="{9FC7DB4A-B271-4BED-B092-670D98A22C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7465" y="-30276"/>
            <a:ext cx="1240175" cy="1240175"/>
          </a:xfrm>
          <a:prstGeom prst="rect">
            <a:avLst/>
          </a:prstGeom>
        </p:spPr>
      </p:pic>
    </p:spTree>
    <p:extLst>
      <p:ext uri="{BB962C8B-B14F-4D97-AF65-F5344CB8AC3E}">
        <p14:creationId xmlns:p14="http://schemas.microsoft.com/office/powerpoint/2010/main" val="45718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EF85-915F-4139-BA4D-C7090E6C8F70}"/>
              </a:ext>
            </a:extLst>
          </p:cNvPr>
          <p:cNvSpPr>
            <a:spLocks noGrp="1"/>
          </p:cNvSpPr>
          <p:nvPr>
            <p:ph type="title"/>
          </p:nvPr>
        </p:nvSpPr>
        <p:spPr/>
        <p:txBody>
          <a:bodyPr/>
          <a:lstStyle/>
          <a:p>
            <a:r>
              <a:rPr lang="en-AU" sz="3200" dirty="0"/>
              <a:t>Discussion</a:t>
            </a:r>
          </a:p>
        </p:txBody>
      </p:sp>
      <p:sp>
        <p:nvSpPr>
          <p:cNvPr id="3" name="Content Placeholder 2">
            <a:extLst>
              <a:ext uri="{FF2B5EF4-FFF2-40B4-BE49-F238E27FC236}">
                <a16:creationId xmlns:a16="http://schemas.microsoft.com/office/drawing/2014/main" id="{46556DCA-4434-412C-8B9B-8BFAD4F64C01}"/>
              </a:ext>
            </a:extLst>
          </p:cNvPr>
          <p:cNvSpPr>
            <a:spLocks noGrp="1"/>
          </p:cNvSpPr>
          <p:nvPr>
            <p:ph idx="1"/>
          </p:nvPr>
        </p:nvSpPr>
        <p:spPr/>
        <p:txBody>
          <a:bodyPr/>
          <a:lstStyle/>
          <a:p>
            <a:pPr marL="457200" lvl="0" indent="-457200">
              <a:buFont typeface="+mj-lt"/>
              <a:buAutoNum type="arabicPeriod"/>
              <a:tabLst>
                <a:tab pos="215900" algn="l"/>
                <a:tab pos="431800" algn="l"/>
                <a:tab pos="648335" algn="l"/>
                <a:tab pos="864235" algn="l"/>
                <a:tab pos="1296035" algn="l"/>
                <a:tab pos="1511935" algn="l"/>
                <a:tab pos="1728470" algn="l"/>
                <a:tab pos="1944370" algn="l"/>
              </a:tabLst>
            </a:pPr>
            <a:r>
              <a:rPr lang="en-AU" sz="2000" b="0" dirty="0">
                <a:solidFill>
                  <a:schemeClr val="tx1"/>
                </a:solidFill>
              </a:rPr>
              <a:t>Do you think knowing these facts could influence a young person’s decision to vape? </a:t>
            </a:r>
          </a:p>
          <a:p>
            <a:pPr lvl="0">
              <a:tabLst>
                <a:tab pos="215900" algn="l"/>
                <a:tab pos="431800" algn="l"/>
                <a:tab pos="648335" algn="l"/>
                <a:tab pos="864235" algn="l"/>
                <a:tab pos="1296035" algn="l"/>
                <a:tab pos="1511935" algn="l"/>
                <a:tab pos="1728470" algn="l"/>
                <a:tab pos="1944370" algn="l"/>
              </a:tabLst>
            </a:pPr>
            <a:r>
              <a:rPr lang="en-AU" sz="2000" b="0" dirty="0">
                <a:solidFill>
                  <a:schemeClr val="tx1"/>
                </a:solidFill>
              </a:rPr>
              <a:t>			Why or why not?</a:t>
            </a:r>
          </a:p>
          <a:p>
            <a:pPr marL="457200" lvl="0" indent="-457200">
              <a:buFont typeface="+mj-lt"/>
              <a:buAutoNum type="arabicPeriod" startAt="2"/>
              <a:tabLst>
                <a:tab pos="215900" algn="l"/>
                <a:tab pos="431800" algn="l"/>
                <a:tab pos="648335" algn="l"/>
                <a:tab pos="864235" algn="l"/>
                <a:tab pos="1296035" algn="l"/>
                <a:tab pos="1511935" algn="l"/>
                <a:tab pos="1728470" algn="l"/>
                <a:tab pos="1944370" algn="l"/>
              </a:tabLst>
            </a:pPr>
            <a:r>
              <a:rPr lang="en-AU" sz="2000" b="0" dirty="0">
                <a:solidFill>
                  <a:schemeClr val="tx1"/>
                </a:solidFill>
              </a:rPr>
              <a:t>How do you feel knowing that most people your age don’t vape?</a:t>
            </a:r>
          </a:p>
          <a:p>
            <a:endParaRPr lang="en-AU" dirty="0"/>
          </a:p>
        </p:txBody>
      </p:sp>
    </p:spTree>
    <p:extLst>
      <p:ext uri="{BB962C8B-B14F-4D97-AF65-F5344CB8AC3E}">
        <p14:creationId xmlns:p14="http://schemas.microsoft.com/office/powerpoint/2010/main" val="394441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56DC0-A5F3-464E-95DE-FD313F77A634}"/>
              </a:ext>
            </a:extLst>
          </p:cNvPr>
          <p:cNvSpPr>
            <a:spLocks noGrp="1"/>
          </p:cNvSpPr>
          <p:nvPr>
            <p:ph type="title"/>
          </p:nvPr>
        </p:nvSpPr>
        <p:spPr>
          <a:xfrm>
            <a:off x="623887" y="517064"/>
            <a:ext cx="10944226" cy="386702"/>
          </a:xfrm>
        </p:spPr>
        <p:txBody>
          <a:bodyPr/>
          <a:lstStyle/>
          <a:p>
            <a:r>
              <a:rPr lang="en-AU" sz="3200" dirty="0"/>
              <a:t>Accessing credible information</a:t>
            </a:r>
          </a:p>
        </p:txBody>
      </p:sp>
      <p:sp>
        <p:nvSpPr>
          <p:cNvPr id="3" name="TextBox 2">
            <a:extLst>
              <a:ext uri="{FF2B5EF4-FFF2-40B4-BE49-F238E27FC236}">
                <a16:creationId xmlns:a16="http://schemas.microsoft.com/office/drawing/2014/main" id="{0014AB27-F9CA-4D54-BCE6-570C3AD049F3}"/>
              </a:ext>
            </a:extLst>
          </p:cNvPr>
          <p:cNvSpPr txBox="1"/>
          <p:nvPr/>
        </p:nvSpPr>
        <p:spPr>
          <a:xfrm>
            <a:off x="514039" y="1286105"/>
            <a:ext cx="10680703" cy="4285789"/>
          </a:xfrm>
          <a:prstGeom prst="rect">
            <a:avLst/>
          </a:prstGeom>
          <a:noFill/>
        </p:spPr>
        <p:txBody>
          <a:bodyPr wrap="square" rtlCol="0">
            <a:spAutoFit/>
          </a:bodyPr>
          <a:lstStyle/>
          <a:p>
            <a:pPr lvl="0">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r>
              <a:rPr lang="en-AU" sz="2400" b="1" dirty="0">
                <a:latin typeface="Arial" panose="020B0604020202020204" pitchFamily="34" charset="0"/>
                <a:cs typeface="Arial" panose="020B0604020202020204" pitchFamily="34" charset="0"/>
              </a:rPr>
              <a:t>Discussion questions:</a:t>
            </a:r>
          </a:p>
          <a:p>
            <a:pPr lvl="0">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endParaRPr lang="en-AU" sz="1050" b="1" dirty="0">
              <a:effectLst/>
              <a:latin typeface="Arial" panose="020B0604020202020204" pitchFamily="34" charset="0"/>
              <a:ea typeface="Calibri" panose="020F0502020204030204" pitchFamily="34" charset="0"/>
            </a:endParaRPr>
          </a:p>
          <a:p>
            <a:pPr marL="342900" indent="-342900">
              <a:lnSpc>
                <a:spcPct val="150000"/>
              </a:lnSpc>
              <a:spcAft>
                <a:spcPts val="1200"/>
              </a:spcAft>
              <a:buFont typeface="+mj-lt"/>
              <a:buAutoNum type="arabicPeriod"/>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r>
              <a:rPr lang="en-AU" sz="2000" dirty="0">
                <a:latin typeface="Arial" panose="020B0604020202020204" pitchFamily="34" charset="0"/>
                <a:ea typeface="Calibri" panose="020F0502020204030204" pitchFamily="34" charset="0"/>
              </a:rPr>
              <a:t>Where do you think young people get their information regarding vaping? </a:t>
            </a:r>
          </a:p>
          <a:p>
            <a:pPr marL="342900" indent="-342900">
              <a:lnSpc>
                <a:spcPct val="150000"/>
              </a:lnSpc>
              <a:spcAft>
                <a:spcPts val="1200"/>
              </a:spcAft>
              <a:buFont typeface="+mj-lt"/>
              <a:buAutoNum type="arabicPeriod"/>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r>
              <a:rPr lang="en-AU" sz="2000" dirty="0">
                <a:latin typeface="Arial" panose="020B0604020202020204" pitchFamily="34" charset="0"/>
                <a:ea typeface="Calibri" panose="020F0502020204030204" pitchFamily="34" charset="0"/>
              </a:rPr>
              <a:t>How do misconceptions around vaping occur? Where do you commonly hear misinformation? </a:t>
            </a:r>
          </a:p>
          <a:p>
            <a:pPr marL="342900" indent="-342900">
              <a:lnSpc>
                <a:spcPct val="150000"/>
              </a:lnSpc>
              <a:spcAft>
                <a:spcPts val="1200"/>
              </a:spcAft>
              <a:buFont typeface="+mj-lt"/>
              <a:buAutoNum type="arabicPeriod"/>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r>
              <a:rPr lang="en-AU" sz="2000" dirty="0">
                <a:latin typeface="Arial" panose="020B0604020202020204" pitchFamily="34" charset="0"/>
                <a:ea typeface="Calibri" panose="020F0502020204030204" pitchFamily="34" charset="0"/>
              </a:rPr>
              <a:t>How could this be prevented?</a:t>
            </a:r>
          </a:p>
          <a:p>
            <a:pPr marL="342900" indent="-342900">
              <a:lnSpc>
                <a:spcPct val="150000"/>
              </a:lnSpc>
              <a:spcAft>
                <a:spcPts val="1200"/>
              </a:spcAft>
              <a:buFont typeface="+mj-lt"/>
              <a:buAutoNum type="arabicPeriod"/>
              <a:tabLst>
                <a:tab pos="215900" algn="l"/>
                <a:tab pos="431800" algn="l"/>
                <a:tab pos="648335" algn="l"/>
                <a:tab pos="864235" algn="l"/>
                <a:tab pos="1296035" algn="l"/>
                <a:tab pos="1511935" algn="l"/>
                <a:tab pos="1728470" algn="l"/>
                <a:tab pos="1944370" algn="l"/>
                <a:tab pos="215900" algn="l"/>
                <a:tab pos="431800" algn="l"/>
                <a:tab pos="457200" algn="l"/>
                <a:tab pos="648335" algn="l"/>
                <a:tab pos="864235" algn="l"/>
                <a:tab pos="1296035" algn="l"/>
                <a:tab pos="1511935" algn="l"/>
                <a:tab pos="1728470" algn="l"/>
                <a:tab pos="1944370" algn="l"/>
              </a:tabLst>
            </a:pPr>
            <a:r>
              <a:rPr lang="en-AU" sz="2000" dirty="0">
                <a:latin typeface="Arial" panose="020B0604020202020204" pitchFamily="34" charset="0"/>
                <a:ea typeface="Calibri" panose="020F0502020204030204" pitchFamily="34" charset="0"/>
              </a:rPr>
              <a:t>Why is it important to identify credible resources? What are some examples of where you can access credible resources?</a:t>
            </a:r>
          </a:p>
          <a:p>
            <a:endParaRPr lang="en-AU" dirty="0"/>
          </a:p>
        </p:txBody>
      </p:sp>
      <p:pic>
        <p:nvPicPr>
          <p:cNvPr id="1026" name="Picture 2" descr="Department of Education update for parents and carers - Very high caseload  settings in schools — WACSSO">
            <a:extLst>
              <a:ext uri="{FF2B5EF4-FFF2-40B4-BE49-F238E27FC236}">
                <a16:creationId xmlns:a16="http://schemas.microsoft.com/office/drawing/2014/main" id="{D169CD98-2955-4901-9A8F-830B4646F78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683" t="31565" r="11270" b="32517"/>
          <a:stretch/>
        </p:blipFill>
        <p:spPr bwMode="auto">
          <a:xfrm>
            <a:off x="3132962" y="5302836"/>
            <a:ext cx="2341984" cy="10641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althyWA">
            <a:extLst>
              <a:ext uri="{FF2B5EF4-FFF2-40B4-BE49-F238E27FC236}">
                <a16:creationId xmlns:a16="http://schemas.microsoft.com/office/drawing/2014/main" id="{F5FC233D-24EF-485F-A375-C753F094ED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173" y="5026380"/>
            <a:ext cx="146685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partment of Health (WA Health) | LinkedIn">
            <a:extLst>
              <a:ext uri="{FF2B5EF4-FFF2-40B4-BE49-F238E27FC236}">
                <a16:creationId xmlns:a16="http://schemas.microsoft.com/office/drawing/2014/main" id="{48C361CC-4DAE-41FA-87A7-67C544BEE0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000" b="14512"/>
          <a:stretch/>
        </p:blipFill>
        <p:spPr bwMode="auto">
          <a:xfrm>
            <a:off x="623887" y="5385108"/>
            <a:ext cx="1905000" cy="11903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ncer Council Australia | healthdirect">
            <a:extLst>
              <a:ext uri="{FF2B5EF4-FFF2-40B4-BE49-F238E27FC236}">
                <a16:creationId xmlns:a16="http://schemas.microsoft.com/office/drawing/2014/main" id="{2D754225-4B79-4D05-BBD5-742E1DCF80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1333" y="5178675"/>
            <a:ext cx="2220880" cy="1162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22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AECC-8248-45AD-BED0-0BA94C611C3F}"/>
              </a:ext>
            </a:extLst>
          </p:cNvPr>
          <p:cNvSpPr>
            <a:spLocks noGrp="1"/>
          </p:cNvSpPr>
          <p:nvPr>
            <p:ph type="title"/>
          </p:nvPr>
        </p:nvSpPr>
        <p:spPr>
          <a:xfrm>
            <a:off x="775224" y="367451"/>
            <a:ext cx="10944226" cy="873388"/>
          </a:xfrm>
        </p:spPr>
        <p:txBody>
          <a:bodyPr/>
          <a:lstStyle/>
          <a:p>
            <a:r>
              <a:rPr lang="en-AU" sz="3200" dirty="0"/>
              <a:t>Reflection</a:t>
            </a:r>
          </a:p>
        </p:txBody>
      </p:sp>
      <p:sp>
        <p:nvSpPr>
          <p:cNvPr id="6" name="TextBox 5">
            <a:extLst>
              <a:ext uri="{FF2B5EF4-FFF2-40B4-BE49-F238E27FC236}">
                <a16:creationId xmlns:a16="http://schemas.microsoft.com/office/drawing/2014/main" id="{80F9CF05-E6A3-4D20-A3E8-D8A68C658D2D}"/>
              </a:ext>
            </a:extLst>
          </p:cNvPr>
          <p:cNvSpPr txBox="1"/>
          <p:nvPr/>
        </p:nvSpPr>
        <p:spPr>
          <a:xfrm>
            <a:off x="775223" y="1240839"/>
            <a:ext cx="10721359" cy="1908215"/>
          </a:xfrm>
          <a:prstGeom prst="rect">
            <a:avLst/>
          </a:prstGeom>
          <a:noFill/>
        </p:spPr>
        <p:txBody>
          <a:bodyPr wrap="square" rtlCol="0">
            <a:spAutoFit/>
          </a:bodyPr>
          <a:lstStyle/>
          <a:p>
            <a:r>
              <a:rPr lang="en-AU" sz="2000" b="1" dirty="0">
                <a:latin typeface="Arial" panose="020B0604020202020204" pitchFamily="34" charset="0"/>
                <a:cs typeface="Arial" panose="020B0604020202020204" pitchFamily="34" charset="0"/>
              </a:rPr>
              <a:t>Refer to your facts about vaping sheet from the beginning of the lesson </a:t>
            </a:r>
          </a:p>
          <a:p>
            <a:endParaRPr lang="en-AU" sz="2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Correct any misconceptions you may have had.</a:t>
            </a:r>
          </a:p>
          <a:p>
            <a:pPr marL="285750" indent="-28575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Add any facts that you have learned today.</a:t>
            </a:r>
          </a:p>
          <a:p>
            <a:endParaRPr lang="en-AU" dirty="0"/>
          </a:p>
        </p:txBody>
      </p:sp>
    </p:spTree>
    <p:extLst>
      <p:ext uri="{BB962C8B-B14F-4D97-AF65-F5344CB8AC3E}">
        <p14:creationId xmlns:p14="http://schemas.microsoft.com/office/powerpoint/2010/main" val="93201758"/>
      </p:ext>
    </p:extLst>
  </p:cSld>
  <p:clrMapOvr>
    <a:masterClrMapping/>
  </p:clrMapOvr>
</p:sld>
</file>

<file path=ppt/theme/theme1.xml><?xml version="1.0" encoding="utf-8"?>
<a:theme xmlns:a="http://schemas.openxmlformats.org/drawingml/2006/main" name="1 Covers / Se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Contents">
  <a:themeElements>
    <a:clrScheme name="DOE Monochromatic 3">
      <a:dk1>
        <a:sysClr val="windowText" lastClr="000000"/>
      </a:dk1>
      <a:lt1>
        <a:sysClr val="window" lastClr="FFFFFF"/>
      </a:lt1>
      <a:dk2>
        <a:srgbClr val="592C82"/>
      </a:dk2>
      <a:lt2>
        <a:srgbClr val="E7E6E6"/>
      </a:lt2>
      <a:accent1>
        <a:srgbClr val="3F2B56"/>
      </a:accent1>
      <a:accent2>
        <a:srgbClr val="592C82"/>
      </a:accent2>
      <a:accent3>
        <a:srgbClr val="AB90BF"/>
      </a:accent3>
      <a:accent4>
        <a:srgbClr val="FDC432"/>
      </a:accent4>
      <a:accent5>
        <a:srgbClr val="A40A66"/>
      </a:accent5>
      <a:accent6>
        <a:srgbClr val="94C34A"/>
      </a:accent6>
      <a:hlink>
        <a:srgbClr val="5BC5EA"/>
      </a:hlink>
      <a:folHlink>
        <a:srgbClr val="5BC5EA"/>
      </a:folHlink>
    </a:clrScheme>
    <a:fontScheme name="DOE Monochromatic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Content (Ba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Content (Corn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1305282BBDB048A8B16A4D33DD96ED" ma:contentTypeVersion="3" ma:contentTypeDescription="Create a new document." ma:contentTypeScope="" ma:versionID="945bba87c7ca5f80e38a03a9367f2331">
  <xsd:schema xmlns:xsd="http://www.w3.org/2001/XMLSchema" xmlns:xs="http://www.w3.org/2001/XMLSchema" xmlns:p="http://schemas.microsoft.com/office/2006/metadata/properties" xmlns:ns2="8690cd99-cd15-459e-81bc-c48bf7230a46" targetNamespace="http://schemas.microsoft.com/office/2006/metadata/properties" ma:root="true" ma:fieldsID="83af95039254dfab42dce36abab5df03" ns2:_="">
    <xsd:import namespace="8690cd99-cd15-459e-81bc-c48bf7230a46"/>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90cd99-cd15-459e-81bc-c48bf7230a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290367-E4E2-4D3E-B717-C94653586A74}">
  <ds:schemaRefs>
    <ds:schemaRef ds:uri="http://purl.org/dc/terms/"/>
    <ds:schemaRef ds:uri="http://schemas.microsoft.com/office/2006/documentManagement/types"/>
    <ds:schemaRef ds:uri="http://purl.org/dc/dcmitype/"/>
    <ds:schemaRef ds:uri="8690cd99-cd15-459e-81bc-c48bf7230a46"/>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69A6C0A9-25B5-4DCD-8F2D-3D3B39D228F4}">
  <ds:schemaRefs>
    <ds:schemaRef ds:uri="8690cd99-cd15-459e-81bc-c48bf7230a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CC5E23-B931-4D5A-A7A1-4CE418508A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495</TotalTime>
  <Words>6760</Words>
  <Application>Microsoft Office PowerPoint</Application>
  <PresentationFormat>Widescreen</PresentationFormat>
  <Paragraphs>684</Paragraphs>
  <Slides>45</Slides>
  <Notes>45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45</vt:i4>
      </vt:variant>
    </vt:vector>
  </HeadingPairs>
  <TitlesOfParts>
    <vt:vector size="53" baseType="lpstr">
      <vt:lpstr>Arial</vt:lpstr>
      <vt:lpstr>Calibri</vt:lpstr>
      <vt:lpstr>Symbol</vt:lpstr>
      <vt:lpstr>Times New Roman</vt:lpstr>
      <vt:lpstr>1 Covers / Sections</vt:lpstr>
      <vt:lpstr>2 Contents</vt:lpstr>
      <vt:lpstr>3 Content (Base)</vt:lpstr>
      <vt:lpstr>4 Content (Corners)</vt:lpstr>
      <vt:lpstr>Session 1</vt:lpstr>
      <vt:lpstr>By the end of the session you will…</vt:lpstr>
      <vt:lpstr>In groups, you have 1 minute to write down as many facts as you can about vaping.    </vt:lpstr>
      <vt:lpstr>Vaping is harmless compared to cigarettes</vt:lpstr>
      <vt:lpstr>PowerPoint Presentation</vt:lpstr>
      <vt:lpstr>PowerPoint Presentation</vt:lpstr>
      <vt:lpstr>Discussion</vt:lpstr>
      <vt:lpstr>Accessing credible information</vt:lpstr>
      <vt:lpstr>Reflection</vt:lpstr>
      <vt:lpstr>PowerPoint Presentation</vt:lpstr>
      <vt:lpstr>Session 2</vt:lpstr>
      <vt:lpstr>By the end of the session you will…</vt:lpstr>
      <vt:lpstr>PowerPoint Presentation</vt:lpstr>
      <vt:lpstr>Impact of media and marketing on young people vaping</vt:lpstr>
      <vt:lpstr>PowerPoint Presentation</vt:lpstr>
      <vt:lpstr>Reflection </vt:lpstr>
      <vt:lpstr>PowerPoint Presentation</vt:lpstr>
      <vt:lpstr>Session 3</vt:lpstr>
      <vt:lpstr>By the end of the session you will…</vt:lpstr>
      <vt:lpstr>What are the harms of vaping?</vt:lpstr>
      <vt:lpstr>The 4 Ls model</vt:lpstr>
      <vt:lpstr>4 Corners</vt:lpstr>
      <vt:lpstr>4 Corners</vt:lpstr>
      <vt:lpstr>4 Corners</vt:lpstr>
      <vt:lpstr>4 L model examples</vt:lpstr>
      <vt:lpstr>Reflection </vt:lpstr>
      <vt:lpstr>PowerPoint Presentation</vt:lpstr>
      <vt:lpstr>Session 4 </vt:lpstr>
      <vt:lpstr>By the end of the session you will…</vt:lpstr>
      <vt:lpstr>What is the most common reason people vape?</vt:lpstr>
      <vt:lpstr>Refusal skills</vt:lpstr>
      <vt:lpstr>Assertive communication</vt:lpstr>
      <vt:lpstr>Refusal skill example</vt:lpstr>
      <vt:lpstr>Reflection</vt:lpstr>
      <vt:lpstr>PowerPoint Presentation</vt:lpstr>
      <vt:lpstr>Session 5</vt:lpstr>
      <vt:lpstr>By the end of the session you will…</vt:lpstr>
      <vt:lpstr>PowerPoint Presentation</vt:lpstr>
      <vt:lpstr>Nicotine is a highly addictive substance </vt:lpstr>
      <vt:lpstr>Quitting can be hard, but help is available  </vt:lpstr>
      <vt:lpstr>What can I do to help my friend or loved one?</vt:lpstr>
      <vt:lpstr>Reflection</vt:lpstr>
      <vt:lpstr>PowerPoint Presentation</vt:lpstr>
      <vt:lpstr>References</vt:lpstr>
      <vt:lpstr>References</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DAVIES Vaughan [Public Relations &amp; Marketing]</dc:creator>
  <cp:lastModifiedBy>PECKITT Joanne [System Services and Responses]</cp:lastModifiedBy>
  <cp:revision>39</cp:revision>
  <cp:lastPrinted>2023-10-04T06:54:47Z</cp:lastPrinted>
  <dcterms:created xsi:type="dcterms:W3CDTF">2021-03-11T03:31:31Z</dcterms:created>
  <dcterms:modified xsi:type="dcterms:W3CDTF">2025-02-12T05:09:29Z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0x010100D31305282BBDB048A8B16A4D33DD96ED</vt:lpwstr>
  </property>
</Properties>
</file>