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5" r:id="rId1"/>
    <p:sldMasterId id="2147483700" r:id="rId2"/>
    <p:sldMasterId id="2147483688" r:id="rId3"/>
    <p:sldMasterId id="2147483712" r:id="rId4"/>
    <p:sldMasterId id="2147483725" r:id="rId5"/>
  </p:sldMasterIdLst>
  <p:notesMasterIdLst>
    <p:notesMasterId r:id="rId75"/>
  </p:notesMasterIdLst>
  <p:handoutMasterIdLst>
    <p:handoutMasterId r:id="rId76"/>
  </p:handoutMasterIdLst>
  <p:sldIdLst>
    <p:sldId id="379" r:id="rId6"/>
    <p:sldId id="304" r:id="rId7"/>
    <p:sldId id="453" r:id="rId8"/>
    <p:sldId id="454" r:id="rId9"/>
    <p:sldId id="410" r:id="rId10"/>
    <p:sldId id="497" r:id="rId11"/>
    <p:sldId id="408" r:id="rId12"/>
    <p:sldId id="390" r:id="rId13"/>
    <p:sldId id="498" r:id="rId14"/>
    <p:sldId id="506" r:id="rId15"/>
    <p:sldId id="493" r:id="rId16"/>
    <p:sldId id="455" r:id="rId17"/>
    <p:sldId id="487" r:id="rId18"/>
    <p:sldId id="499" r:id="rId19"/>
    <p:sldId id="507" r:id="rId20"/>
    <p:sldId id="559" r:id="rId21"/>
    <p:sldId id="461" r:id="rId22"/>
    <p:sldId id="505" r:id="rId23"/>
    <p:sldId id="486" r:id="rId24"/>
    <p:sldId id="510" r:id="rId25"/>
    <p:sldId id="511" r:id="rId26"/>
    <p:sldId id="512" r:id="rId27"/>
    <p:sldId id="513" r:id="rId28"/>
    <p:sldId id="514" r:id="rId29"/>
    <p:sldId id="515" r:id="rId30"/>
    <p:sldId id="516" r:id="rId31"/>
    <p:sldId id="517" r:id="rId32"/>
    <p:sldId id="518" r:id="rId33"/>
    <p:sldId id="519" r:id="rId34"/>
    <p:sldId id="520" r:id="rId35"/>
    <p:sldId id="521" r:id="rId36"/>
    <p:sldId id="522" r:id="rId37"/>
    <p:sldId id="523" r:id="rId38"/>
    <p:sldId id="524" r:id="rId39"/>
    <p:sldId id="525" r:id="rId40"/>
    <p:sldId id="526" r:id="rId41"/>
    <p:sldId id="527" r:id="rId42"/>
    <p:sldId id="528" r:id="rId43"/>
    <p:sldId id="508" r:id="rId44"/>
    <p:sldId id="530" r:id="rId45"/>
    <p:sldId id="531" r:id="rId46"/>
    <p:sldId id="532" r:id="rId47"/>
    <p:sldId id="534" r:id="rId48"/>
    <p:sldId id="533" r:id="rId49"/>
    <p:sldId id="535" r:id="rId50"/>
    <p:sldId id="536" r:id="rId51"/>
    <p:sldId id="537" r:id="rId52"/>
    <p:sldId id="538" r:id="rId53"/>
    <p:sldId id="539" r:id="rId54"/>
    <p:sldId id="541" r:id="rId55"/>
    <p:sldId id="542" r:id="rId56"/>
    <p:sldId id="543" r:id="rId57"/>
    <p:sldId id="544" r:id="rId58"/>
    <p:sldId id="545" r:id="rId59"/>
    <p:sldId id="547" r:id="rId60"/>
    <p:sldId id="548" r:id="rId61"/>
    <p:sldId id="549" r:id="rId62"/>
    <p:sldId id="550" r:id="rId63"/>
    <p:sldId id="551" r:id="rId64"/>
    <p:sldId id="552" r:id="rId65"/>
    <p:sldId id="553" r:id="rId66"/>
    <p:sldId id="554" r:id="rId67"/>
    <p:sldId id="557" r:id="rId68"/>
    <p:sldId id="555" r:id="rId69"/>
    <p:sldId id="556" r:id="rId70"/>
    <p:sldId id="558" r:id="rId71"/>
    <p:sldId id="540" r:id="rId72"/>
    <p:sldId id="529" r:id="rId73"/>
    <p:sldId id="504" r:id="rId74"/>
  </p:sldIdLst>
  <p:sldSz cx="9144000" cy="5143500" type="screen16x9"/>
  <p:notesSz cx="6807200" cy="9939338"/>
  <p:embeddedFontLst>
    <p:embeddedFont>
      <p:font typeface="Dotum" panose="020B0604020202020204" charset="-127"/>
      <p:regular r:id="rId77"/>
    </p:embeddedFont>
    <p:embeddedFont>
      <p:font typeface="Calibri" panose="020F0502020204030204" pitchFamily="34" charset="0"/>
      <p:regular r:id="rId78"/>
      <p:bold r:id="rId79"/>
      <p:italic r:id="rId80"/>
      <p:boldItalic r:id="rId81"/>
    </p:embeddedFont>
    <p:embeddedFont>
      <p:font typeface="Gotham HTF" charset="0"/>
      <p:bold r:id="rId82"/>
    </p:embeddedFont>
  </p:embeddedFontLst>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38">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45" userDrawn="1">
          <p15:clr>
            <a:srgbClr val="A4A3A4"/>
          </p15:clr>
        </p15:guide>
        <p15:guide id="3" orient="horz" pos="3132" userDrawn="1">
          <p15:clr>
            <a:srgbClr val="A4A3A4"/>
          </p15:clr>
        </p15:guide>
        <p15:guide id="4"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04"/>
    <a:srgbClr val="070909"/>
    <a:srgbClr val="000000"/>
    <a:srgbClr val="050707"/>
    <a:srgbClr val="00090C"/>
    <a:srgbClr val="45064A"/>
    <a:srgbClr val="FFCCFF"/>
    <a:srgbClr val="FFDDFF"/>
    <a:srgbClr val="580058"/>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5" autoAdjust="0"/>
    <p:restoredTop sz="96395" autoAdjust="0"/>
  </p:normalViewPr>
  <p:slideViewPr>
    <p:cSldViewPr>
      <p:cViewPr varScale="1">
        <p:scale>
          <a:sx n="63" d="100"/>
          <a:sy n="63" d="100"/>
        </p:scale>
        <p:origin x="720" y="66"/>
      </p:cViewPr>
      <p:guideLst>
        <p:guide orient="horz" pos="3239"/>
        <p:guide pos="573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1970"/>
    </p:cViewPr>
  </p:sorterViewPr>
  <p:notesViewPr>
    <p:cSldViewPr>
      <p:cViewPr>
        <p:scale>
          <a:sx n="125" d="100"/>
          <a:sy n="125" d="100"/>
        </p:scale>
        <p:origin x="-1902" y="354"/>
      </p:cViewPr>
      <p:guideLst>
        <p:guide orient="horz" pos="3129"/>
        <p:guide pos="2145"/>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font" Target="fonts/font3.fntdata"/><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6.fntdata"/><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4.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2949786" cy="496967"/>
          </a:xfrm>
          <a:prstGeom prst="rect">
            <a:avLst/>
          </a:prstGeom>
        </p:spPr>
        <p:txBody>
          <a:bodyPr vert="horz" lIns="91495" tIns="45745" rIns="91495" bIns="45745" rtlCol="0"/>
          <a:lstStyle>
            <a:lvl1pPr algn="l">
              <a:defRPr sz="1200"/>
            </a:lvl1pPr>
          </a:lstStyle>
          <a:p>
            <a:endParaRPr lang="en-AU" dirty="0"/>
          </a:p>
        </p:txBody>
      </p:sp>
      <p:sp>
        <p:nvSpPr>
          <p:cNvPr id="3" name="Date Placeholder 2"/>
          <p:cNvSpPr>
            <a:spLocks noGrp="1"/>
          </p:cNvSpPr>
          <p:nvPr>
            <p:ph type="dt" sz="quarter" idx="1"/>
          </p:nvPr>
        </p:nvSpPr>
        <p:spPr>
          <a:xfrm>
            <a:off x="3855842" y="0"/>
            <a:ext cx="2949786" cy="496967"/>
          </a:xfrm>
          <a:prstGeom prst="rect">
            <a:avLst/>
          </a:prstGeom>
        </p:spPr>
        <p:txBody>
          <a:bodyPr vert="horz" lIns="91495" tIns="45745" rIns="91495" bIns="45745" rtlCol="0"/>
          <a:lstStyle>
            <a:lvl1pPr algn="r">
              <a:defRPr sz="1200"/>
            </a:lvl1pPr>
          </a:lstStyle>
          <a:p>
            <a:fld id="{30B26034-D649-4A4C-B22E-32736E7B5786}" type="datetimeFigureOut">
              <a:rPr lang="en-AU" smtClean="0"/>
              <a:t>10/01/2020</a:t>
            </a:fld>
            <a:endParaRPr lang="en-AU" dirty="0"/>
          </a:p>
        </p:txBody>
      </p:sp>
      <p:sp>
        <p:nvSpPr>
          <p:cNvPr id="4" name="Footer Placeholder 3"/>
          <p:cNvSpPr>
            <a:spLocks noGrp="1"/>
          </p:cNvSpPr>
          <p:nvPr>
            <p:ph type="ftr" sz="quarter" idx="2"/>
          </p:nvPr>
        </p:nvSpPr>
        <p:spPr>
          <a:xfrm>
            <a:off x="10" y="9367779"/>
            <a:ext cx="2949786" cy="353535"/>
          </a:xfrm>
          <a:prstGeom prst="rect">
            <a:avLst/>
          </a:prstGeom>
        </p:spPr>
        <p:txBody>
          <a:bodyPr vert="horz" lIns="91495" tIns="45745" rIns="91495" bIns="45745" rtlCol="0" anchor="b"/>
          <a:lstStyle>
            <a:lvl1pPr algn="l">
              <a:defRPr sz="1200"/>
            </a:lvl1pPr>
          </a:lstStyle>
          <a:p>
            <a:r>
              <a:rPr lang="en-AU" sz="800" dirty="0">
                <a:latin typeface="Arial" pitchFamily="34" charset="0"/>
                <a:cs typeface="Arial" pitchFamily="34" charset="0"/>
              </a:rPr>
              <a:t>LNK7TL001 | Improving literacy and numeracy</a:t>
            </a:r>
          </a:p>
          <a:p>
            <a:r>
              <a:rPr lang="en-AU" sz="800" dirty="0">
                <a:latin typeface="Arial" pitchFamily="34" charset="0"/>
                <a:cs typeface="Arial" pitchFamily="34" charset="0"/>
              </a:rPr>
              <a:t>© The Education Department WA 2015</a:t>
            </a:r>
          </a:p>
        </p:txBody>
      </p:sp>
      <p:sp>
        <p:nvSpPr>
          <p:cNvPr id="5" name="Slide Number Placeholder 4"/>
          <p:cNvSpPr>
            <a:spLocks noGrp="1"/>
          </p:cNvSpPr>
          <p:nvPr>
            <p:ph type="sldNum" sz="quarter" idx="3"/>
          </p:nvPr>
        </p:nvSpPr>
        <p:spPr>
          <a:xfrm>
            <a:off x="3855842" y="9440651"/>
            <a:ext cx="2949786" cy="496967"/>
          </a:xfrm>
          <a:prstGeom prst="rect">
            <a:avLst/>
          </a:prstGeom>
        </p:spPr>
        <p:txBody>
          <a:bodyPr vert="horz" lIns="91495" tIns="45745" rIns="91495" bIns="45745" rtlCol="0" anchor="b"/>
          <a:lstStyle>
            <a:lvl1pPr algn="r">
              <a:defRPr sz="1200"/>
            </a:lvl1pPr>
          </a:lstStyle>
          <a:p>
            <a:fld id="{3B6B2BB7-1D1D-4456-B4B7-29C2CD9169C9}" type="slidenum">
              <a:rPr lang="en-AU" smtClean="0"/>
              <a:t>‹#›</a:t>
            </a:fld>
            <a:endParaRPr lang="en-AU" dirty="0"/>
          </a:p>
        </p:txBody>
      </p:sp>
    </p:spTree>
    <p:extLst>
      <p:ext uri="{BB962C8B-B14F-4D97-AF65-F5344CB8AC3E}">
        <p14:creationId xmlns:p14="http://schemas.microsoft.com/office/powerpoint/2010/main" val="10690623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2949786" cy="496967"/>
          </a:xfrm>
          <a:prstGeom prst="rect">
            <a:avLst/>
          </a:prstGeom>
        </p:spPr>
        <p:txBody>
          <a:bodyPr vert="horz" lIns="91495" tIns="45745" rIns="91495" bIns="45745" rtlCol="0"/>
          <a:lstStyle>
            <a:lvl1pPr algn="l">
              <a:defRPr sz="1200"/>
            </a:lvl1pPr>
          </a:lstStyle>
          <a:p>
            <a:endParaRPr lang="en-AU" dirty="0"/>
          </a:p>
        </p:txBody>
      </p:sp>
      <p:sp>
        <p:nvSpPr>
          <p:cNvPr id="3" name="Date Placeholder 2"/>
          <p:cNvSpPr>
            <a:spLocks noGrp="1"/>
          </p:cNvSpPr>
          <p:nvPr>
            <p:ph type="dt" idx="1"/>
          </p:nvPr>
        </p:nvSpPr>
        <p:spPr>
          <a:xfrm>
            <a:off x="3855842" y="0"/>
            <a:ext cx="2949786" cy="496967"/>
          </a:xfrm>
          <a:prstGeom prst="rect">
            <a:avLst/>
          </a:prstGeom>
        </p:spPr>
        <p:txBody>
          <a:bodyPr vert="horz" lIns="91495" tIns="45745" rIns="91495" bIns="45745" rtlCol="0"/>
          <a:lstStyle>
            <a:lvl1pPr algn="r">
              <a:defRPr sz="1200"/>
            </a:lvl1pPr>
          </a:lstStyle>
          <a:p>
            <a:fld id="{65E1CAA9-9A4E-4C2B-A7ED-5C41FEB57B49}" type="datetimeFigureOut">
              <a:rPr lang="en-AU" smtClean="0"/>
              <a:t>10/01/2020</a:t>
            </a:fld>
            <a:endParaRPr lang="en-AU" dirty="0"/>
          </a:p>
        </p:txBody>
      </p:sp>
      <p:sp>
        <p:nvSpPr>
          <p:cNvPr id="4" name="Slide Image Placeholder 3"/>
          <p:cNvSpPr>
            <a:spLocks noGrp="1" noRot="1" noChangeAspect="1"/>
          </p:cNvSpPr>
          <p:nvPr>
            <p:ph type="sldImg" idx="2"/>
          </p:nvPr>
        </p:nvSpPr>
        <p:spPr>
          <a:xfrm>
            <a:off x="90488" y="744538"/>
            <a:ext cx="6626225" cy="3727450"/>
          </a:xfrm>
          <a:prstGeom prst="rect">
            <a:avLst/>
          </a:prstGeom>
          <a:noFill/>
          <a:ln w="12700">
            <a:solidFill>
              <a:prstClr val="black"/>
            </a:solidFill>
          </a:ln>
        </p:spPr>
        <p:txBody>
          <a:bodyPr vert="horz" lIns="91495" tIns="45745" rIns="91495" bIns="45745" rtlCol="0" anchor="ctr"/>
          <a:lstStyle/>
          <a:p>
            <a:endParaRPr lang="en-AU" dirty="0"/>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495" tIns="45745" rIns="91495" bIns="45745"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Footer Placeholder 5"/>
          <p:cNvSpPr>
            <a:spLocks noGrp="1"/>
          </p:cNvSpPr>
          <p:nvPr>
            <p:ph type="ftr" sz="quarter" idx="4"/>
          </p:nvPr>
        </p:nvSpPr>
        <p:spPr>
          <a:xfrm>
            <a:off x="10" y="9440651"/>
            <a:ext cx="4124688" cy="496967"/>
          </a:xfrm>
          <a:prstGeom prst="rect">
            <a:avLst/>
          </a:prstGeom>
        </p:spPr>
        <p:txBody>
          <a:bodyPr vert="horz" lIns="91495" tIns="45745" rIns="91495" bIns="45745" rtlCol="0" anchor="b"/>
          <a:lstStyle>
            <a:lvl1pPr algn="l">
              <a:defRPr sz="1200"/>
            </a:lvl1pPr>
          </a:lstStyle>
          <a:p>
            <a:r>
              <a:rPr lang="en-AU" dirty="0" smtClean="0">
                <a:cs typeface="Arial" pitchFamily="34" charset="0"/>
              </a:rPr>
              <a:t>LNK7TL001| Improving literacy and numeracy</a:t>
            </a:r>
          </a:p>
          <a:p>
            <a:r>
              <a:rPr lang="en-AU" dirty="0" smtClean="0"/>
              <a:t>© The Education Department WA 2014</a:t>
            </a:r>
            <a:endParaRPr lang="en-AU" dirty="0"/>
          </a:p>
        </p:txBody>
      </p:sp>
      <p:sp>
        <p:nvSpPr>
          <p:cNvPr id="7" name="Slide Number Placeholder 6"/>
          <p:cNvSpPr>
            <a:spLocks noGrp="1"/>
          </p:cNvSpPr>
          <p:nvPr>
            <p:ph type="sldNum" sz="quarter" idx="5"/>
          </p:nvPr>
        </p:nvSpPr>
        <p:spPr>
          <a:xfrm>
            <a:off x="3855842" y="9440651"/>
            <a:ext cx="2949786" cy="496967"/>
          </a:xfrm>
          <a:prstGeom prst="rect">
            <a:avLst/>
          </a:prstGeom>
        </p:spPr>
        <p:txBody>
          <a:bodyPr vert="horz" lIns="91495" tIns="45745" rIns="91495" bIns="45745" rtlCol="0" anchor="b"/>
          <a:lstStyle>
            <a:lvl1pPr algn="r">
              <a:defRPr sz="1200"/>
            </a:lvl1pPr>
          </a:lstStyle>
          <a:p>
            <a:fld id="{9EB94BC7-0D8E-43E8-8184-C28A0BCD66BE}" type="slidenum">
              <a:rPr lang="en-AU" smtClean="0"/>
              <a:t>‹#›</a:t>
            </a:fld>
            <a:endParaRPr lang="en-AU" dirty="0"/>
          </a:p>
        </p:txBody>
      </p:sp>
    </p:spTree>
    <p:extLst>
      <p:ext uri="{BB962C8B-B14F-4D97-AF65-F5344CB8AC3E}">
        <p14:creationId xmlns:p14="http://schemas.microsoft.com/office/powerpoint/2010/main" val="277971919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6225" cy="3727450"/>
          </a:xfrm>
        </p:spPr>
      </p:sp>
      <p:sp>
        <p:nvSpPr>
          <p:cNvPr id="3" name="Notes Placeholder 2"/>
          <p:cNvSpPr>
            <a:spLocks noGrp="1"/>
          </p:cNvSpPr>
          <p:nvPr>
            <p:ph type="body" idx="1"/>
          </p:nvPr>
        </p:nvSpPr>
        <p:spPr>
          <a:xfrm>
            <a:off x="401675" y="4578319"/>
            <a:ext cx="6075342" cy="5009357"/>
          </a:xfrm>
        </p:spPr>
        <p:txBody>
          <a:bodyPr>
            <a:noAutofit/>
          </a:bodyPr>
          <a:lstStyle/>
          <a:p>
            <a:pPr lvl="0" fontAlgn="base">
              <a:spcBef>
                <a:spcPct val="0"/>
              </a:spcBef>
              <a:spcAft>
                <a:spcPct val="0"/>
              </a:spcAft>
            </a:pPr>
            <a:endParaRPr lang="en-US" sz="1000" dirty="0">
              <a:solidFill>
                <a:prstClr val="black"/>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EB94BC7-0D8E-43E8-8184-C28A0BCD66BE}" type="slidenum">
              <a:rPr lang="en-AU" smtClean="0">
                <a:solidFill>
                  <a:prstClr val="black"/>
                </a:solidFill>
                <a:latin typeface="Calibri"/>
              </a:rPr>
              <a:pPr/>
              <a:t>1</a:t>
            </a:fld>
            <a:endParaRPr lang="en-AU" dirty="0">
              <a:solidFill>
                <a:prstClr val="black"/>
              </a:solidFill>
              <a:latin typeface="Calibri"/>
            </a:endParaRPr>
          </a:p>
        </p:txBody>
      </p:sp>
      <p:sp>
        <p:nvSpPr>
          <p:cNvPr id="5" name="Date Placeholder 4"/>
          <p:cNvSpPr>
            <a:spLocks noGrp="1"/>
          </p:cNvSpPr>
          <p:nvPr>
            <p:ph type="dt" idx="11"/>
          </p:nvPr>
        </p:nvSpPr>
        <p:spPr/>
        <p:txBody>
          <a:bodyPr/>
          <a:lstStyle/>
          <a:p>
            <a:fld id="{3945A6FB-E26C-40CE-8318-E5F5642829B3}" type="datetime1">
              <a:rPr lang="en-AU" smtClean="0">
                <a:solidFill>
                  <a:prstClr val="black"/>
                </a:solidFill>
                <a:latin typeface="Calibri"/>
              </a:rPr>
              <a:pPr/>
              <a:t>10/01/2020</a:t>
            </a:fld>
            <a:endParaRPr lang="en-AU" dirty="0">
              <a:solidFill>
                <a:prstClr val="black"/>
              </a:solidFill>
              <a:latin typeface="Calibri"/>
            </a:endParaRPr>
          </a:p>
        </p:txBody>
      </p:sp>
      <p:sp>
        <p:nvSpPr>
          <p:cNvPr id="6" name="Footer Placeholder 5"/>
          <p:cNvSpPr>
            <a:spLocks noGrp="1"/>
          </p:cNvSpPr>
          <p:nvPr>
            <p:ph type="ftr" sz="quarter" idx="12"/>
          </p:nvPr>
        </p:nvSpPr>
        <p:spPr/>
        <p:txBody>
          <a:bodyPr/>
          <a:lstStyle/>
          <a:p>
            <a:r>
              <a:rPr lang="en-AU" dirty="0" smtClean="0">
                <a:solidFill>
                  <a:prstClr val="black"/>
                </a:solidFill>
                <a:latin typeface="Calibri"/>
              </a:rPr>
              <a:t>SWS | Assessment and reporting © The Education Department WA 2014</a:t>
            </a:r>
            <a:endParaRPr lang="en-AU" dirty="0">
              <a:solidFill>
                <a:prstClr val="black"/>
              </a:solidFill>
              <a:latin typeface="Calibri"/>
            </a:endParaRPr>
          </a:p>
        </p:txBody>
      </p:sp>
    </p:spTree>
    <p:extLst>
      <p:ext uri="{BB962C8B-B14F-4D97-AF65-F5344CB8AC3E}">
        <p14:creationId xmlns:p14="http://schemas.microsoft.com/office/powerpoint/2010/main" val="101903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70000"/>
            </a:pPr>
            <a:endParaRPr lang="en-AU" dirty="0"/>
          </a:p>
        </p:txBody>
      </p:sp>
      <p:sp>
        <p:nvSpPr>
          <p:cNvPr id="4" name="Date Placeholder 3"/>
          <p:cNvSpPr>
            <a:spLocks noGrp="1"/>
          </p:cNvSpPr>
          <p:nvPr>
            <p:ph type="dt" idx="10"/>
          </p:nvPr>
        </p:nvSpPr>
        <p:spPr/>
        <p:txBody>
          <a:bodyPr/>
          <a:lstStyle/>
          <a:p>
            <a:fld id="{407F7CC0-17D5-4DF4-989A-A4F650E09C06}" type="datetime1">
              <a:rPr lang="en-AU" smtClean="0"/>
              <a:t>10/01/2020</a:t>
            </a:fld>
            <a:endParaRPr lang="en-AU" dirty="0"/>
          </a:p>
        </p:txBody>
      </p:sp>
      <p:sp>
        <p:nvSpPr>
          <p:cNvPr id="5" name="Footer Placeholder 4"/>
          <p:cNvSpPr>
            <a:spLocks noGrp="1"/>
          </p:cNvSpPr>
          <p:nvPr>
            <p:ph type="ftr" sz="quarter" idx="11"/>
          </p:nvPr>
        </p:nvSpPr>
        <p:spPr/>
        <p:txBody>
          <a:bodyPr/>
          <a:lstStyle/>
          <a:p>
            <a:r>
              <a:rPr lang="en-AU" dirty="0" smtClean="0">
                <a:cs typeface="Arial" pitchFamily="34" charset="0"/>
              </a:rPr>
              <a:t>LNK7TL001| Improving literacy and numeracy</a:t>
            </a:r>
          </a:p>
          <a:p>
            <a:r>
              <a:rPr lang="en-AU" dirty="0" smtClean="0"/>
              <a:t>© The Education Department WA 2014</a:t>
            </a:r>
            <a:endParaRPr lang="en-AU" dirty="0"/>
          </a:p>
        </p:txBody>
      </p:sp>
      <p:sp>
        <p:nvSpPr>
          <p:cNvPr id="6" name="Slide Number Placeholder 5"/>
          <p:cNvSpPr>
            <a:spLocks noGrp="1"/>
          </p:cNvSpPr>
          <p:nvPr>
            <p:ph type="sldNum" sz="quarter" idx="12"/>
          </p:nvPr>
        </p:nvSpPr>
        <p:spPr/>
        <p:txBody>
          <a:bodyPr/>
          <a:lstStyle/>
          <a:p>
            <a:fld id="{9EB94BC7-0D8E-43E8-8184-C28A0BCD66BE}" type="slidenum">
              <a:rPr lang="en-AU" smtClean="0"/>
              <a:t>2</a:t>
            </a:fld>
            <a:endParaRPr lang="en-AU" dirty="0"/>
          </a:p>
        </p:txBody>
      </p:sp>
    </p:spTree>
    <p:extLst>
      <p:ext uri="{BB962C8B-B14F-4D97-AF65-F5344CB8AC3E}">
        <p14:creationId xmlns:p14="http://schemas.microsoft.com/office/powerpoint/2010/main" val="222336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5E1CAA9-9A4E-4C2B-A7ED-5C41FEB57B49}" type="datetimeFigureOut">
              <a:rPr lang="en-AU" smtClean="0"/>
              <a:t>10/01/2020</a:t>
            </a:fld>
            <a:endParaRPr lang="en-AU" dirty="0"/>
          </a:p>
        </p:txBody>
      </p:sp>
      <p:sp>
        <p:nvSpPr>
          <p:cNvPr id="5" name="Footer Placeholder 4"/>
          <p:cNvSpPr>
            <a:spLocks noGrp="1"/>
          </p:cNvSpPr>
          <p:nvPr>
            <p:ph type="ftr" sz="quarter" idx="11"/>
          </p:nvPr>
        </p:nvSpPr>
        <p:spPr/>
        <p:txBody>
          <a:bodyPr/>
          <a:lstStyle/>
          <a:p>
            <a:r>
              <a:rPr lang="en-AU" dirty="0" smtClean="0"/>
              <a:t>SWS | Assessment and reporting © The Education Department WA 2014</a:t>
            </a:r>
            <a:endParaRPr lang="en-AU" dirty="0"/>
          </a:p>
        </p:txBody>
      </p:sp>
      <p:sp>
        <p:nvSpPr>
          <p:cNvPr id="6" name="Slide Number Placeholder 5"/>
          <p:cNvSpPr>
            <a:spLocks noGrp="1"/>
          </p:cNvSpPr>
          <p:nvPr>
            <p:ph type="sldNum" sz="quarter" idx="12"/>
          </p:nvPr>
        </p:nvSpPr>
        <p:spPr/>
        <p:txBody>
          <a:bodyPr/>
          <a:lstStyle/>
          <a:p>
            <a:fld id="{9EB94BC7-0D8E-43E8-8184-C28A0BCD66BE}" type="slidenum">
              <a:rPr lang="en-AU" smtClean="0"/>
              <a:t>3</a:t>
            </a:fld>
            <a:endParaRPr lang="en-AU" dirty="0"/>
          </a:p>
        </p:txBody>
      </p:sp>
    </p:spTree>
    <p:extLst>
      <p:ext uri="{BB962C8B-B14F-4D97-AF65-F5344CB8AC3E}">
        <p14:creationId xmlns:p14="http://schemas.microsoft.com/office/powerpoint/2010/main" val="95771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fld id="{79E1806F-CC8D-43CE-8C40-C604CF22621E}" type="datetime1">
              <a:rPr lang="en-AU" smtClean="0"/>
              <a:t>10/01/2020</a:t>
            </a:fld>
            <a:endParaRPr lang="en-AU" dirty="0"/>
          </a:p>
        </p:txBody>
      </p:sp>
      <p:sp>
        <p:nvSpPr>
          <p:cNvPr id="5" name="Footer Placeholder 4"/>
          <p:cNvSpPr>
            <a:spLocks noGrp="1"/>
          </p:cNvSpPr>
          <p:nvPr>
            <p:ph type="ftr" sz="quarter" idx="11"/>
          </p:nvPr>
        </p:nvSpPr>
        <p:spPr/>
        <p:txBody>
          <a:bodyPr/>
          <a:lstStyle/>
          <a:p>
            <a:r>
              <a:rPr lang="en-AU" dirty="0" smtClean="0">
                <a:cs typeface="Arial" pitchFamily="34" charset="0"/>
              </a:rPr>
              <a:t>LNK7TL001| Improving literacy and numeracy</a:t>
            </a:r>
          </a:p>
          <a:p>
            <a:r>
              <a:rPr lang="en-AU" dirty="0" smtClean="0"/>
              <a:t>© The Education Department WA 2014</a:t>
            </a:r>
            <a:endParaRPr lang="en-AU" dirty="0"/>
          </a:p>
        </p:txBody>
      </p:sp>
      <p:sp>
        <p:nvSpPr>
          <p:cNvPr id="6" name="Slide Number Placeholder 5"/>
          <p:cNvSpPr>
            <a:spLocks noGrp="1"/>
          </p:cNvSpPr>
          <p:nvPr>
            <p:ph type="sldNum" sz="quarter" idx="12"/>
          </p:nvPr>
        </p:nvSpPr>
        <p:spPr/>
        <p:txBody>
          <a:bodyPr/>
          <a:lstStyle/>
          <a:p>
            <a:fld id="{9EB94BC7-0D8E-43E8-8184-C28A0BCD66BE}" type="slidenum">
              <a:rPr lang="en-AU" smtClean="0"/>
              <a:t>5</a:t>
            </a:fld>
            <a:endParaRPr lang="en-AU" dirty="0"/>
          </a:p>
        </p:txBody>
      </p:sp>
    </p:spTree>
    <p:extLst>
      <p:ext uri="{BB962C8B-B14F-4D97-AF65-F5344CB8AC3E}">
        <p14:creationId xmlns:p14="http://schemas.microsoft.com/office/powerpoint/2010/main" val="69448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5E1CAA9-9A4E-4C2B-A7ED-5C41FEB57B49}" type="datetimeFigureOut">
              <a:rPr lang="en-AU" smtClean="0"/>
              <a:t>10/01/2020</a:t>
            </a:fld>
            <a:endParaRPr lang="en-AU" dirty="0"/>
          </a:p>
        </p:txBody>
      </p:sp>
      <p:sp>
        <p:nvSpPr>
          <p:cNvPr id="5" name="Footer Placeholder 4"/>
          <p:cNvSpPr>
            <a:spLocks noGrp="1"/>
          </p:cNvSpPr>
          <p:nvPr>
            <p:ph type="ftr" sz="quarter" idx="11"/>
          </p:nvPr>
        </p:nvSpPr>
        <p:spPr/>
        <p:txBody>
          <a:bodyPr/>
          <a:lstStyle/>
          <a:p>
            <a:r>
              <a:rPr lang="en-AU" dirty="0" smtClean="0"/>
              <a:t>SWS | Assessment and reporting © The Education Department WA 2014</a:t>
            </a:r>
            <a:endParaRPr lang="en-AU" dirty="0"/>
          </a:p>
        </p:txBody>
      </p:sp>
      <p:sp>
        <p:nvSpPr>
          <p:cNvPr id="6" name="Slide Number Placeholder 5"/>
          <p:cNvSpPr>
            <a:spLocks noGrp="1"/>
          </p:cNvSpPr>
          <p:nvPr>
            <p:ph type="sldNum" sz="quarter" idx="12"/>
          </p:nvPr>
        </p:nvSpPr>
        <p:spPr/>
        <p:txBody>
          <a:bodyPr/>
          <a:lstStyle/>
          <a:p>
            <a:fld id="{9EB94BC7-0D8E-43E8-8184-C28A0BCD66BE}" type="slidenum">
              <a:rPr lang="en-AU" smtClean="0"/>
              <a:t>7</a:t>
            </a:fld>
            <a:endParaRPr lang="en-AU" dirty="0"/>
          </a:p>
        </p:txBody>
      </p:sp>
    </p:spTree>
    <p:extLst>
      <p:ext uri="{BB962C8B-B14F-4D97-AF65-F5344CB8AC3E}">
        <p14:creationId xmlns:p14="http://schemas.microsoft.com/office/powerpoint/2010/main" val="95771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5E1CAA9-9A4E-4C2B-A7ED-5C41FEB57B49}" type="datetimeFigureOut">
              <a:rPr lang="en-AU" smtClean="0"/>
              <a:t>10/01/2020</a:t>
            </a:fld>
            <a:endParaRPr lang="en-AU" dirty="0"/>
          </a:p>
        </p:txBody>
      </p:sp>
      <p:sp>
        <p:nvSpPr>
          <p:cNvPr id="5" name="Footer Placeholder 4"/>
          <p:cNvSpPr>
            <a:spLocks noGrp="1"/>
          </p:cNvSpPr>
          <p:nvPr>
            <p:ph type="ftr" sz="quarter" idx="11"/>
          </p:nvPr>
        </p:nvSpPr>
        <p:spPr/>
        <p:txBody>
          <a:bodyPr/>
          <a:lstStyle/>
          <a:p>
            <a:r>
              <a:rPr lang="en-AU" dirty="0" smtClean="0"/>
              <a:t>SWS | Assessment and reporting © The Education Department WA 2014</a:t>
            </a:r>
            <a:endParaRPr lang="en-AU" dirty="0"/>
          </a:p>
        </p:txBody>
      </p:sp>
      <p:sp>
        <p:nvSpPr>
          <p:cNvPr id="6" name="Slide Number Placeholder 5"/>
          <p:cNvSpPr>
            <a:spLocks noGrp="1"/>
          </p:cNvSpPr>
          <p:nvPr>
            <p:ph type="sldNum" sz="quarter" idx="12"/>
          </p:nvPr>
        </p:nvSpPr>
        <p:spPr/>
        <p:txBody>
          <a:bodyPr/>
          <a:lstStyle/>
          <a:p>
            <a:fld id="{9EB94BC7-0D8E-43E8-8184-C28A0BCD66BE}" type="slidenum">
              <a:rPr lang="en-AU" smtClean="0"/>
              <a:t>9</a:t>
            </a:fld>
            <a:endParaRPr lang="en-AU" dirty="0"/>
          </a:p>
        </p:txBody>
      </p:sp>
    </p:spTree>
    <p:extLst>
      <p:ext uri="{BB962C8B-B14F-4D97-AF65-F5344CB8AC3E}">
        <p14:creationId xmlns:p14="http://schemas.microsoft.com/office/powerpoint/2010/main" val="378064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5E1CAA9-9A4E-4C2B-A7ED-5C41FEB57B49}" type="datetimeFigureOut">
              <a:rPr lang="en-AU" smtClean="0"/>
              <a:t>10/01/2020</a:t>
            </a:fld>
            <a:endParaRPr lang="en-AU" dirty="0"/>
          </a:p>
        </p:txBody>
      </p:sp>
      <p:sp>
        <p:nvSpPr>
          <p:cNvPr id="5" name="Footer Placeholder 4"/>
          <p:cNvSpPr>
            <a:spLocks noGrp="1"/>
          </p:cNvSpPr>
          <p:nvPr>
            <p:ph type="ftr" sz="quarter" idx="11"/>
          </p:nvPr>
        </p:nvSpPr>
        <p:spPr/>
        <p:txBody>
          <a:bodyPr/>
          <a:lstStyle/>
          <a:p>
            <a:r>
              <a:rPr lang="en-AU" dirty="0" smtClean="0"/>
              <a:t>SWS | Assessment and reporting © The Education Department WA 2014</a:t>
            </a:r>
            <a:endParaRPr lang="en-AU" dirty="0"/>
          </a:p>
        </p:txBody>
      </p:sp>
      <p:sp>
        <p:nvSpPr>
          <p:cNvPr id="6" name="Slide Number Placeholder 5"/>
          <p:cNvSpPr>
            <a:spLocks noGrp="1"/>
          </p:cNvSpPr>
          <p:nvPr>
            <p:ph type="sldNum" sz="quarter" idx="12"/>
          </p:nvPr>
        </p:nvSpPr>
        <p:spPr/>
        <p:txBody>
          <a:bodyPr/>
          <a:lstStyle/>
          <a:p>
            <a:fld id="{9EB94BC7-0D8E-43E8-8184-C28A0BCD66BE}" type="slidenum">
              <a:rPr lang="en-AU" smtClean="0"/>
              <a:t>16</a:t>
            </a:fld>
            <a:endParaRPr lang="en-AU" dirty="0"/>
          </a:p>
        </p:txBody>
      </p:sp>
    </p:spTree>
    <p:extLst>
      <p:ext uri="{BB962C8B-B14F-4D97-AF65-F5344CB8AC3E}">
        <p14:creationId xmlns:p14="http://schemas.microsoft.com/office/powerpoint/2010/main" val="206787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a:latin typeface="Arial" pitchFamily="34" charset="0"/>
                <a:cs typeface="Arial" pitchFamily="34" charset="0"/>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4" name="Date Placeholder 3"/>
          <p:cNvSpPr>
            <a:spLocks noGrp="1"/>
          </p:cNvSpPr>
          <p:nvPr>
            <p:ph type="dt" sz="half" idx="10"/>
          </p:nvPr>
        </p:nvSpPr>
        <p:spPr>
          <a:xfrm>
            <a:off x="35496" y="4948014"/>
            <a:ext cx="1080120" cy="274637"/>
          </a:xfrm>
        </p:spPr>
        <p:txBody>
          <a:bodyPr/>
          <a:lstStyle/>
          <a:p>
            <a:fld id="{AF097EC1-5719-4025-84A0-9F7B7A1FD589}" type="datetime5">
              <a:rPr lang="en-AU" smtClean="0"/>
              <a:t>10-Jan-20</a:t>
            </a:fld>
            <a:endParaRPr lang="en-AU" dirty="0"/>
          </a:p>
        </p:txBody>
      </p:sp>
      <p:sp>
        <p:nvSpPr>
          <p:cNvPr id="6" name="Slide Number Placeholder 5"/>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11402792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atin typeface="Arial" pitchFamily="34" charset="0"/>
                <a:cs typeface="Arial" pitchFamily="34" charset="0"/>
              </a:defRPr>
            </a:lvl1pPr>
          </a:lstStyle>
          <a:p>
            <a:r>
              <a:rPr lang="en-US" dirty="0" smtClean="0"/>
              <a:t>Click to edit Master title style</a:t>
            </a:r>
            <a:endParaRPr lang="en-AU" dirty="0"/>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CCDC765-0473-4055-A870-A897B459B218}" type="datetime5">
              <a:rPr lang="en-AU" smtClean="0"/>
              <a:t>10-Jan-20</a:t>
            </a:fld>
            <a:endParaRPr lang="en-AU" dirty="0"/>
          </a:p>
        </p:txBody>
      </p:sp>
      <p:sp>
        <p:nvSpPr>
          <p:cNvPr id="7" name="Slide Number Placeholder 6"/>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9316423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CABD497E-8F2C-4102-BDB2-1B676562473A}" type="datetime5">
              <a:rPr lang="en-AU" smtClean="0"/>
              <a:t>10-Jan-20</a:t>
            </a:fld>
            <a:endParaRPr lang="en-AU" dirty="0"/>
          </a:p>
        </p:txBody>
      </p:sp>
      <p:sp>
        <p:nvSpPr>
          <p:cNvPr id="6" name="Slide Number Placeholder 5"/>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15250870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1E0CFBC-B43B-47CF-9FA7-9953D7E535B8}" type="datetime5">
              <a:rPr lang="en-AU" smtClean="0"/>
              <a:t>10-Jan-20</a:t>
            </a:fld>
            <a:endParaRPr lang="en-AU" dirty="0"/>
          </a:p>
        </p:txBody>
      </p:sp>
      <p:sp>
        <p:nvSpPr>
          <p:cNvPr id="6" name="Slide Number Placeholder 5"/>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30039640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3629368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552886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296727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390301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1237200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1412161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224969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E04939C-67E8-4BB3-A78E-73AA12F4D301}" type="datetime5">
              <a:rPr lang="en-AU" smtClean="0"/>
              <a:pPr/>
              <a:t>10-Jan-20</a:t>
            </a:fld>
            <a:endParaRPr lang="en-AU" dirty="0"/>
          </a:p>
        </p:txBody>
      </p:sp>
      <p:sp>
        <p:nvSpPr>
          <p:cNvPr id="4" name="Slide Number Placeholder 3"/>
          <p:cNvSpPr>
            <a:spLocks noGrp="1"/>
          </p:cNvSpPr>
          <p:nvPr>
            <p:ph type="sldNum" sz="quarter" idx="11"/>
          </p:nvPr>
        </p:nvSpPr>
        <p:spPr/>
        <p:txBody>
          <a:bodyPr/>
          <a:lstStyle/>
          <a:p>
            <a:fld id="{6A57D409-C27B-482A-975C-0034D168177D}" type="slidenum">
              <a:rPr lang="en-AU" smtClean="0"/>
              <a:pPr/>
              <a:t>‹#›</a:t>
            </a:fld>
            <a:endParaRPr lang="en-AU" dirty="0"/>
          </a:p>
        </p:txBody>
      </p:sp>
    </p:spTree>
    <p:extLst>
      <p:ext uri="{BB962C8B-B14F-4D97-AF65-F5344CB8AC3E}">
        <p14:creationId xmlns:p14="http://schemas.microsoft.com/office/powerpoint/2010/main" val="15900934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4030640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2054746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2473500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4FC8338-D94F-48CC-B473-D77846FFB91A}"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F57D4A1-08B1-47D5-8FA6-3FF4EC4E9803}" type="slidenum">
              <a:rPr lang="en-AU" smtClean="0"/>
              <a:t>‹#›</a:t>
            </a:fld>
            <a:endParaRPr lang="en-AU" dirty="0"/>
          </a:p>
        </p:txBody>
      </p:sp>
    </p:spTree>
    <p:extLst>
      <p:ext uri="{BB962C8B-B14F-4D97-AF65-F5344CB8AC3E}">
        <p14:creationId xmlns:p14="http://schemas.microsoft.com/office/powerpoint/2010/main" val="3606230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3597032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3457525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3598751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2668531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3720201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176439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Arial" pitchFamily="34" charset="0"/>
                <a:cs typeface="Arial"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71BB330A-F44C-49AF-BE95-B40DA5E08E1B}" type="datetime5">
              <a:rPr lang="en-AU" smtClean="0"/>
              <a:t>10-Jan-20</a:t>
            </a:fld>
            <a:endParaRPr lang="en-AU" dirty="0"/>
          </a:p>
        </p:txBody>
      </p:sp>
      <p:sp>
        <p:nvSpPr>
          <p:cNvPr id="6" name="Slide Number Placeholder 5"/>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329796916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1336278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1793592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1692707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1411587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7817AE0-30CF-4A78-9AC4-68C2894265C2}" type="datetimeFigureOut">
              <a:rPr lang="en-AU" smtClean="0"/>
              <a:t>10/01/2020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BD2BEFAD-7E1A-4E21-84A3-5B3D909DD870}" type="slidenum">
              <a:rPr lang="en-AU" smtClean="0"/>
              <a:t>‹#›</a:t>
            </a:fld>
            <a:endParaRPr lang="en-AU" dirty="0"/>
          </a:p>
        </p:txBody>
      </p:sp>
    </p:spTree>
    <p:extLst>
      <p:ext uri="{BB962C8B-B14F-4D97-AF65-F5344CB8AC3E}">
        <p14:creationId xmlns:p14="http://schemas.microsoft.com/office/powerpoint/2010/main" val="205796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a:xfrm>
            <a:off x="467544" y="4803998"/>
            <a:ext cx="1080120" cy="274637"/>
          </a:xfrm>
        </p:spPr>
        <p:txBody>
          <a:bodyPr/>
          <a:lstStyle/>
          <a:p>
            <a:fld id="{6CD5C224-0EE5-4C2A-852D-2B75B9EB1F0A}" type="datetime1">
              <a:rPr lang="en-AU" smtClean="0">
                <a:solidFill>
                  <a:prstClr val="white"/>
                </a:solidFill>
              </a:rPr>
              <a:pPr/>
              <a:t>10/01/2020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9387237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357D0AB-0282-4A2A-98B4-DBD8F185A9B8}" type="datetime1">
              <a:rPr lang="en-AU" smtClean="0">
                <a:solidFill>
                  <a:prstClr val="white"/>
                </a:solidFill>
              </a:rPr>
              <a:pPr/>
              <a:t>10/01/2020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201589105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C71147-758E-4B10-8FE2-BA0FF7396C72}" type="datetime1">
              <a:rPr lang="en-AU" smtClean="0">
                <a:solidFill>
                  <a:prstClr val="white"/>
                </a:solidFill>
              </a:rPr>
              <a:pPr/>
              <a:t>10/01/2020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93675770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76A67EB-E6ED-4732-B540-98CD58A66046}" type="datetime1">
              <a:rPr lang="en-AU" smtClean="0">
                <a:solidFill>
                  <a:prstClr val="white"/>
                </a:solidFill>
              </a:rPr>
              <a:pPr/>
              <a:t>10/01/2020</a:t>
            </a:fld>
            <a:endParaRPr lang="en-AU" dirty="0">
              <a:solidFill>
                <a:prstClr val="white"/>
              </a:solidFill>
            </a:endParaRPr>
          </a:p>
        </p:txBody>
      </p:sp>
      <p:sp>
        <p:nvSpPr>
          <p:cNvPr id="7" name="Slide Number Placeholder 6"/>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120389142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74E795C-0352-4491-816D-C778B35721F7}" type="datetime1">
              <a:rPr lang="en-AU" smtClean="0">
                <a:solidFill>
                  <a:prstClr val="white"/>
                </a:solidFill>
              </a:rPr>
              <a:pPr/>
              <a:t>10/01/2020</a:t>
            </a:fld>
            <a:endParaRPr lang="en-AU" dirty="0">
              <a:solidFill>
                <a:prstClr val="white"/>
              </a:solidFill>
            </a:endParaRPr>
          </a:p>
        </p:txBody>
      </p:sp>
      <p:sp>
        <p:nvSpPr>
          <p:cNvPr id="9" name="Slide Number Placeholder 8"/>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6218695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normAutofit/>
          </a:bodyPr>
          <a:lstStyle>
            <a:lvl1pPr algn="l">
              <a:defRPr sz="3200" b="1" cap="all">
                <a:latin typeface="Arial" pitchFamily="34" charset="0"/>
                <a:cs typeface="Arial" pitchFamily="34" charset="0"/>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ACB2B88-6129-4DEB-B6F3-3A360E5FB35A}" type="datetime5">
              <a:rPr lang="en-AU" smtClean="0"/>
              <a:t>10-Jan-20</a:t>
            </a:fld>
            <a:endParaRPr lang="en-AU" dirty="0"/>
          </a:p>
        </p:txBody>
      </p:sp>
      <p:sp>
        <p:nvSpPr>
          <p:cNvPr id="6" name="Slide Number Placeholder 5"/>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394571990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008AB50-0C5B-461C-A1A6-FD409E911106}" type="datetime1">
              <a:rPr lang="en-AU" smtClean="0">
                <a:solidFill>
                  <a:prstClr val="white"/>
                </a:solidFill>
              </a:rPr>
              <a:pPr/>
              <a:t>10/01/2020</a:t>
            </a:fld>
            <a:endParaRPr lang="en-AU" dirty="0">
              <a:solidFill>
                <a:prstClr val="white"/>
              </a:solidFill>
            </a:endParaRPr>
          </a:p>
        </p:txBody>
      </p:sp>
      <p:sp>
        <p:nvSpPr>
          <p:cNvPr id="5" name="Slide Number Placeholder 4"/>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15170201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E1AE4-3373-49D1-AA15-3399700E393D}" type="datetime1">
              <a:rPr lang="en-AU" smtClean="0">
                <a:solidFill>
                  <a:prstClr val="white"/>
                </a:solidFill>
              </a:rPr>
              <a:pPr/>
              <a:t>10/01/2020</a:t>
            </a:fld>
            <a:endParaRPr lang="en-AU" dirty="0">
              <a:solidFill>
                <a:prstClr val="white"/>
              </a:solidFill>
            </a:endParaRPr>
          </a:p>
        </p:txBody>
      </p:sp>
      <p:sp>
        <p:nvSpPr>
          <p:cNvPr id="4" name="Slide Number Placeholder 3"/>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00714344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7524A9-4437-440D-9C83-01931F8DB818}" type="datetime1">
              <a:rPr lang="en-AU" smtClean="0">
                <a:solidFill>
                  <a:prstClr val="white"/>
                </a:solidFill>
              </a:rPr>
              <a:pPr/>
              <a:t>10/01/2020</a:t>
            </a:fld>
            <a:endParaRPr lang="en-AU" dirty="0">
              <a:solidFill>
                <a:prstClr val="white"/>
              </a:solidFill>
            </a:endParaRPr>
          </a:p>
        </p:txBody>
      </p:sp>
      <p:sp>
        <p:nvSpPr>
          <p:cNvPr id="7" name="Slide Number Placeholder 6"/>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0340990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BAD9C-DE2F-4D51-96A0-DDCF1F660924}" type="datetime1">
              <a:rPr lang="en-AU" smtClean="0">
                <a:solidFill>
                  <a:prstClr val="white"/>
                </a:solidFill>
              </a:rPr>
              <a:pPr/>
              <a:t>10/01/2020</a:t>
            </a:fld>
            <a:endParaRPr lang="en-AU" dirty="0">
              <a:solidFill>
                <a:prstClr val="white"/>
              </a:solidFill>
            </a:endParaRPr>
          </a:p>
        </p:txBody>
      </p:sp>
      <p:sp>
        <p:nvSpPr>
          <p:cNvPr id="7" name="Slide Number Placeholder 6"/>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11674184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5753AFF-CDC0-46F0-A6FE-C31D0E6FB5B1}" type="datetime1">
              <a:rPr lang="en-AU" smtClean="0">
                <a:solidFill>
                  <a:prstClr val="white"/>
                </a:solidFill>
              </a:rPr>
              <a:pPr/>
              <a:t>10/01/2020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23319716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E41FD0F-C1A9-400A-A85F-ADA8952E69B6}" type="datetime1">
              <a:rPr lang="en-AU" smtClean="0">
                <a:solidFill>
                  <a:prstClr val="white"/>
                </a:solidFill>
              </a:rPr>
              <a:pPr/>
              <a:t>10/01/2020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146265530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a:xfrm>
            <a:off x="7812360" y="4731990"/>
            <a:ext cx="1224136" cy="288032"/>
          </a:xfrm>
          <a:prstGeom prst="rect">
            <a:avLst/>
          </a:prstGeom>
        </p:spPr>
        <p:txBody>
          <a:bodyPr/>
          <a:lstStyle>
            <a:lvl1pPr algn="r">
              <a:defRPr sz="900"/>
            </a:lvl1pPr>
          </a:lstStyle>
          <a:p>
            <a:fld id="{AAEFDC82-6B72-45AC-B03E-C701AB539A3B}" type="slidenum">
              <a:rPr lang="en-AU" smtClean="0">
                <a:solidFill>
                  <a:prstClr val="white"/>
                </a:solidFill>
              </a:rPr>
              <a:pPr/>
              <a:t>‹#›</a:t>
            </a:fld>
            <a:endParaRPr lang="en-AU" dirty="0">
              <a:solidFill>
                <a:prstClr val="white"/>
              </a:solidFill>
            </a:endParaRPr>
          </a:p>
        </p:txBody>
      </p:sp>
      <p:sp>
        <p:nvSpPr>
          <p:cNvPr id="8" name="Date Placeholder 3"/>
          <p:cNvSpPr>
            <a:spLocks noGrp="1"/>
          </p:cNvSpPr>
          <p:nvPr>
            <p:ph type="dt" sz="half" idx="2"/>
          </p:nvPr>
        </p:nvSpPr>
        <p:spPr>
          <a:xfrm>
            <a:off x="495253" y="4859416"/>
            <a:ext cx="720080" cy="216024"/>
          </a:xfrm>
          <a:prstGeom prst="rect">
            <a:avLst/>
          </a:prstGeom>
        </p:spPr>
        <p:txBody>
          <a:bodyPr vert="horz" lIns="91440" tIns="45720" rIns="91440" bIns="45720" rtlCol="0" anchor="ctr"/>
          <a:lstStyle>
            <a:lvl1pPr algn="l">
              <a:defRPr sz="900">
                <a:solidFill>
                  <a:schemeClr val="bg1"/>
                </a:solidFill>
                <a:latin typeface="Arial" pitchFamily="34" charset="0"/>
                <a:cs typeface="Arial" pitchFamily="34" charset="0"/>
              </a:defRPr>
            </a:lvl1pPr>
          </a:lstStyle>
          <a:p>
            <a:fld id="{257294BC-E624-4E7E-9E4F-8486B355D5B2}" type="datetime1">
              <a:rPr lang="en-AU" smtClean="0">
                <a:solidFill>
                  <a:prstClr val="white"/>
                </a:solidFill>
              </a:rPr>
              <a:pPr/>
              <a:t>10/01/2020</a:t>
            </a:fld>
            <a:endParaRPr lang="en-AU" dirty="0">
              <a:solidFill>
                <a:prstClr val="white"/>
              </a:solidFill>
            </a:endParaRPr>
          </a:p>
        </p:txBody>
      </p:sp>
    </p:spTree>
    <p:extLst>
      <p:ext uri="{BB962C8B-B14F-4D97-AF65-F5344CB8AC3E}">
        <p14:creationId xmlns:p14="http://schemas.microsoft.com/office/powerpoint/2010/main" val="28956204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a:latin typeface="Arial" pitchFamily="34" charset="0"/>
                <a:cs typeface="Arial" pitchFamily="34" charset="0"/>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4" name="Date Placeholder 3"/>
          <p:cNvSpPr>
            <a:spLocks noGrp="1"/>
          </p:cNvSpPr>
          <p:nvPr>
            <p:ph type="dt" sz="half" idx="10"/>
          </p:nvPr>
        </p:nvSpPr>
        <p:spPr>
          <a:xfrm>
            <a:off x="395536" y="4731990"/>
            <a:ext cx="1080120" cy="274637"/>
          </a:xfrm>
        </p:spPr>
        <p:txBody>
          <a:bodyPr/>
          <a:lstStyle/>
          <a:p>
            <a:fld id="{AF097EC1-5719-4025-84A0-9F7B7A1FD589}" type="datetime5">
              <a:rPr lang="en-AU" smtClean="0">
                <a:solidFill>
                  <a:prstClr val="white"/>
                </a:solidFill>
              </a:rPr>
              <a:pPr/>
              <a:t>10-Jan-20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10679863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71BB330A-F44C-49AF-BE95-B40DA5E08E1B}" type="datetime5">
              <a:rPr lang="en-AU" smtClean="0">
                <a:solidFill>
                  <a:prstClr val="white"/>
                </a:solidFill>
              </a:rPr>
              <a:pPr/>
              <a:t>10-Jan-20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1450991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normAutofit/>
          </a:bodyPr>
          <a:lstStyle>
            <a:lvl1pPr algn="l">
              <a:defRPr sz="3200" b="1" cap="all">
                <a:latin typeface="Arial" pitchFamily="34" charset="0"/>
                <a:cs typeface="Arial" pitchFamily="34" charset="0"/>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ACB2B88-6129-4DEB-B6F3-3A360E5FB35A}" type="datetime5">
              <a:rPr lang="en-AU" smtClean="0">
                <a:solidFill>
                  <a:prstClr val="white"/>
                </a:solidFill>
              </a:rPr>
              <a:pPr/>
              <a:t>10-Jan-20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27801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AU" dirty="0"/>
          </a:p>
        </p:txBody>
      </p:sp>
      <p:sp>
        <p:nvSpPr>
          <p:cNvPr id="3" name="Content Placeholder 2"/>
          <p:cNvSpPr>
            <a:spLocks noGrp="1"/>
          </p:cNvSpPr>
          <p:nvPr>
            <p:ph sz="half" idx="1"/>
          </p:nvPr>
        </p:nvSpPr>
        <p:spPr>
          <a:xfrm>
            <a:off x="457200" y="1200150"/>
            <a:ext cx="4038600" cy="3394075"/>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200150"/>
            <a:ext cx="4038600" cy="3394075"/>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Date Placeholder 4"/>
          <p:cNvSpPr>
            <a:spLocks noGrp="1"/>
          </p:cNvSpPr>
          <p:nvPr>
            <p:ph type="dt" sz="half" idx="10"/>
          </p:nvPr>
        </p:nvSpPr>
        <p:spPr/>
        <p:txBody>
          <a:bodyPr/>
          <a:lstStyle/>
          <a:p>
            <a:fld id="{F9E681EF-DF42-414E-9B15-D0784EBA08B8}" type="datetime5">
              <a:rPr lang="en-AU" smtClean="0"/>
              <a:t>10-Jan-20</a:t>
            </a:fld>
            <a:endParaRPr lang="en-AU" dirty="0"/>
          </a:p>
        </p:txBody>
      </p:sp>
      <p:sp>
        <p:nvSpPr>
          <p:cNvPr id="7" name="Slide Number Placeholder 6"/>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402874105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AU" dirty="0"/>
          </a:p>
        </p:txBody>
      </p:sp>
      <p:sp>
        <p:nvSpPr>
          <p:cNvPr id="3" name="Content Placeholder 2"/>
          <p:cNvSpPr>
            <a:spLocks noGrp="1"/>
          </p:cNvSpPr>
          <p:nvPr>
            <p:ph sz="half" idx="1"/>
          </p:nvPr>
        </p:nvSpPr>
        <p:spPr>
          <a:xfrm>
            <a:off x="457200" y="1200150"/>
            <a:ext cx="4038600" cy="3394075"/>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200150"/>
            <a:ext cx="4038600" cy="3394075"/>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Date Placeholder 4"/>
          <p:cNvSpPr>
            <a:spLocks noGrp="1"/>
          </p:cNvSpPr>
          <p:nvPr>
            <p:ph type="dt" sz="half" idx="10"/>
          </p:nvPr>
        </p:nvSpPr>
        <p:spPr/>
        <p:txBody>
          <a:bodyPr/>
          <a:lstStyle/>
          <a:p>
            <a:fld id="{F9E681EF-DF42-414E-9B15-D0784EBA08B8}" type="datetime5">
              <a:rPr lang="en-AU" smtClean="0">
                <a:solidFill>
                  <a:prstClr val="white"/>
                </a:solidFill>
              </a:rPr>
              <a:pPr/>
              <a:t>10-Jan-20</a:t>
            </a:fld>
            <a:endParaRPr lang="en-AU" dirty="0">
              <a:solidFill>
                <a:prstClr val="white"/>
              </a:solidFill>
            </a:endParaRPr>
          </a:p>
        </p:txBody>
      </p:sp>
      <p:sp>
        <p:nvSpPr>
          <p:cNvPr id="7" name="Slide Number Placeholder 6"/>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11685944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B45FB9F-C222-4E4D-9AE8-0A91B0950DAD}" type="datetime5">
              <a:rPr lang="en-AU" smtClean="0">
                <a:solidFill>
                  <a:prstClr val="white"/>
                </a:solidFill>
              </a:rPr>
              <a:pPr/>
              <a:t>10-Jan-20</a:t>
            </a:fld>
            <a:endParaRPr lang="en-AU" dirty="0">
              <a:solidFill>
                <a:prstClr val="white"/>
              </a:solidFill>
            </a:endParaRPr>
          </a:p>
        </p:txBody>
      </p:sp>
      <p:sp>
        <p:nvSpPr>
          <p:cNvPr id="9" name="Slide Number Placeholder 8"/>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13583236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A192888-CEFE-4D84-9759-B8640C55522E}" type="datetime5">
              <a:rPr lang="en-AU" smtClean="0">
                <a:solidFill>
                  <a:prstClr val="white"/>
                </a:solidFill>
              </a:rPr>
              <a:pPr/>
              <a:t>10-Jan-20</a:t>
            </a:fld>
            <a:endParaRPr lang="en-AU" dirty="0">
              <a:solidFill>
                <a:prstClr val="white"/>
              </a:solidFill>
            </a:endParaRPr>
          </a:p>
        </p:txBody>
      </p:sp>
      <p:sp>
        <p:nvSpPr>
          <p:cNvPr id="5" name="Slide Number Placeholder 4"/>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410122739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032B4-C52C-4AF3-B4E6-ED96BD122979}" type="datetime5">
              <a:rPr lang="en-AU" smtClean="0">
                <a:solidFill>
                  <a:prstClr val="white"/>
                </a:solidFill>
              </a:rPr>
              <a:pPr/>
              <a:t>10-Jan-20</a:t>
            </a:fld>
            <a:endParaRPr lang="en-AU" dirty="0">
              <a:solidFill>
                <a:prstClr val="white"/>
              </a:solidFill>
            </a:endParaRPr>
          </a:p>
        </p:txBody>
      </p:sp>
      <p:sp>
        <p:nvSpPr>
          <p:cNvPr id="4" name="Slide Number Placeholder 3"/>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269221865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atin typeface="Arial" pitchFamily="34" charset="0"/>
                <a:cs typeface="Arial"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3575050" y="204788"/>
            <a:ext cx="5111750" cy="4389437"/>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6FA4CA8-C9E1-461C-A746-E32754470F95}" type="datetime5">
              <a:rPr lang="en-AU" smtClean="0">
                <a:solidFill>
                  <a:prstClr val="white"/>
                </a:solidFill>
              </a:rPr>
              <a:pPr/>
              <a:t>10-Jan-20</a:t>
            </a:fld>
            <a:endParaRPr lang="en-AU" dirty="0">
              <a:solidFill>
                <a:prstClr val="white"/>
              </a:solidFill>
            </a:endParaRPr>
          </a:p>
        </p:txBody>
      </p:sp>
      <p:sp>
        <p:nvSpPr>
          <p:cNvPr id="7" name="Slide Number Placeholder 6"/>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28985732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atin typeface="Arial" pitchFamily="34" charset="0"/>
                <a:cs typeface="Arial" pitchFamily="34" charset="0"/>
              </a:defRPr>
            </a:lvl1pPr>
          </a:lstStyle>
          <a:p>
            <a:r>
              <a:rPr lang="en-US" dirty="0" smtClean="0"/>
              <a:t>Click to edit Master title style</a:t>
            </a:r>
            <a:endParaRPr lang="en-AU" dirty="0"/>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CCDC765-0473-4055-A870-A897B459B218}" type="datetime5">
              <a:rPr lang="en-AU" smtClean="0">
                <a:solidFill>
                  <a:prstClr val="white"/>
                </a:solidFill>
              </a:rPr>
              <a:pPr/>
              <a:t>10-Jan-20</a:t>
            </a:fld>
            <a:endParaRPr lang="en-AU" dirty="0">
              <a:solidFill>
                <a:prstClr val="white"/>
              </a:solidFill>
            </a:endParaRPr>
          </a:p>
        </p:txBody>
      </p:sp>
      <p:sp>
        <p:nvSpPr>
          <p:cNvPr id="7" name="Slide Number Placeholder 6"/>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371397466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CABD497E-8F2C-4102-BDB2-1B676562473A}" type="datetime5">
              <a:rPr lang="en-AU" smtClean="0">
                <a:solidFill>
                  <a:prstClr val="white"/>
                </a:solidFill>
              </a:rPr>
              <a:pPr/>
              <a:t>10-Jan-20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250965963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1E0CFBC-B43B-47CF-9FA7-9953D7E535B8}" type="datetime5">
              <a:rPr lang="en-AU" smtClean="0">
                <a:solidFill>
                  <a:prstClr val="white"/>
                </a:solidFill>
              </a:rPr>
              <a:pPr/>
              <a:t>10-Jan-20</a:t>
            </a:fld>
            <a:endParaRPr lang="en-AU" dirty="0">
              <a:solidFill>
                <a:prstClr val="white"/>
              </a:solidFill>
            </a:endParaRPr>
          </a:p>
        </p:txBody>
      </p:sp>
      <p:sp>
        <p:nvSpPr>
          <p:cNvPr id="6" name="Slide Number Placeholder 5"/>
          <p:cNvSpPr>
            <a:spLocks noGrp="1"/>
          </p:cNvSpPr>
          <p:nvPr>
            <p:ph type="sldNum" sz="quarter" idx="12"/>
          </p:nvPr>
        </p:nvSpPr>
        <p:spPr/>
        <p:txBody>
          <a:bodyPr/>
          <a:lstStyle/>
          <a:p>
            <a:fld id="{6A57D409-C27B-482A-975C-0034D168177D}" type="slidenum">
              <a:rPr lang="en-AU" smtClean="0">
                <a:solidFill>
                  <a:prstClr val="white"/>
                </a:solidFill>
              </a:rPr>
              <a:pPr/>
              <a:t>‹#›</a:t>
            </a:fld>
            <a:endParaRPr lang="en-AU" dirty="0">
              <a:solidFill>
                <a:prstClr val="white"/>
              </a:solidFill>
            </a:endParaRPr>
          </a:p>
        </p:txBody>
      </p:sp>
    </p:spTree>
    <p:extLst>
      <p:ext uri="{BB962C8B-B14F-4D97-AF65-F5344CB8AC3E}">
        <p14:creationId xmlns:p14="http://schemas.microsoft.com/office/powerpoint/2010/main" val="23791197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a:xfrm>
            <a:off x="7812360" y="4731990"/>
            <a:ext cx="1224136" cy="288032"/>
          </a:xfrm>
          <a:prstGeom prst="rect">
            <a:avLst/>
          </a:prstGeom>
        </p:spPr>
        <p:txBody>
          <a:bodyPr/>
          <a:lstStyle>
            <a:lvl1pPr algn="r">
              <a:defRPr sz="900"/>
            </a:lvl1pPr>
          </a:lstStyle>
          <a:p>
            <a:fld id="{AAEFDC82-6B72-45AC-B03E-C701AB539A3B}" type="slidenum">
              <a:rPr lang="en-AU" smtClean="0">
                <a:solidFill>
                  <a:prstClr val="white"/>
                </a:solidFill>
              </a:rPr>
              <a:pPr/>
              <a:t>‹#›</a:t>
            </a:fld>
            <a:endParaRPr lang="en-AU" dirty="0">
              <a:solidFill>
                <a:prstClr val="white"/>
              </a:solidFill>
            </a:endParaRPr>
          </a:p>
        </p:txBody>
      </p:sp>
      <p:sp>
        <p:nvSpPr>
          <p:cNvPr id="8" name="Date Placeholder 3"/>
          <p:cNvSpPr>
            <a:spLocks noGrp="1"/>
          </p:cNvSpPr>
          <p:nvPr>
            <p:ph type="dt" sz="half" idx="2"/>
          </p:nvPr>
        </p:nvSpPr>
        <p:spPr>
          <a:xfrm>
            <a:off x="362389" y="4633694"/>
            <a:ext cx="720080" cy="216024"/>
          </a:xfrm>
          <a:prstGeom prst="rect">
            <a:avLst/>
          </a:prstGeom>
        </p:spPr>
        <p:txBody>
          <a:bodyPr vert="horz" lIns="91440" tIns="45720" rIns="91440" bIns="45720" rtlCol="0" anchor="ctr"/>
          <a:lstStyle>
            <a:lvl1pPr algn="l">
              <a:defRPr sz="800">
                <a:solidFill>
                  <a:schemeClr val="bg1"/>
                </a:solidFill>
                <a:latin typeface="Arial" pitchFamily="34" charset="0"/>
                <a:cs typeface="Arial" pitchFamily="34" charset="0"/>
              </a:defRPr>
            </a:lvl1pPr>
          </a:lstStyle>
          <a:p>
            <a:fld id="{64303695-C7AD-4BD5-9735-C2DFAAC4A601}" type="datetime5">
              <a:rPr lang="en-AU" smtClean="0">
                <a:solidFill>
                  <a:prstClr val="white"/>
                </a:solidFill>
              </a:rPr>
              <a:pPr/>
              <a:t>10-Jan-20</a:t>
            </a:fld>
            <a:endParaRPr lang="en-AU" dirty="0">
              <a:solidFill>
                <a:prstClr val="white"/>
              </a:solidFill>
            </a:endParaRPr>
          </a:p>
        </p:txBody>
      </p:sp>
    </p:spTree>
    <p:extLst>
      <p:ext uri="{BB962C8B-B14F-4D97-AF65-F5344CB8AC3E}">
        <p14:creationId xmlns:p14="http://schemas.microsoft.com/office/powerpoint/2010/main" val="42373584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B45FB9F-C222-4E4D-9AE8-0A91B0950DAD}" type="datetime5">
              <a:rPr lang="en-AU" smtClean="0"/>
              <a:t>10-Jan-20</a:t>
            </a:fld>
            <a:endParaRPr lang="en-AU" dirty="0"/>
          </a:p>
        </p:txBody>
      </p:sp>
      <p:sp>
        <p:nvSpPr>
          <p:cNvPr id="9" name="Slide Number Placeholder 8"/>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5772644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A192888-CEFE-4D84-9759-B8640C55522E}"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13410388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032B4-C52C-4AF3-B4E6-ED96BD122979}" type="datetime5">
              <a:rPr lang="en-AU" smtClean="0"/>
              <a:t>10-Jan-20</a:t>
            </a:fld>
            <a:endParaRPr lang="en-AU" dirty="0"/>
          </a:p>
        </p:txBody>
      </p:sp>
      <p:sp>
        <p:nvSpPr>
          <p:cNvPr id="4" name="Slide Number Placeholder 3"/>
          <p:cNvSpPr>
            <a:spLocks noGrp="1"/>
          </p:cNvSpPr>
          <p:nvPr>
            <p:ph type="sldNum" sz="quarter" idx="12"/>
          </p:nvPr>
        </p:nvSpPr>
        <p:spPr/>
        <p:txBody>
          <a:bodyPr/>
          <a:lstStyle/>
          <a:p>
            <a:fld id="{6A57D409-C27B-482A-975C-0034D168177D}" type="slidenum">
              <a:rPr lang="en-AU" smtClean="0"/>
              <a:t>‹#›</a:t>
            </a:fld>
            <a:endParaRPr lang="en-AU" dirty="0"/>
          </a:p>
        </p:txBody>
      </p:sp>
      <p:sp>
        <p:nvSpPr>
          <p:cNvPr id="3" name="Rectangle 2"/>
          <p:cNvSpPr/>
          <p:nvPr userDrawn="1"/>
        </p:nvSpPr>
        <p:spPr>
          <a:xfrm>
            <a:off x="-36512" y="4587974"/>
            <a:ext cx="925252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322200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atin typeface="Arial" pitchFamily="34" charset="0"/>
                <a:cs typeface="Arial"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3575050" y="204788"/>
            <a:ext cx="5111750" cy="4389437"/>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6FA4CA8-C9E1-461C-A746-E32754470F95}" type="datetime5">
              <a:rPr lang="en-AU" smtClean="0"/>
              <a:t>10-Jan-20</a:t>
            </a:fld>
            <a:endParaRPr lang="en-AU" dirty="0"/>
          </a:p>
        </p:txBody>
      </p:sp>
      <p:sp>
        <p:nvSpPr>
          <p:cNvPr id="7" name="Slide Number Placeholder 6"/>
          <p:cNvSpPr>
            <a:spLocks noGrp="1"/>
          </p:cNvSpPr>
          <p:nvPr>
            <p:ph type="sldNum" sz="quarter" idx="12"/>
          </p:nvPr>
        </p:nvSpPr>
        <p:spPr/>
        <p:txBody>
          <a:bodyPr/>
          <a:lstStyle/>
          <a:p>
            <a:fld id="{6A57D409-C27B-482A-975C-0034D168177D}" type="slidenum">
              <a:rPr lang="en-AU" smtClean="0"/>
              <a:t>‹#›</a:t>
            </a:fld>
            <a:endParaRPr lang="en-AU" dirty="0"/>
          </a:p>
        </p:txBody>
      </p:sp>
    </p:spTree>
    <p:extLst>
      <p:ext uri="{BB962C8B-B14F-4D97-AF65-F5344CB8AC3E}">
        <p14:creationId xmlns:p14="http://schemas.microsoft.com/office/powerpoint/2010/main" val="34362542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gi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gi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36512" y="4928976"/>
            <a:ext cx="9180512" cy="235062"/>
            <a:chOff x="2" y="340394"/>
            <a:chExt cx="9181042" cy="415333"/>
          </a:xfrm>
        </p:grpSpPr>
        <p:sp>
          <p:nvSpPr>
            <p:cNvPr id="10" name="Text Box 26"/>
            <p:cNvSpPr txBox="1">
              <a:spLocks noChangeArrowheads="1"/>
            </p:cNvSpPr>
            <p:nvPr userDrawn="1"/>
          </p:nvSpPr>
          <p:spPr bwMode="auto">
            <a:xfrm>
              <a:off x="2987997" y="340394"/>
              <a:ext cx="6193047" cy="345406"/>
            </a:xfrm>
            <a:prstGeom prst="rect">
              <a:avLst/>
            </a:prstGeom>
            <a:solidFill>
              <a:schemeClr val="accent1">
                <a:lumMod val="40000"/>
                <a:lumOff val="60000"/>
              </a:schemeClr>
            </a:solidFill>
            <a:ln>
              <a:solidFill>
                <a:schemeClr val="accent1">
                  <a:lumMod val="40000"/>
                  <a:lumOff val="60000"/>
                </a:schemeClr>
              </a:solidFill>
            </a:ln>
            <a:extLst/>
          </p:spPr>
          <p:txBody>
            <a:bodyPr rot="0" vert="horz" wrap="square" lIns="144000" tIns="0" rIns="91440" bIns="72000" anchor="b" anchorCtr="0" upright="1">
              <a:noAutofit/>
            </a:bodyPr>
            <a:lstStyle/>
            <a:p>
              <a:pPr>
                <a:lnSpc>
                  <a:spcPct val="120000"/>
                </a:lnSpc>
                <a:spcAft>
                  <a:spcPts val="0"/>
                </a:spcAft>
              </a:pPr>
              <a:endParaRPr lang="en-AU" sz="1000" dirty="0">
                <a:effectLst/>
                <a:latin typeface="Arial" panose="020B0604020202020204" pitchFamily="34" charset="0"/>
                <a:ea typeface="Dotum" panose="020B0600000101010101" pitchFamily="34" charset="-127"/>
                <a:cs typeface="Arial" panose="020B0604020202020204" pitchFamily="34" charset="0"/>
              </a:endParaRPr>
            </a:p>
          </p:txBody>
        </p:sp>
        <p:sp>
          <p:nvSpPr>
            <p:cNvPr id="11" name="Text Box 26"/>
            <p:cNvSpPr txBox="1">
              <a:spLocks noChangeArrowheads="1"/>
            </p:cNvSpPr>
            <p:nvPr userDrawn="1"/>
          </p:nvSpPr>
          <p:spPr bwMode="auto">
            <a:xfrm>
              <a:off x="2" y="340394"/>
              <a:ext cx="457225" cy="345406"/>
            </a:xfrm>
            <a:prstGeom prst="rect">
              <a:avLst/>
            </a:prstGeom>
            <a:solidFill>
              <a:schemeClr val="accent1">
                <a:lumMod val="50000"/>
                <a:alpha val="14000"/>
              </a:schemeClr>
            </a:solidFill>
            <a:ln>
              <a:noFill/>
            </a:ln>
            <a:extLst/>
          </p:spPr>
          <p:txBody>
            <a:bodyPr rot="0" vert="horz" wrap="square" lIns="216000" tIns="0" rIns="91440" bIns="72000" anchor="b" anchorCtr="0" upright="1">
              <a:noAutofit/>
            </a:bodyPr>
            <a:lstStyle/>
            <a:p>
              <a:pPr marR="71755">
                <a:lnSpc>
                  <a:spcPts val="1100"/>
                </a:lnSpc>
                <a:spcBef>
                  <a:spcPts val="285"/>
                </a:spcBef>
                <a:spcAft>
                  <a:spcPts val="0"/>
                </a:spcAft>
                <a:tabLst>
                  <a:tab pos="203200" algn="l"/>
                  <a:tab pos="292100" algn="l"/>
                  <a:tab pos="899795" algn="l"/>
                  <a:tab pos="3143250" algn="l"/>
                </a:tabLst>
              </a:pPr>
              <a:endParaRPr lang="en-AU" sz="1000" b="1" dirty="0">
                <a:solidFill>
                  <a:srgbClr val="000000"/>
                </a:solidFill>
                <a:effectLst/>
                <a:latin typeface="Gotham HTF" pitchFamily="50" charset="0"/>
                <a:ea typeface="Dotum" panose="020B0600000101010101" pitchFamily="34" charset="-127"/>
                <a:cs typeface="Gotham HTF" pitchFamily="50" charset="0"/>
              </a:endParaRPr>
            </a:p>
          </p:txBody>
        </p:sp>
        <p:sp>
          <p:nvSpPr>
            <p:cNvPr id="12" name="Text Box 26"/>
            <p:cNvSpPr txBox="1">
              <a:spLocks noChangeArrowheads="1"/>
            </p:cNvSpPr>
            <p:nvPr userDrawn="1"/>
          </p:nvSpPr>
          <p:spPr bwMode="auto">
            <a:xfrm>
              <a:off x="451234" y="340394"/>
              <a:ext cx="2971252" cy="415333"/>
            </a:xfrm>
            <a:prstGeom prst="rect">
              <a:avLst/>
            </a:prstGeom>
            <a:solidFill>
              <a:schemeClr val="tx1"/>
            </a:solidFill>
            <a:ln>
              <a:noFill/>
            </a:ln>
            <a:extLst/>
          </p:spPr>
          <p:txBody>
            <a:bodyPr rot="0" vert="horz" wrap="square" lIns="144000" tIns="0" rIns="0" bIns="72000" anchor="b" anchorCtr="0" upright="1">
              <a:noAutofit/>
            </a:bodyPr>
            <a:lstStyle/>
            <a:p>
              <a:pPr>
                <a:lnSpc>
                  <a:spcPct val="120000"/>
                </a:lnSpc>
                <a:spcAft>
                  <a:spcPts val="0"/>
                </a:spcAft>
              </a:pPr>
              <a:endParaRPr lang="en-AU" sz="1000" dirty="0">
                <a:effectLst/>
                <a:latin typeface="Arial" panose="020B0604020202020204" pitchFamily="34" charset="0"/>
                <a:ea typeface="Dotum" panose="020B0600000101010101" pitchFamily="34" charset="-127"/>
                <a:cs typeface="Arial" panose="020B0604020202020204" pitchFamily="34" charset="0"/>
              </a:endParaRPr>
            </a:p>
          </p:txBody>
        </p:sp>
      </p:grpSp>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Slide Number Placeholder 5"/>
          <p:cNvSpPr>
            <a:spLocks noGrp="1"/>
          </p:cNvSpPr>
          <p:nvPr>
            <p:ph type="sldNum" sz="quarter" idx="4"/>
          </p:nvPr>
        </p:nvSpPr>
        <p:spPr>
          <a:xfrm>
            <a:off x="8316416" y="4889401"/>
            <a:ext cx="405408" cy="274637"/>
          </a:xfrm>
          <a:prstGeom prst="rect">
            <a:avLst/>
          </a:prstGeom>
        </p:spPr>
        <p:txBody>
          <a:bodyPr vert="horz" lIns="91440" tIns="45720" rIns="91440" bIns="45720" rtlCol="0" anchor="ctr"/>
          <a:lstStyle>
            <a:lvl1pPr algn="r">
              <a:defRPr sz="900">
                <a:solidFill>
                  <a:schemeClr val="bg1"/>
                </a:solidFill>
                <a:latin typeface="Arial" pitchFamily="34" charset="0"/>
                <a:cs typeface="Arial" pitchFamily="34" charset="0"/>
              </a:defRPr>
            </a:lvl1pPr>
          </a:lstStyle>
          <a:p>
            <a:fld id="{6A57D409-C27B-482A-975C-0034D168177D}" type="slidenum">
              <a:rPr lang="en-AU" smtClean="0"/>
              <a:pPr/>
              <a:t>‹#›</a:t>
            </a:fld>
            <a:endParaRPr lang="en-AU" dirty="0"/>
          </a:p>
        </p:txBody>
      </p:sp>
      <p:pic>
        <p:nvPicPr>
          <p:cNvPr id="13" name="Picture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63719" y="4984030"/>
            <a:ext cx="308681" cy="108000"/>
          </a:xfrm>
          <a:prstGeom prst="rect">
            <a:avLst/>
          </a:prstGeom>
        </p:spPr>
      </p:pic>
      <p:sp>
        <p:nvSpPr>
          <p:cNvPr id="4" name="Date Placeholder 3"/>
          <p:cNvSpPr>
            <a:spLocks noGrp="1"/>
          </p:cNvSpPr>
          <p:nvPr>
            <p:ph type="dt" sz="half" idx="2"/>
          </p:nvPr>
        </p:nvSpPr>
        <p:spPr>
          <a:xfrm>
            <a:off x="36906" y="4948014"/>
            <a:ext cx="420294" cy="188513"/>
          </a:xfrm>
          <a:prstGeom prst="rect">
            <a:avLst/>
          </a:prstGeom>
        </p:spPr>
        <p:txBody>
          <a:bodyPr vert="horz" wrap="none" lIns="46800" tIns="45720" rIns="46800" bIns="45720" rtlCol="0" anchor="ctr"/>
          <a:lstStyle>
            <a:lvl1pPr algn="l">
              <a:defRPr sz="500">
                <a:solidFill>
                  <a:schemeClr val="accent1">
                    <a:lumMod val="75000"/>
                  </a:schemeClr>
                </a:solidFill>
                <a:latin typeface="Arial" pitchFamily="34" charset="0"/>
                <a:cs typeface="Arial" pitchFamily="34" charset="0"/>
              </a:defRPr>
            </a:lvl1pPr>
          </a:lstStyle>
          <a:p>
            <a:fld id="{6E04939C-67E8-4BB3-A78E-73AA12F4D301}" type="datetime5">
              <a:rPr lang="en-AU" smtClean="0"/>
              <a:pPr/>
              <a:t>10-Jan-20</a:t>
            </a:fld>
            <a:endParaRPr lang="en-AU" dirty="0"/>
          </a:p>
        </p:txBody>
      </p:sp>
      <p:sp>
        <p:nvSpPr>
          <p:cNvPr id="15" name="TextBox 14"/>
          <p:cNvSpPr txBox="1"/>
          <p:nvPr userDrawn="1"/>
        </p:nvSpPr>
        <p:spPr>
          <a:xfrm>
            <a:off x="6444207" y="4948014"/>
            <a:ext cx="1413519" cy="169277"/>
          </a:xfrm>
          <a:prstGeom prst="rect">
            <a:avLst/>
          </a:prstGeom>
          <a:noFill/>
        </p:spPr>
        <p:txBody>
          <a:bodyPr wrap="square" rtlCol="0">
            <a:spAutoFit/>
          </a:bodyPr>
          <a:lstStyle/>
          <a:p>
            <a:pPr algn="r"/>
            <a:r>
              <a:rPr lang="en-AU" sz="500" dirty="0" smtClean="0">
                <a:solidFill>
                  <a:schemeClr val="accent1">
                    <a:lumMod val="50000"/>
                  </a:schemeClr>
                </a:solidFill>
                <a:latin typeface="Arial" pitchFamily="34" charset="0"/>
                <a:cs typeface="Arial" pitchFamily="34" charset="0"/>
              </a:rPr>
              <a:t>© The Department of Education WA 2019</a:t>
            </a:r>
            <a:endParaRPr lang="en-AU" sz="500" dirty="0">
              <a:solidFill>
                <a:schemeClr val="accent1">
                  <a:lumMod val="50000"/>
                </a:schemeClr>
              </a:solidFill>
              <a:latin typeface="Arial" pitchFamily="34" charset="0"/>
              <a:cs typeface="Arial" pitchFamily="34" charset="0"/>
            </a:endParaRPr>
          </a:p>
        </p:txBody>
      </p:sp>
      <p:sp>
        <p:nvSpPr>
          <p:cNvPr id="5" name="Rectangle 4"/>
          <p:cNvSpPr/>
          <p:nvPr userDrawn="1"/>
        </p:nvSpPr>
        <p:spPr>
          <a:xfrm>
            <a:off x="450355" y="4975711"/>
            <a:ext cx="2935419" cy="169277"/>
          </a:xfrm>
          <a:prstGeom prst="rect">
            <a:avLst/>
          </a:prstGeom>
        </p:spPr>
        <p:txBody>
          <a:bodyPr wrap="none">
            <a:spAutoFit/>
          </a:bodyPr>
          <a:lstStyle/>
          <a:p>
            <a:pPr>
              <a:spcAft>
                <a:spcPts val="0"/>
              </a:spcAft>
            </a:pPr>
            <a:r>
              <a:rPr lang="en-AU" sz="500" b="1" dirty="0" smtClean="0">
                <a:solidFill>
                  <a:prstClr val="white"/>
                </a:solidFill>
                <a:latin typeface="Arial" pitchFamily="34" charset="0"/>
                <a:cs typeface="Arial" pitchFamily="34" charset="0"/>
              </a:rPr>
              <a:t>SSDLK12TL000 </a:t>
            </a:r>
            <a:r>
              <a:rPr lang="en-AU" sz="500" b="1" dirty="0" smtClean="0">
                <a:solidFill>
                  <a:schemeClr val="accent1">
                    <a:lumMod val="50000"/>
                  </a:schemeClr>
                </a:solidFill>
                <a:latin typeface="Arial" pitchFamily="34" charset="0"/>
                <a:cs typeface="Arial" pitchFamily="34" charset="0"/>
              </a:rPr>
              <a:t>|</a:t>
            </a:r>
            <a:r>
              <a:rPr lang="en-AU" sz="500" b="1" dirty="0" smtClean="0">
                <a:solidFill>
                  <a:prstClr val="white"/>
                </a:solidFill>
                <a:latin typeface="Arial" pitchFamily="34" charset="0"/>
                <a:cs typeface="Arial" pitchFamily="34" charset="0"/>
              </a:rPr>
              <a:t> Support for students with diverse learning needs </a:t>
            </a:r>
            <a:r>
              <a:rPr lang="en-AU" sz="500" dirty="0" smtClean="0">
                <a:solidFill>
                  <a:schemeClr val="accent1">
                    <a:lumMod val="50000"/>
                  </a:schemeClr>
                </a:solidFill>
                <a:latin typeface="Arial" pitchFamily="34" charset="0"/>
                <a:cs typeface="Arial" pitchFamily="34" charset="0"/>
              </a:rPr>
              <a:t>|</a:t>
            </a:r>
            <a:r>
              <a:rPr lang="en-AU" sz="500" dirty="0" smtClean="0">
                <a:solidFill>
                  <a:prstClr val="white"/>
                </a:solidFill>
                <a:latin typeface="Arial" pitchFamily="34" charset="0"/>
                <a:cs typeface="Arial" pitchFamily="34" charset="0"/>
              </a:rPr>
              <a:t> About FASD  full module</a:t>
            </a:r>
          </a:p>
        </p:txBody>
      </p:sp>
    </p:spTree>
    <p:extLst>
      <p:ext uri="{BB962C8B-B14F-4D97-AF65-F5344CB8AC3E}">
        <p14:creationId xmlns:p14="http://schemas.microsoft.com/office/powerpoint/2010/main" val="1185022"/>
      </p:ext>
    </p:extLst>
  </p:cSld>
  <p:clrMap bg1="lt1" tx1="dk1" bg2="lt2" tx2="dk2" accent1="accent1" accent2="accent2" accent3="accent3" accent4="accent4" accent5="accent5" accent6="accent6" hlink="hlink" folHlink="folHlink"/>
  <p:sldLayoutIdLst>
    <p:sldLayoutId id="2147483676" r:id="rId1"/>
    <p:sldLayoutId id="2147483738"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ftr="0"/>
  <p:txStyles>
    <p:titleStyle>
      <a:lvl1pPr algn="l" defTabSz="914400" rtl="0" eaLnBrk="1" latinLnBrk="0" hangingPunct="1">
        <a:spcBef>
          <a:spcPct val="0"/>
        </a:spcBef>
        <a:buNone/>
        <a:defRPr sz="2400" b="1" kern="1200">
          <a:solidFill>
            <a:schemeClr val="accent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Ø"/>
        <a:defRPr sz="18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4FC8338-D94F-48CC-B473-D77846FFB91A}" type="datetimeFigureOut">
              <a:rPr lang="en-AU" smtClean="0"/>
              <a:t>10/01/2020</a:t>
            </a:fld>
            <a:endParaRPr lang="en-AU"/>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F57D4A1-08B1-47D5-8FA6-3FF4EC4E9803}" type="slidenum">
              <a:rPr lang="en-AU" smtClean="0"/>
              <a:t>‹#›</a:t>
            </a:fld>
            <a:endParaRPr lang="en-AU"/>
          </a:p>
        </p:txBody>
      </p:sp>
    </p:spTree>
    <p:extLst>
      <p:ext uri="{BB962C8B-B14F-4D97-AF65-F5344CB8AC3E}">
        <p14:creationId xmlns:p14="http://schemas.microsoft.com/office/powerpoint/2010/main" val="35217600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7817AE0-30CF-4A78-9AC4-68C2894265C2}" type="datetimeFigureOut">
              <a:rPr lang="en-AU" smtClean="0"/>
              <a:t>10/01/2020</a:t>
            </a:fld>
            <a:endParaRPr lang="en-AU"/>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D2BEFAD-7E1A-4E21-84A3-5B3D909DD870}" type="slidenum">
              <a:rPr lang="en-AU" smtClean="0"/>
              <a:t>‹#›</a:t>
            </a:fld>
            <a:endParaRPr lang="en-AU"/>
          </a:p>
        </p:txBody>
      </p:sp>
    </p:spTree>
    <p:extLst>
      <p:ext uri="{BB962C8B-B14F-4D97-AF65-F5344CB8AC3E}">
        <p14:creationId xmlns:p14="http://schemas.microsoft.com/office/powerpoint/2010/main" val="223206675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395536" y="4857180"/>
            <a:ext cx="1080120" cy="274637"/>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FF5E702A-6E7E-4A7B-BAD5-73F6DF19DDE3}" type="datetime1">
              <a:rPr lang="en-AU" smtClean="0">
                <a:solidFill>
                  <a:prstClr val="white"/>
                </a:solidFill>
              </a:rPr>
              <a:pPr/>
              <a:t>10/01/2020</a:t>
            </a:fld>
            <a:endParaRPr lang="en-AU" dirty="0">
              <a:solidFill>
                <a:prstClr val="white"/>
              </a:solidFill>
            </a:endParaRPr>
          </a:p>
        </p:txBody>
      </p:sp>
      <p:sp>
        <p:nvSpPr>
          <p:cNvPr id="6" name="Slide Number Placeholder 5"/>
          <p:cNvSpPr>
            <a:spLocks noGrp="1"/>
          </p:cNvSpPr>
          <p:nvPr>
            <p:ph type="sldNum" sz="quarter" idx="4"/>
          </p:nvPr>
        </p:nvSpPr>
        <p:spPr>
          <a:xfrm>
            <a:off x="8532440" y="4659982"/>
            <a:ext cx="405408" cy="274637"/>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fld id="{6A57D409-C27B-482A-975C-0034D168177D}" type="slidenum">
              <a:rPr lang="en-AU" smtClean="0">
                <a:solidFill>
                  <a:prstClr val="white"/>
                </a:solidFill>
              </a:rPr>
              <a:pPr/>
              <a:t>‹#›</a:t>
            </a:fld>
            <a:endParaRPr lang="en-AU" dirty="0">
              <a:solidFill>
                <a:prstClr val="white"/>
              </a:solidFill>
            </a:endParaRPr>
          </a:p>
        </p:txBody>
      </p:sp>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0392" y="4731990"/>
            <a:ext cx="514468" cy="180000"/>
          </a:xfrm>
          <a:prstGeom prst="rect">
            <a:avLst/>
          </a:prstGeom>
        </p:spPr>
      </p:pic>
    </p:spTree>
    <p:extLst>
      <p:ext uri="{BB962C8B-B14F-4D97-AF65-F5344CB8AC3E}">
        <p14:creationId xmlns:p14="http://schemas.microsoft.com/office/powerpoint/2010/main" val="318168700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hf hdr="0" ftr="0"/>
  <p:txStyles>
    <p:titleStyle>
      <a:lvl1pPr algn="ctr" defTabSz="914400" rtl="0" eaLnBrk="1" latinLnBrk="0" hangingPunct="1">
        <a:spcBef>
          <a:spcPct val="0"/>
        </a:spcBef>
        <a:buNone/>
        <a:defRPr sz="2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Tx/>
        <a:buBlip>
          <a:blip r:embed="rId15"/>
        </a:buBlip>
        <a:defRPr sz="1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36512" y="4777375"/>
            <a:ext cx="9180513" cy="386663"/>
            <a:chOff x="1" y="340394"/>
            <a:chExt cx="9181043" cy="345406"/>
          </a:xfrm>
        </p:grpSpPr>
        <p:sp>
          <p:nvSpPr>
            <p:cNvPr id="10" name="Text Box 26"/>
            <p:cNvSpPr txBox="1">
              <a:spLocks noChangeArrowheads="1"/>
            </p:cNvSpPr>
            <p:nvPr userDrawn="1"/>
          </p:nvSpPr>
          <p:spPr bwMode="auto">
            <a:xfrm>
              <a:off x="3744634" y="340394"/>
              <a:ext cx="5436410" cy="345406"/>
            </a:xfrm>
            <a:prstGeom prst="rect">
              <a:avLst/>
            </a:prstGeom>
            <a:solidFill>
              <a:schemeClr val="accent3"/>
            </a:solidFill>
            <a:ln>
              <a:noFill/>
            </a:ln>
            <a:extLst/>
          </p:spPr>
          <p:txBody>
            <a:bodyPr rot="0" vert="horz" wrap="square" lIns="144000" tIns="0" rIns="91440" bIns="72000" anchor="b" anchorCtr="0" upright="1">
              <a:noAutofit/>
            </a:bodyPr>
            <a:lstStyle/>
            <a:p>
              <a:pPr>
                <a:lnSpc>
                  <a:spcPct val="120000"/>
                </a:lnSpc>
                <a:spcAft>
                  <a:spcPts val="0"/>
                </a:spcAft>
              </a:pPr>
              <a:endParaRPr lang="en-AU" sz="1000" dirty="0">
                <a:effectLst/>
                <a:latin typeface="Arial" panose="020B0604020202020204" pitchFamily="34" charset="0"/>
                <a:ea typeface="Dotum" panose="020B0600000101010101" pitchFamily="34" charset="-127"/>
                <a:cs typeface="Arial" panose="020B0604020202020204" pitchFamily="34" charset="0"/>
              </a:endParaRPr>
            </a:p>
          </p:txBody>
        </p:sp>
        <p:sp>
          <p:nvSpPr>
            <p:cNvPr id="11" name="Text Box 26"/>
            <p:cNvSpPr txBox="1">
              <a:spLocks noChangeArrowheads="1"/>
            </p:cNvSpPr>
            <p:nvPr userDrawn="1"/>
          </p:nvSpPr>
          <p:spPr bwMode="auto">
            <a:xfrm>
              <a:off x="1" y="340394"/>
              <a:ext cx="1018042" cy="345406"/>
            </a:xfrm>
            <a:prstGeom prst="rect">
              <a:avLst/>
            </a:prstGeom>
            <a:solidFill>
              <a:schemeClr val="accent1">
                <a:lumMod val="50000"/>
                <a:alpha val="14000"/>
              </a:schemeClr>
            </a:solidFill>
            <a:ln>
              <a:noFill/>
            </a:ln>
            <a:extLst/>
          </p:spPr>
          <p:txBody>
            <a:bodyPr rot="0" vert="horz" wrap="square" lIns="216000" tIns="0" rIns="91440" bIns="72000" anchor="b" anchorCtr="0" upright="1">
              <a:noAutofit/>
            </a:bodyPr>
            <a:lstStyle/>
            <a:p>
              <a:pPr marR="71755">
                <a:lnSpc>
                  <a:spcPts val="1100"/>
                </a:lnSpc>
                <a:spcBef>
                  <a:spcPts val="285"/>
                </a:spcBef>
                <a:spcAft>
                  <a:spcPts val="0"/>
                </a:spcAft>
                <a:tabLst>
                  <a:tab pos="203200" algn="l"/>
                  <a:tab pos="292100" algn="l"/>
                  <a:tab pos="899795" algn="l"/>
                  <a:tab pos="3143250" algn="l"/>
                </a:tabLst>
              </a:pPr>
              <a:endParaRPr lang="en-AU" sz="1000" b="1" dirty="0">
                <a:solidFill>
                  <a:srgbClr val="000000"/>
                </a:solidFill>
                <a:effectLst/>
                <a:latin typeface="Gotham HTF" pitchFamily="50" charset="0"/>
                <a:ea typeface="Dotum" panose="020B0600000101010101" pitchFamily="34" charset="-127"/>
                <a:cs typeface="Gotham HTF" pitchFamily="50" charset="0"/>
              </a:endParaRPr>
            </a:p>
          </p:txBody>
        </p:sp>
        <p:sp>
          <p:nvSpPr>
            <p:cNvPr id="12" name="Text Box 26"/>
            <p:cNvSpPr txBox="1">
              <a:spLocks noChangeArrowheads="1"/>
            </p:cNvSpPr>
            <p:nvPr userDrawn="1"/>
          </p:nvSpPr>
          <p:spPr bwMode="auto">
            <a:xfrm>
              <a:off x="997760" y="340394"/>
              <a:ext cx="2746875" cy="345406"/>
            </a:xfrm>
            <a:prstGeom prst="rect">
              <a:avLst/>
            </a:prstGeom>
            <a:solidFill>
              <a:schemeClr val="accent2"/>
            </a:solidFill>
            <a:ln>
              <a:noFill/>
            </a:ln>
            <a:extLst/>
          </p:spPr>
          <p:txBody>
            <a:bodyPr rot="0" vert="horz" wrap="square" lIns="144000" tIns="0" rIns="0" bIns="72000" anchor="b" anchorCtr="0" upright="1">
              <a:noAutofit/>
            </a:bodyPr>
            <a:lstStyle/>
            <a:p>
              <a:pPr>
                <a:lnSpc>
                  <a:spcPct val="120000"/>
                </a:lnSpc>
                <a:spcAft>
                  <a:spcPts val="0"/>
                </a:spcAft>
              </a:pPr>
              <a:endParaRPr lang="en-AU" sz="1000" dirty="0">
                <a:effectLst/>
                <a:latin typeface="Arial" panose="020B0604020202020204" pitchFamily="34" charset="0"/>
                <a:ea typeface="Dotum" panose="020B0600000101010101" pitchFamily="34" charset="-127"/>
                <a:cs typeface="Arial" panose="020B0604020202020204" pitchFamily="34" charset="0"/>
              </a:endParaRPr>
            </a:p>
          </p:txBody>
        </p:sp>
      </p:grpSp>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51520" y="4830613"/>
            <a:ext cx="709668" cy="188513"/>
          </a:xfrm>
          <a:prstGeom prst="rect">
            <a:avLst/>
          </a:prstGeom>
        </p:spPr>
        <p:txBody>
          <a:bodyPr vert="horz" wrap="none" lIns="46800" tIns="45720" rIns="46800" bIns="45720" rtlCol="0" anchor="ctr"/>
          <a:lstStyle>
            <a:lvl1pPr algn="l">
              <a:defRPr sz="800">
                <a:solidFill>
                  <a:schemeClr val="accent1">
                    <a:lumMod val="75000"/>
                  </a:schemeClr>
                </a:solidFill>
                <a:latin typeface="Arial" pitchFamily="34" charset="0"/>
                <a:cs typeface="Arial" pitchFamily="34" charset="0"/>
              </a:defRPr>
            </a:lvl1pPr>
          </a:lstStyle>
          <a:p>
            <a:fld id="{6E04939C-67E8-4BB3-A78E-73AA12F4D301}" type="datetime5">
              <a:rPr lang="en-AU" smtClean="0"/>
              <a:pPr/>
              <a:t>10-Jan-20</a:t>
            </a:fld>
            <a:endParaRPr lang="en-AU" dirty="0"/>
          </a:p>
        </p:txBody>
      </p:sp>
      <p:sp>
        <p:nvSpPr>
          <p:cNvPr id="6" name="Slide Number Placeholder 5"/>
          <p:cNvSpPr>
            <a:spLocks noGrp="1"/>
          </p:cNvSpPr>
          <p:nvPr>
            <p:ph type="sldNum" sz="quarter" idx="4"/>
          </p:nvPr>
        </p:nvSpPr>
        <p:spPr>
          <a:xfrm>
            <a:off x="8316416" y="4803998"/>
            <a:ext cx="405408" cy="274637"/>
          </a:xfrm>
          <a:prstGeom prst="rect">
            <a:avLst/>
          </a:prstGeom>
        </p:spPr>
        <p:txBody>
          <a:bodyPr vert="horz" lIns="91440" tIns="45720" rIns="91440" bIns="45720" rtlCol="0" anchor="ctr"/>
          <a:lstStyle>
            <a:lvl1pPr algn="r">
              <a:defRPr sz="800">
                <a:solidFill>
                  <a:schemeClr val="bg1"/>
                </a:solidFill>
                <a:latin typeface="Arial" pitchFamily="34" charset="0"/>
                <a:cs typeface="Arial" pitchFamily="34" charset="0"/>
              </a:defRPr>
            </a:lvl1pPr>
          </a:lstStyle>
          <a:p>
            <a:fld id="{6A57D409-C27B-482A-975C-0034D168177D}" type="slidenum">
              <a:rPr lang="en-AU" smtClean="0">
                <a:solidFill>
                  <a:prstClr val="white"/>
                </a:solidFill>
              </a:rPr>
              <a:pPr/>
              <a:t>‹#›</a:t>
            </a:fld>
            <a:endParaRPr lang="en-AU" dirty="0">
              <a:solidFill>
                <a:prstClr val="white"/>
              </a:solidFill>
            </a:endParaRPr>
          </a:p>
        </p:txBody>
      </p:sp>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40352" y="4876006"/>
            <a:ext cx="514468" cy="180000"/>
          </a:xfrm>
          <a:prstGeom prst="rect">
            <a:avLst/>
          </a:prstGeom>
        </p:spPr>
      </p:pic>
      <p:sp>
        <p:nvSpPr>
          <p:cNvPr id="5" name="TextBox 4"/>
          <p:cNvSpPr txBox="1"/>
          <p:nvPr userDrawn="1"/>
        </p:nvSpPr>
        <p:spPr>
          <a:xfrm>
            <a:off x="971600" y="4830613"/>
            <a:ext cx="2376264" cy="333425"/>
          </a:xfrm>
          <a:prstGeom prst="rect">
            <a:avLst/>
          </a:prstGeom>
          <a:noFill/>
        </p:spPr>
        <p:txBody>
          <a:bodyPr wrap="square" rtlCol="0">
            <a:spAutoFit/>
          </a:bodyPr>
          <a:lstStyle/>
          <a:p>
            <a:pPr>
              <a:spcAft>
                <a:spcPts val="245"/>
              </a:spcAft>
            </a:pPr>
            <a:r>
              <a:rPr lang="en-AU" sz="700" b="1" dirty="0" smtClean="0">
                <a:solidFill>
                  <a:prstClr val="white"/>
                </a:solidFill>
                <a:latin typeface="Arial" pitchFamily="34" charset="0"/>
                <a:cs typeface="Arial" pitchFamily="34" charset="0"/>
              </a:rPr>
              <a:t>ID </a:t>
            </a:r>
            <a:r>
              <a:rPr lang="en-AU" sz="700" b="1" dirty="0" smtClean="0">
                <a:solidFill>
                  <a:srgbClr val="C00000"/>
                </a:solidFill>
                <a:latin typeface="Arial" pitchFamily="34" charset="0"/>
                <a:cs typeface="Arial" pitchFamily="34" charset="0"/>
              </a:rPr>
              <a:t>|</a:t>
            </a:r>
            <a:r>
              <a:rPr lang="en-AU" sz="700" b="1" dirty="0" smtClean="0">
                <a:solidFill>
                  <a:prstClr val="white"/>
                </a:solidFill>
                <a:latin typeface="Arial" pitchFamily="34" charset="0"/>
                <a:cs typeface="Arial" pitchFamily="34" charset="0"/>
              </a:rPr>
              <a:t> Keeping our workplace safe </a:t>
            </a:r>
            <a:r>
              <a:rPr lang="en-AU" sz="700" dirty="0" smtClean="0">
                <a:solidFill>
                  <a:srgbClr val="C00000"/>
                </a:solidFill>
                <a:latin typeface="Arial" pitchFamily="34" charset="0"/>
                <a:cs typeface="Arial" pitchFamily="34" charset="0"/>
              </a:rPr>
              <a:t>|</a:t>
            </a:r>
            <a:r>
              <a:rPr lang="en-AU" sz="700" dirty="0" smtClean="0">
                <a:solidFill>
                  <a:prstClr val="white"/>
                </a:solidFill>
                <a:latin typeface="Arial" pitchFamily="34" charset="0"/>
                <a:cs typeface="Arial" pitchFamily="34" charset="0"/>
              </a:rPr>
              <a:t> Title of workshop</a:t>
            </a:r>
          </a:p>
          <a:p>
            <a:r>
              <a:rPr lang="en-AU" sz="700" dirty="0" smtClean="0">
                <a:solidFill>
                  <a:prstClr val="white"/>
                </a:solidFill>
                <a:latin typeface="Arial" pitchFamily="34" charset="0"/>
                <a:cs typeface="Arial" pitchFamily="34" charset="0"/>
              </a:rPr>
              <a:t>© The Department of Education WA 2018</a:t>
            </a:r>
            <a:endParaRPr lang="en-AU" sz="7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32061218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iming>
    <p:tnLst>
      <p:par>
        <p:cTn id="1" dur="indefinite" restart="never" nodeType="tmRoot"/>
      </p:par>
    </p:tnLst>
  </p:timing>
  <p:hf hdr="0" ftr="0"/>
  <p:txStyles>
    <p:titleStyle>
      <a:lvl1pPr algn="ctr" defTabSz="9144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Blip>
          <a:blip r:embed="rId15"/>
        </a:buBlip>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ideo" Target="https://player.vimeo.com/video/368434139"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hyperlink" Target="https://www.youtube.com/watch?v=8VbZw21v0Tk" TargetMode="Externa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hyperlink" Target="https://www.fasdoutreach.ca/resources/all/d/dan-dubovsky-comparing-odd-adhd-fasd"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reception@peoplesense.com.au"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hyperlink" Target="https://www.nccd.edu.au/resources-and-tools/illustrations-of-practice"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ecm.det.wa.edu.au/connect/resolver/view/KOWST000/latest/index.html"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8.tmp"/><Relationship Id="rId7" Type="http://schemas.openxmlformats.org/officeDocument/2006/relationships/image" Target="../media/image20.png"/><Relationship Id="rId2" Type="http://schemas.openxmlformats.org/officeDocument/2006/relationships/hyperlink" Target="http://ecm.det.wa.edu.au/connect/resolver/view/PRTBVT004/latest/index.html" TargetMode="External"/><Relationship Id="rId1" Type="http://schemas.openxmlformats.org/officeDocument/2006/relationships/slideLayout" Target="../slideLayouts/slideLayout3.xml"/><Relationship Id="rId6" Type="http://schemas.openxmlformats.org/officeDocument/2006/relationships/hyperlink" Target="https://www.sdera.wa.edu.au/" TargetMode="External"/><Relationship Id="rId5" Type="http://schemas.openxmlformats.org/officeDocument/2006/relationships/image" Target="../media/image19.tmp"/><Relationship Id="rId4" Type="http://schemas.openxmlformats.org/officeDocument/2006/relationships/hyperlink" Target="https://beyou.edu.a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hyperlink" Target="https://www.fasdoutreach.ca/resources/all/a/alexs-success-story"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hyperlink" Target="https://www.youtube.com/channel/UCMZ5-G1p6_mZVL-nhlXdwLA"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player.vimeo.com/video/368434716"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a:xfrm>
            <a:off x="831929" y="3147814"/>
            <a:ext cx="2880319" cy="396045"/>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spcBef>
                <a:spcPct val="50000"/>
              </a:spcBef>
              <a:spcAft>
                <a:spcPct val="0"/>
              </a:spcAft>
            </a:pPr>
            <a:endParaRPr lang="en-AU" dirty="0">
              <a:solidFill>
                <a:prstClr val="black">
                  <a:tint val="75000"/>
                </a:prstClr>
              </a:solidFill>
            </a:endParaRPr>
          </a:p>
        </p:txBody>
      </p:sp>
      <p:grpSp>
        <p:nvGrpSpPr>
          <p:cNvPr id="13" name="Group 12"/>
          <p:cNvGrpSpPr/>
          <p:nvPr/>
        </p:nvGrpSpPr>
        <p:grpSpPr>
          <a:xfrm>
            <a:off x="-51584" y="52351"/>
            <a:ext cx="9319178" cy="5053539"/>
            <a:chOff x="-51584" y="52351"/>
            <a:chExt cx="9319178" cy="5053539"/>
          </a:xfrm>
        </p:grpSpPr>
        <p:sp>
          <p:nvSpPr>
            <p:cNvPr id="14" name="Text Box 26"/>
            <p:cNvSpPr txBox="1">
              <a:spLocks noChangeArrowheads="1"/>
            </p:cNvSpPr>
            <p:nvPr/>
          </p:nvSpPr>
          <p:spPr bwMode="auto">
            <a:xfrm>
              <a:off x="0" y="52351"/>
              <a:ext cx="9267593" cy="752475"/>
            </a:xfrm>
            <a:prstGeom prst="rect">
              <a:avLst/>
            </a:prstGeom>
            <a:solidFill>
              <a:schemeClr val="accent1">
                <a:lumMod val="40000"/>
                <a:lumOff val="60000"/>
              </a:schemeClr>
            </a:solidFill>
            <a:ln>
              <a:noFill/>
            </a:ln>
          </p:spPr>
          <p:txBody>
            <a:bodyPr rot="0" vert="horz" wrap="square" lIns="216000" tIns="0" rIns="91440" bIns="144000" anchor="b" anchorCtr="0" upright="1">
              <a:noAutofit/>
            </a:bodyPr>
            <a:lstStyle/>
            <a:p>
              <a:pPr>
                <a:lnSpc>
                  <a:spcPct val="120000"/>
                </a:lnSpc>
                <a:spcAft>
                  <a:spcPts val="600"/>
                </a:spcAft>
              </a:pPr>
              <a:endParaRPr lang="en-AU" sz="1000" dirty="0">
                <a:effectLst/>
                <a:latin typeface="Arial" panose="020B0604020202020204" pitchFamily="34" charset="0"/>
                <a:ea typeface="Dotum" panose="020B0600000101010101" pitchFamily="34" charset="-127"/>
                <a:cs typeface="Arial" panose="020B0604020202020204" pitchFamily="34"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7798" t="44165" r="13270" b="-1210"/>
            <a:stretch/>
          </p:blipFill>
          <p:spPr>
            <a:xfrm>
              <a:off x="-24862" y="757484"/>
              <a:ext cx="9252521" cy="4292680"/>
            </a:xfrm>
            <a:prstGeom prst="rect">
              <a:avLst/>
            </a:prstGeom>
            <a:effectLst>
              <a:outerShdw blurRad="50800" dist="38100" dir="5400000" algn="t" rotWithShape="0">
                <a:prstClr val="black">
                  <a:alpha val="40000"/>
                </a:prstClr>
              </a:outerShdw>
            </a:effectLst>
          </p:spPr>
        </p:pic>
        <p:sp>
          <p:nvSpPr>
            <p:cNvPr id="16" name="Text Box 26"/>
            <p:cNvSpPr txBox="1">
              <a:spLocks noChangeArrowheads="1"/>
            </p:cNvSpPr>
            <p:nvPr/>
          </p:nvSpPr>
          <p:spPr bwMode="auto">
            <a:xfrm>
              <a:off x="-51584" y="4371950"/>
              <a:ext cx="9319178" cy="733940"/>
            </a:xfrm>
            <a:prstGeom prst="rect">
              <a:avLst/>
            </a:prstGeom>
            <a:solidFill>
              <a:schemeClr val="tx1"/>
            </a:solidFill>
            <a:ln>
              <a:noFill/>
            </a:ln>
          </p:spPr>
          <p:txBody>
            <a:bodyPr rot="0" vert="horz" wrap="square" lIns="216000" tIns="0" rIns="91440" bIns="0" anchor="ctr" anchorCtr="0" upright="1">
              <a:noAutofit/>
            </a:bodyPr>
            <a:lstStyle/>
            <a:p>
              <a:pPr>
                <a:lnSpc>
                  <a:spcPct val="120000"/>
                </a:lnSpc>
                <a:spcBef>
                  <a:spcPts val="800"/>
                </a:spcBef>
                <a:spcAft>
                  <a:spcPts val="0"/>
                </a:spcAft>
              </a:pPr>
              <a:r>
                <a:rPr lang="en-AU" sz="1400" spc="180" dirty="0">
                  <a:solidFill>
                    <a:srgbClr val="FFFFFF"/>
                  </a:solidFill>
                  <a:latin typeface="Gotham HTF" charset="0"/>
                  <a:ea typeface="Dotum" panose="020B0600000101010101" pitchFamily="34" charset="-127"/>
                  <a:cs typeface="Arial" panose="020B0604020202020204" pitchFamily="34" charset="0"/>
                </a:rPr>
                <a:t>ABOUT FETAL ALCOHOL SPECTRUM </a:t>
              </a:r>
              <a:r>
                <a:rPr lang="en-AU" sz="1400" spc="180" dirty="0" smtClean="0">
                  <a:solidFill>
                    <a:srgbClr val="FFFFFF"/>
                  </a:solidFill>
                  <a:latin typeface="Gotham HTF" charset="0"/>
                  <a:ea typeface="Dotum" panose="020B0600000101010101" pitchFamily="34" charset="-127"/>
                  <a:cs typeface="Arial" panose="020B0604020202020204" pitchFamily="34" charset="0"/>
                </a:rPr>
                <a:t>DISORDER</a:t>
              </a:r>
              <a:endParaRPr lang="en-AU" sz="1400" spc="180" dirty="0">
                <a:solidFill>
                  <a:srgbClr val="FFFFFF"/>
                </a:solidFill>
                <a:latin typeface="Gotham HTF" charset="0"/>
                <a:ea typeface="Dotum" panose="020B0600000101010101" pitchFamily="34" charset="-127"/>
                <a:cs typeface="Arial" panose="020B0604020202020204" pitchFamily="34" charset="0"/>
              </a:endParaRPr>
            </a:p>
          </p:txBody>
        </p:sp>
        <p:pic>
          <p:nvPicPr>
            <p:cNvPr id="17" name="Picture 16"/>
            <p:cNvPicPr/>
            <p:nvPr/>
          </p:nvPicPr>
          <p:blipFill>
            <a:blip r:embed="rId4">
              <a:extLst>
                <a:ext uri="{28A0092B-C50C-407E-A947-70E740481C1C}">
                  <a14:useLocalDpi xmlns:a14="http://schemas.microsoft.com/office/drawing/2010/main" val="0"/>
                </a:ext>
              </a:extLst>
            </a:blip>
            <a:stretch>
              <a:fillRect/>
            </a:stretch>
          </p:blipFill>
          <p:spPr bwMode="auto">
            <a:xfrm>
              <a:off x="88344" y="94272"/>
              <a:ext cx="1487170" cy="683895"/>
            </a:xfrm>
            <a:prstGeom prst="rect">
              <a:avLst/>
            </a:prstGeom>
            <a:noFill/>
            <a:ln>
              <a:noFill/>
            </a:ln>
          </p:spPr>
        </p:pic>
      </p:grpSp>
    </p:spTree>
    <p:extLst>
      <p:ext uri="{BB962C8B-B14F-4D97-AF65-F5344CB8AC3E}">
        <p14:creationId xmlns:p14="http://schemas.microsoft.com/office/powerpoint/2010/main" val="1099970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507288" cy="857250"/>
          </a:xfrm>
        </p:spPr>
        <p:txBody>
          <a:bodyPr/>
          <a:lstStyle/>
          <a:p>
            <a:r>
              <a:rPr lang="en-GB" dirty="0" smtClean="0">
                <a:solidFill>
                  <a:schemeClr val="tx1">
                    <a:lumMod val="90000"/>
                    <a:lumOff val="10000"/>
                  </a:schemeClr>
                </a:solidFill>
              </a:rPr>
              <a:t>FASD </a:t>
            </a:r>
            <a:r>
              <a:rPr lang="en-GB" dirty="0">
                <a:solidFill>
                  <a:schemeClr val="tx1">
                    <a:lumMod val="90000"/>
                    <a:lumOff val="10000"/>
                  </a:schemeClr>
                </a:solidFill>
              </a:rPr>
              <a:t>and </a:t>
            </a:r>
            <a:r>
              <a:rPr lang="en-GB" dirty="0" smtClean="0">
                <a:solidFill>
                  <a:schemeClr val="tx1">
                    <a:lumMod val="90000"/>
                    <a:lumOff val="10000"/>
                  </a:schemeClr>
                </a:solidFill>
              </a:rPr>
              <a:t>the 10 neurodevelopmental </a:t>
            </a:r>
            <a:r>
              <a:rPr lang="en-GB" dirty="0">
                <a:solidFill>
                  <a:schemeClr val="tx1">
                    <a:lumMod val="90000"/>
                    <a:lumOff val="10000"/>
                  </a:schemeClr>
                </a:solidFill>
              </a:rPr>
              <a:t>domains</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1186755"/>
            <a:ext cx="8435280" cy="3689251"/>
          </a:xfrm>
        </p:spPr>
        <p:txBody>
          <a:bodyPr>
            <a:normAutofit/>
          </a:bodyPr>
          <a:lstStyle/>
          <a:p>
            <a:pPr lvl="0">
              <a:buFont typeface="+mj-lt"/>
              <a:buAutoNum type="arabicPeriod"/>
            </a:pPr>
            <a:r>
              <a:rPr lang="en-AU" dirty="0" smtClean="0">
                <a:solidFill>
                  <a:srgbClr val="040404"/>
                </a:solidFill>
              </a:rPr>
              <a:t>Brain </a:t>
            </a:r>
            <a:r>
              <a:rPr lang="en-AU" dirty="0">
                <a:solidFill>
                  <a:srgbClr val="040404"/>
                </a:solidFill>
              </a:rPr>
              <a:t>structure/neurology </a:t>
            </a:r>
          </a:p>
          <a:p>
            <a:pPr lvl="0">
              <a:buFont typeface="+mj-lt"/>
              <a:buAutoNum type="arabicPeriod"/>
            </a:pPr>
            <a:r>
              <a:rPr lang="en-AU" dirty="0">
                <a:solidFill>
                  <a:srgbClr val="040404"/>
                </a:solidFill>
              </a:rPr>
              <a:t>Motor skills </a:t>
            </a:r>
          </a:p>
          <a:p>
            <a:pPr lvl="0">
              <a:buFont typeface="+mj-lt"/>
              <a:buAutoNum type="arabicPeriod"/>
            </a:pPr>
            <a:r>
              <a:rPr lang="en-AU" dirty="0">
                <a:solidFill>
                  <a:srgbClr val="040404"/>
                </a:solidFill>
              </a:rPr>
              <a:t>Cognition </a:t>
            </a:r>
          </a:p>
          <a:p>
            <a:pPr lvl="0">
              <a:buFont typeface="+mj-lt"/>
              <a:buAutoNum type="arabicPeriod"/>
            </a:pPr>
            <a:r>
              <a:rPr lang="en-AU" dirty="0">
                <a:solidFill>
                  <a:srgbClr val="040404"/>
                </a:solidFill>
              </a:rPr>
              <a:t>Language </a:t>
            </a:r>
          </a:p>
          <a:p>
            <a:pPr lvl="0">
              <a:buFont typeface="+mj-lt"/>
              <a:buAutoNum type="arabicPeriod"/>
            </a:pPr>
            <a:r>
              <a:rPr lang="en-AU" dirty="0">
                <a:solidFill>
                  <a:srgbClr val="040404"/>
                </a:solidFill>
              </a:rPr>
              <a:t>Academic achievement </a:t>
            </a:r>
          </a:p>
          <a:p>
            <a:pPr lvl="0">
              <a:buFont typeface="+mj-lt"/>
              <a:buAutoNum type="arabicPeriod"/>
            </a:pPr>
            <a:r>
              <a:rPr lang="en-AU" dirty="0">
                <a:solidFill>
                  <a:srgbClr val="040404"/>
                </a:solidFill>
              </a:rPr>
              <a:t>Memory </a:t>
            </a:r>
          </a:p>
          <a:p>
            <a:pPr lvl="0">
              <a:buFont typeface="+mj-lt"/>
              <a:buAutoNum type="arabicPeriod"/>
            </a:pPr>
            <a:r>
              <a:rPr lang="en-AU" dirty="0">
                <a:solidFill>
                  <a:srgbClr val="040404"/>
                </a:solidFill>
              </a:rPr>
              <a:t>Attention </a:t>
            </a:r>
          </a:p>
          <a:p>
            <a:pPr lvl="0">
              <a:buFont typeface="+mj-lt"/>
              <a:buAutoNum type="arabicPeriod"/>
            </a:pPr>
            <a:r>
              <a:rPr lang="en-AU" dirty="0">
                <a:solidFill>
                  <a:srgbClr val="040404"/>
                </a:solidFill>
              </a:rPr>
              <a:t>Executive function – impulse control and hyperactivity </a:t>
            </a:r>
          </a:p>
          <a:p>
            <a:pPr lvl="0">
              <a:buFont typeface="+mj-lt"/>
              <a:buAutoNum type="arabicPeriod"/>
            </a:pPr>
            <a:r>
              <a:rPr lang="en-AU" dirty="0">
                <a:solidFill>
                  <a:srgbClr val="040404"/>
                </a:solidFill>
              </a:rPr>
              <a:t>Affect regulation – emotional regulation and sensory processing</a:t>
            </a:r>
          </a:p>
          <a:p>
            <a:pPr lvl="0">
              <a:buFont typeface="+mj-lt"/>
              <a:buAutoNum type="arabicPeriod"/>
            </a:pPr>
            <a:r>
              <a:rPr lang="en-AU" dirty="0">
                <a:solidFill>
                  <a:srgbClr val="040404"/>
                </a:solidFill>
              </a:rPr>
              <a:t>Adaptive behaviour – daily living skills, social skills </a:t>
            </a:r>
            <a:r>
              <a:rPr lang="en-AU" dirty="0" smtClean="0">
                <a:solidFill>
                  <a:srgbClr val="040404"/>
                </a:solidFill>
              </a:rPr>
              <a:t>and </a:t>
            </a:r>
            <a:r>
              <a:rPr lang="en-AU" dirty="0">
                <a:solidFill>
                  <a:srgbClr val="040404"/>
                </a:solidFill>
              </a:rPr>
              <a:t>social </a:t>
            </a:r>
            <a:r>
              <a:rPr lang="en-AU" dirty="0" smtClean="0">
                <a:solidFill>
                  <a:srgbClr val="040404"/>
                </a:solidFill>
              </a:rPr>
              <a:t>communication. </a:t>
            </a:r>
            <a:endParaRPr lang="en-AU" dirty="0">
              <a:solidFill>
                <a:srgbClr val="040404"/>
              </a:solidFill>
            </a:endParaRPr>
          </a:p>
          <a:p>
            <a:pPr marL="0" indent="0">
              <a:buNone/>
            </a:pPr>
            <a:endParaRPr lang="en-AU" dirty="0"/>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10</a:t>
            </a:fld>
            <a:endParaRPr lang="en-AU" dirty="0">
              <a:solidFill>
                <a:prstClr val="white"/>
              </a:solidFill>
            </a:endParaRPr>
          </a:p>
        </p:txBody>
      </p:sp>
    </p:spTree>
    <p:extLst>
      <p:ext uri="{BB962C8B-B14F-4D97-AF65-F5344CB8AC3E}">
        <p14:creationId xmlns:p14="http://schemas.microsoft.com/office/powerpoint/2010/main" val="2909786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40"/>
            <a:ext cx="8229600" cy="857250"/>
          </a:xfrm>
        </p:spPr>
        <p:txBody>
          <a:bodyPr/>
          <a:lstStyle/>
          <a:p>
            <a:r>
              <a:rPr lang="en-GB" dirty="0">
                <a:solidFill>
                  <a:schemeClr val="tx1">
                    <a:lumMod val="90000"/>
                    <a:lumOff val="10000"/>
                  </a:schemeClr>
                </a:solidFill>
              </a:rPr>
              <a:t>National </a:t>
            </a:r>
            <a:r>
              <a:rPr lang="en-GB" dirty="0" err="1">
                <a:solidFill>
                  <a:schemeClr val="tx1">
                    <a:lumMod val="90000"/>
                    <a:lumOff val="10000"/>
                  </a:schemeClr>
                </a:solidFill>
              </a:rPr>
              <a:t>Fetal</a:t>
            </a:r>
            <a:r>
              <a:rPr lang="en-GB" dirty="0">
                <a:solidFill>
                  <a:schemeClr val="tx1">
                    <a:lumMod val="90000"/>
                    <a:lumOff val="10000"/>
                  </a:schemeClr>
                </a:solidFill>
              </a:rPr>
              <a:t> Alcohol Spectrum Disorder Strategic Action Plan 2018-2028</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1488182"/>
            <a:ext cx="8229600" cy="2739752"/>
          </a:xfrm>
        </p:spPr>
        <p:txBody>
          <a:bodyPr>
            <a:normAutofit/>
          </a:bodyPr>
          <a:lstStyle/>
          <a:p>
            <a:pPr marL="0" indent="0">
              <a:buNone/>
            </a:pPr>
            <a:r>
              <a:rPr lang="en-GB" dirty="0" smtClean="0"/>
              <a:t>The </a:t>
            </a:r>
            <a:r>
              <a:rPr lang="en-GB" dirty="0"/>
              <a:t>three key aims of the Plan are to: </a:t>
            </a:r>
            <a:endParaRPr lang="en-AU" dirty="0"/>
          </a:p>
          <a:p>
            <a:pPr lvl="0">
              <a:buFont typeface="Wingdings" panose="05000000000000000000" pitchFamily="2" charset="2"/>
              <a:buChar char="§"/>
            </a:pPr>
            <a:r>
              <a:rPr lang="en-GB" dirty="0"/>
              <a:t>reduce prevalence of FASD</a:t>
            </a:r>
            <a:endParaRPr lang="en-AU" dirty="0"/>
          </a:p>
          <a:p>
            <a:pPr lvl="0">
              <a:buFont typeface="Wingdings" panose="05000000000000000000" pitchFamily="2" charset="2"/>
              <a:buChar char="§"/>
            </a:pPr>
            <a:r>
              <a:rPr lang="en-GB" dirty="0"/>
              <a:t>reduce the associated impact of FASD</a:t>
            </a:r>
            <a:endParaRPr lang="en-AU" dirty="0"/>
          </a:p>
          <a:p>
            <a:pPr lvl="0">
              <a:buFont typeface="Wingdings" panose="05000000000000000000" pitchFamily="2" charset="2"/>
              <a:buChar char="§"/>
            </a:pPr>
            <a:r>
              <a:rPr lang="en-GB" dirty="0"/>
              <a:t>improve the quality of life for people living with FASD</a:t>
            </a:r>
            <a:r>
              <a:rPr lang="en-GB" dirty="0" smtClean="0"/>
              <a:t>.</a:t>
            </a:r>
          </a:p>
          <a:p>
            <a:pPr lvl="0">
              <a:buFont typeface="Wingdings" panose="05000000000000000000" pitchFamily="2" charset="2"/>
              <a:buChar char="§"/>
            </a:pPr>
            <a:endParaRPr lang="en-GB" dirty="0"/>
          </a:p>
          <a:p>
            <a:pPr marL="0" indent="0">
              <a:buNone/>
            </a:pPr>
            <a:r>
              <a:rPr lang="en-GB" dirty="0"/>
              <a:t>In Western Australia, FASD is a shared priority across Government agencies that work together to achieve the most efficient and effective outcomes, taking into account the National FASD Plan Priorities Areas. </a:t>
            </a:r>
            <a:endParaRPr lang="en-AU" dirty="0"/>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11</a:t>
            </a:fld>
            <a:endParaRPr lang="en-AU" dirty="0">
              <a:solidFill>
                <a:prstClr val="white"/>
              </a:solidFill>
            </a:endParaRPr>
          </a:p>
        </p:txBody>
      </p:sp>
    </p:spTree>
    <p:extLst>
      <p:ext uri="{BB962C8B-B14F-4D97-AF65-F5344CB8AC3E}">
        <p14:creationId xmlns:p14="http://schemas.microsoft.com/office/powerpoint/2010/main" val="2342847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chemeClr val="tx1">
                    <a:lumMod val="90000"/>
                    <a:lumOff val="10000"/>
                  </a:schemeClr>
                </a:solidFill>
              </a:rPr>
              <a:t>A strength based approach</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2064246"/>
            <a:ext cx="8229600" cy="1443608"/>
          </a:xfrm>
          <a:solidFill>
            <a:schemeClr val="tx1">
              <a:lumMod val="10000"/>
              <a:lumOff val="90000"/>
              <a:alpha val="47843"/>
            </a:schemeClr>
          </a:solidFill>
        </p:spPr>
        <p:txBody>
          <a:bodyPr>
            <a:normAutofit/>
          </a:bodyPr>
          <a:lstStyle/>
          <a:p>
            <a:pPr marL="0" lvl="0" indent="0">
              <a:buNone/>
            </a:pPr>
            <a:r>
              <a:rPr lang="en-AU" dirty="0"/>
              <a:t>‘Australia has the highest known prevalence rate of FASD in a juvenile detention environment in the world. A recent study on the prevalence of FASD within the juvenile justice system found that 36% of 10-18 year olds in Banksia Hill Detention Centre (WA) were diagnosed with FASD.’ </a:t>
            </a:r>
            <a:endParaRPr lang="en-AU" dirty="0">
              <a:solidFill>
                <a:srgbClr val="050707"/>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12</a:t>
            </a:fld>
            <a:endParaRPr lang="en-AU" dirty="0">
              <a:solidFill>
                <a:prstClr val="white"/>
              </a:solidFill>
            </a:endParaRPr>
          </a:p>
        </p:txBody>
      </p:sp>
      <p:sp>
        <p:nvSpPr>
          <p:cNvPr id="5" name="TextBox 4"/>
          <p:cNvSpPr txBox="1"/>
          <p:nvPr/>
        </p:nvSpPr>
        <p:spPr>
          <a:xfrm>
            <a:off x="468922" y="3694261"/>
            <a:ext cx="8217877" cy="523220"/>
          </a:xfrm>
          <a:prstGeom prst="rect">
            <a:avLst/>
          </a:prstGeom>
          <a:noFill/>
        </p:spPr>
        <p:txBody>
          <a:bodyPr wrap="square" rtlCol="0">
            <a:spAutoFit/>
          </a:bodyPr>
          <a:lstStyle/>
          <a:p>
            <a:pPr algn="r"/>
            <a:r>
              <a:rPr lang="en-AU" sz="1400" i="1" dirty="0" err="1">
                <a:solidFill>
                  <a:srgbClr val="040404"/>
                </a:solidFill>
                <a:latin typeface="Arial" panose="020B0604020202020204" pitchFamily="34" charset="0"/>
                <a:cs typeface="Arial" panose="020B0604020202020204" pitchFamily="34" charset="0"/>
              </a:rPr>
              <a:t>Fetal</a:t>
            </a:r>
            <a:r>
              <a:rPr lang="en-AU" sz="1400" i="1" dirty="0">
                <a:solidFill>
                  <a:srgbClr val="040404"/>
                </a:solidFill>
                <a:latin typeface="Arial" panose="020B0604020202020204" pitchFamily="34" charset="0"/>
                <a:cs typeface="Arial" panose="020B0604020202020204" pitchFamily="34" charset="0"/>
              </a:rPr>
              <a:t> alcohol spectrum disorder and youth justice: a prevalence study among young people sentenced to detention in Western </a:t>
            </a:r>
            <a:r>
              <a:rPr lang="en-AU" sz="1400" i="1" dirty="0" smtClean="0">
                <a:solidFill>
                  <a:srgbClr val="040404"/>
                </a:solidFill>
                <a:latin typeface="Arial" panose="020B0604020202020204" pitchFamily="34" charset="0"/>
                <a:cs typeface="Arial" panose="020B0604020202020204" pitchFamily="34" charset="0"/>
              </a:rPr>
              <a:t>Australia.</a:t>
            </a:r>
            <a:r>
              <a:rPr lang="en-AU" sz="1400" dirty="0" smtClean="0">
                <a:solidFill>
                  <a:srgbClr val="040404"/>
                </a:solidFill>
                <a:latin typeface="Arial" panose="020B0604020202020204" pitchFamily="34" charset="0"/>
                <a:cs typeface="Arial" panose="020B0604020202020204" pitchFamily="34" charset="0"/>
              </a:rPr>
              <a:t> (</a:t>
            </a:r>
            <a:r>
              <a:rPr lang="en-AU" sz="1400" dirty="0">
                <a:solidFill>
                  <a:srgbClr val="040404"/>
                </a:solidFill>
                <a:latin typeface="Arial" panose="020B0604020202020204" pitchFamily="34" charset="0"/>
                <a:cs typeface="Arial" panose="020B0604020202020204" pitchFamily="34" charset="0"/>
              </a:rPr>
              <a:t>Bower, C. et al, 2018).</a:t>
            </a:r>
          </a:p>
        </p:txBody>
      </p:sp>
      <p:sp>
        <p:nvSpPr>
          <p:cNvPr id="7" name="TextBox 6"/>
          <p:cNvSpPr txBox="1"/>
          <p:nvPr/>
        </p:nvSpPr>
        <p:spPr>
          <a:xfrm>
            <a:off x="457200" y="1063625"/>
            <a:ext cx="8229599" cy="646331"/>
          </a:xfrm>
          <a:prstGeom prst="rect">
            <a:avLst/>
          </a:prstGeom>
          <a:noFill/>
        </p:spPr>
        <p:txBody>
          <a:bodyPr wrap="square" rtlCol="0">
            <a:spAutoFit/>
          </a:bodyPr>
          <a:lstStyle/>
          <a:p>
            <a:r>
              <a:rPr lang="en-AU" dirty="0">
                <a:solidFill>
                  <a:srgbClr val="040404"/>
                </a:solidFill>
                <a:latin typeface="Arial" panose="020B0604020202020204" pitchFamily="34" charset="0"/>
                <a:cs typeface="Arial" panose="020B0604020202020204" pitchFamily="34" charset="0"/>
              </a:rPr>
              <a:t>Knowing your students’ strengths and areas requiring improvement is essential in providing quality education.</a:t>
            </a:r>
          </a:p>
        </p:txBody>
      </p:sp>
    </p:spTree>
    <p:extLst>
      <p:ext uri="{BB962C8B-B14F-4D97-AF65-F5344CB8AC3E}">
        <p14:creationId xmlns:p14="http://schemas.microsoft.com/office/powerpoint/2010/main" val="791302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tx1">
                    <a:lumMod val="90000"/>
                    <a:lumOff val="10000"/>
                  </a:schemeClr>
                </a:solidFill>
              </a:rPr>
              <a:t>Activity: </a:t>
            </a:r>
            <a:r>
              <a:rPr lang="en-AU" dirty="0">
                <a:solidFill>
                  <a:schemeClr val="tx1">
                    <a:lumMod val="90000"/>
                    <a:lumOff val="10000"/>
                  </a:schemeClr>
                </a:solidFill>
              </a:rPr>
              <a:t>The impact of </a:t>
            </a:r>
            <a:r>
              <a:rPr lang="en-AU" dirty="0" smtClean="0">
                <a:solidFill>
                  <a:schemeClr val="tx1">
                    <a:lumMod val="90000"/>
                    <a:lumOff val="10000"/>
                  </a:schemeClr>
                </a:solidFill>
              </a:rPr>
              <a:t>FASD </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1344167"/>
            <a:ext cx="8229600" cy="1515615"/>
          </a:xfrm>
          <a:solidFill>
            <a:schemeClr val="tx1">
              <a:lumMod val="90000"/>
              <a:lumOff val="10000"/>
              <a:alpha val="47843"/>
            </a:schemeClr>
          </a:solidFill>
        </p:spPr>
        <p:txBody>
          <a:bodyPr>
            <a:normAutofit/>
          </a:bodyPr>
          <a:lstStyle/>
          <a:p>
            <a:pPr marL="0" indent="0">
              <a:buNone/>
            </a:pPr>
            <a:r>
              <a:rPr lang="en-AU" sz="2000" dirty="0">
                <a:solidFill>
                  <a:srgbClr val="040404"/>
                </a:solidFill>
              </a:rPr>
              <a:t>Write a list </a:t>
            </a:r>
            <a:r>
              <a:rPr lang="en-AU" sz="2000" dirty="0" smtClean="0">
                <a:solidFill>
                  <a:srgbClr val="040404"/>
                </a:solidFill>
              </a:rPr>
              <a:t>of the tasks </a:t>
            </a:r>
            <a:r>
              <a:rPr lang="en-AU" sz="2000" dirty="0">
                <a:solidFill>
                  <a:srgbClr val="040404"/>
                </a:solidFill>
              </a:rPr>
              <a:t>you have completed today. </a:t>
            </a:r>
            <a:endParaRPr lang="en-AU" sz="2000" dirty="0" smtClean="0">
              <a:solidFill>
                <a:srgbClr val="040404"/>
              </a:solidFill>
            </a:endParaRPr>
          </a:p>
          <a:p>
            <a:pPr marL="0" indent="0">
              <a:buNone/>
            </a:pPr>
            <a:endParaRPr lang="en-AU" sz="2000" dirty="0">
              <a:solidFill>
                <a:srgbClr val="040404"/>
              </a:solidFill>
            </a:endParaRPr>
          </a:p>
          <a:p>
            <a:pPr marL="0" indent="0">
              <a:buNone/>
            </a:pPr>
            <a:r>
              <a:rPr lang="en-AU" sz="2000" dirty="0" smtClean="0">
                <a:solidFill>
                  <a:srgbClr val="040404"/>
                </a:solidFill>
              </a:rPr>
              <a:t>In </a:t>
            </a:r>
            <a:r>
              <a:rPr lang="en-AU" sz="2000" dirty="0">
                <a:solidFill>
                  <a:srgbClr val="040404"/>
                </a:solidFill>
              </a:rPr>
              <a:t>small groups, discuss the skills you used to complete these tasks.</a:t>
            </a:r>
          </a:p>
          <a:p>
            <a:pPr marL="0" indent="0">
              <a:buNone/>
            </a:pPr>
            <a:endParaRPr lang="en-GB" dirty="0" smtClean="0">
              <a:solidFill>
                <a:srgbClr val="040404"/>
              </a:solidFill>
            </a:endParaRPr>
          </a:p>
          <a:p>
            <a:pPr marL="0" lvl="0" indent="0">
              <a:buNone/>
            </a:pPr>
            <a:endParaRPr lang="en-AU" dirty="0"/>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13</a:t>
            </a:fld>
            <a:endParaRPr lang="en-AU" dirty="0">
              <a:solidFill>
                <a:prstClr val="white"/>
              </a:solidFill>
            </a:endParaRPr>
          </a:p>
        </p:txBody>
      </p:sp>
    </p:spTree>
    <p:extLst>
      <p:ext uri="{BB962C8B-B14F-4D97-AF65-F5344CB8AC3E}">
        <p14:creationId xmlns:p14="http://schemas.microsoft.com/office/powerpoint/2010/main" val="283748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solidFill>
                  <a:schemeClr val="tx1">
                    <a:lumMod val="90000"/>
                    <a:lumOff val="10000"/>
                  </a:schemeClr>
                </a:solidFill>
              </a:rPr>
              <a:t>The </a:t>
            </a:r>
            <a:r>
              <a:rPr lang="en-AU" dirty="0">
                <a:solidFill>
                  <a:schemeClr val="tx1">
                    <a:lumMod val="90000"/>
                    <a:lumOff val="10000"/>
                  </a:schemeClr>
                </a:solidFill>
              </a:rPr>
              <a:t>impact </a:t>
            </a:r>
            <a:r>
              <a:rPr lang="en-AU" dirty="0" smtClean="0">
                <a:solidFill>
                  <a:schemeClr val="tx1">
                    <a:lumMod val="90000"/>
                    <a:lumOff val="10000"/>
                  </a:schemeClr>
                </a:solidFill>
              </a:rPr>
              <a:t>of FASD on learning</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1200151"/>
            <a:ext cx="8075240" cy="3243807"/>
          </a:xfrm>
        </p:spPr>
        <p:txBody>
          <a:bodyPr>
            <a:normAutofit/>
          </a:bodyPr>
          <a:lstStyle/>
          <a:p>
            <a:pPr marL="0" indent="0">
              <a:buNone/>
            </a:pPr>
            <a:r>
              <a:rPr lang="en-AU" dirty="0">
                <a:solidFill>
                  <a:srgbClr val="040404"/>
                </a:solidFill>
              </a:rPr>
              <a:t>The challenges faced by students with FASD are a result of injury to the brain. </a:t>
            </a:r>
            <a:r>
              <a:rPr lang="en-AU" dirty="0" smtClean="0">
                <a:solidFill>
                  <a:srgbClr val="040404"/>
                </a:solidFill>
              </a:rPr>
              <a:t>Effective </a:t>
            </a:r>
            <a:r>
              <a:rPr lang="en-AU" dirty="0">
                <a:solidFill>
                  <a:srgbClr val="040404"/>
                </a:solidFill>
              </a:rPr>
              <a:t>educators take care not to misinterpret these challenges, as the student being wilful, egocentric or lacking in empathy.</a:t>
            </a:r>
          </a:p>
          <a:p>
            <a:pPr marL="0" indent="0">
              <a:buNone/>
            </a:pPr>
            <a:endParaRPr lang="en-AU" dirty="0" smtClean="0">
              <a:solidFill>
                <a:srgbClr val="040404"/>
              </a:solidFill>
            </a:endParaRPr>
          </a:p>
          <a:p>
            <a:pPr marL="0" indent="0">
              <a:buNone/>
            </a:pPr>
            <a:r>
              <a:rPr lang="en-AU" dirty="0" smtClean="0">
                <a:solidFill>
                  <a:srgbClr val="040404"/>
                </a:solidFill>
              </a:rPr>
              <a:t>Educators focus </a:t>
            </a:r>
            <a:r>
              <a:rPr lang="en-AU" dirty="0">
                <a:solidFill>
                  <a:srgbClr val="040404"/>
                </a:solidFill>
              </a:rPr>
              <a:t>on supporting students to develop </a:t>
            </a:r>
            <a:r>
              <a:rPr lang="en-AU" dirty="0" smtClean="0">
                <a:solidFill>
                  <a:srgbClr val="040404"/>
                </a:solidFill>
              </a:rPr>
              <a:t>the knowledge</a:t>
            </a:r>
            <a:r>
              <a:rPr lang="en-AU" dirty="0">
                <a:solidFill>
                  <a:srgbClr val="040404"/>
                </a:solidFill>
              </a:rPr>
              <a:t>, skills and understandings required for:</a:t>
            </a:r>
          </a:p>
          <a:p>
            <a:pPr lvl="0">
              <a:buFont typeface="Wingdings" panose="05000000000000000000" pitchFamily="2" charset="2"/>
              <a:buChar char="§"/>
            </a:pPr>
            <a:r>
              <a:rPr lang="en-GB" dirty="0">
                <a:solidFill>
                  <a:srgbClr val="040404"/>
                </a:solidFill>
              </a:rPr>
              <a:t>learning</a:t>
            </a:r>
            <a:endParaRPr lang="en-AU" dirty="0">
              <a:solidFill>
                <a:srgbClr val="040404"/>
              </a:solidFill>
            </a:endParaRPr>
          </a:p>
          <a:p>
            <a:pPr lvl="0">
              <a:buFont typeface="Wingdings" panose="05000000000000000000" pitchFamily="2" charset="2"/>
              <a:buChar char="§"/>
            </a:pPr>
            <a:r>
              <a:rPr lang="en-GB" dirty="0">
                <a:solidFill>
                  <a:srgbClr val="040404"/>
                </a:solidFill>
              </a:rPr>
              <a:t>communication</a:t>
            </a:r>
            <a:endParaRPr lang="en-AU" dirty="0">
              <a:solidFill>
                <a:srgbClr val="040404"/>
              </a:solidFill>
            </a:endParaRPr>
          </a:p>
          <a:p>
            <a:pPr lvl="0">
              <a:buFont typeface="Wingdings" panose="05000000000000000000" pitchFamily="2" charset="2"/>
              <a:buChar char="§"/>
            </a:pPr>
            <a:r>
              <a:rPr lang="en-GB" dirty="0">
                <a:solidFill>
                  <a:srgbClr val="040404"/>
                </a:solidFill>
              </a:rPr>
              <a:t>personal and social capability including self-regulation. </a:t>
            </a:r>
            <a:endParaRPr lang="en-AU" dirty="0">
              <a:solidFill>
                <a:srgbClr val="040404"/>
              </a:solidFill>
            </a:endParaRPr>
          </a:p>
          <a:p>
            <a:pPr marL="0" indent="0">
              <a:buNone/>
            </a:pPr>
            <a:endParaRPr lang="en-AU" dirty="0">
              <a:solidFill>
                <a:srgbClr val="040404"/>
              </a:solidFill>
            </a:endParaRPr>
          </a:p>
          <a:p>
            <a:pPr marL="0" indent="0">
              <a:buNone/>
            </a:pPr>
            <a:endParaRPr lang="en-AU" dirty="0" smtClean="0">
              <a:solidFill>
                <a:srgbClr val="040404"/>
              </a:solidFill>
            </a:endParaRPr>
          </a:p>
          <a:p>
            <a:pPr marL="0" indent="0">
              <a:buNone/>
            </a:pPr>
            <a:endParaRPr lang="en-AU" dirty="0">
              <a:solidFill>
                <a:srgbClr val="040404"/>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14</a:t>
            </a:fld>
            <a:endParaRPr lang="en-AU" dirty="0">
              <a:solidFill>
                <a:prstClr val="white"/>
              </a:solidFill>
            </a:endParaRPr>
          </a:p>
        </p:txBody>
      </p:sp>
    </p:spTree>
    <p:extLst>
      <p:ext uri="{BB962C8B-B14F-4D97-AF65-F5344CB8AC3E}">
        <p14:creationId xmlns:p14="http://schemas.microsoft.com/office/powerpoint/2010/main" val="952969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solidFill>
                  <a:schemeClr val="tx1">
                    <a:lumMod val="90000"/>
                    <a:lumOff val="10000"/>
                  </a:schemeClr>
                </a:solidFill>
              </a:rPr>
              <a:t>The impact of FASD on learning</a:t>
            </a:r>
          </a:p>
        </p:txBody>
      </p:sp>
      <p:sp>
        <p:nvSpPr>
          <p:cNvPr id="6" name="Content Placeholder 5"/>
          <p:cNvSpPr>
            <a:spLocks noGrp="1"/>
          </p:cNvSpPr>
          <p:nvPr>
            <p:ph idx="1"/>
          </p:nvPr>
        </p:nvSpPr>
        <p:spPr>
          <a:xfrm>
            <a:off x="457200" y="1200151"/>
            <a:ext cx="7859216" cy="3243807"/>
          </a:xfrm>
        </p:spPr>
        <p:txBody>
          <a:bodyPr>
            <a:normAutofit/>
          </a:bodyPr>
          <a:lstStyle/>
          <a:p>
            <a:pPr marL="0" indent="0">
              <a:buNone/>
            </a:pPr>
            <a:r>
              <a:rPr lang="en-AU" dirty="0">
                <a:solidFill>
                  <a:srgbClr val="040404"/>
                </a:solidFill>
              </a:rPr>
              <a:t>Educators observe that students with FASD are bright and communicative but may repeatedly make the same mistakes. </a:t>
            </a:r>
            <a:endParaRPr lang="en-AU" dirty="0" smtClean="0">
              <a:solidFill>
                <a:srgbClr val="040404"/>
              </a:solidFill>
            </a:endParaRPr>
          </a:p>
          <a:p>
            <a:pPr marL="0" indent="0">
              <a:buNone/>
            </a:pPr>
            <a:endParaRPr lang="en-AU" dirty="0" smtClean="0">
              <a:solidFill>
                <a:srgbClr val="040404"/>
              </a:solidFill>
            </a:endParaRPr>
          </a:p>
          <a:p>
            <a:pPr marL="0" indent="0">
              <a:buNone/>
            </a:pPr>
            <a:r>
              <a:rPr lang="en-GB" dirty="0">
                <a:solidFill>
                  <a:srgbClr val="040404"/>
                </a:solidFill>
              </a:rPr>
              <a:t>While a student with FASD may not have the cognitive ability to understand why something is inappropriate, they can learn what is appropriate through regular repetition of the desired behaviour. </a:t>
            </a:r>
            <a:endParaRPr lang="en-AU" dirty="0">
              <a:solidFill>
                <a:srgbClr val="040404"/>
              </a:solidFill>
            </a:endParaRPr>
          </a:p>
          <a:p>
            <a:pPr marL="0" indent="0">
              <a:buNone/>
            </a:pPr>
            <a:endParaRPr lang="en-AU" dirty="0">
              <a:solidFill>
                <a:srgbClr val="040404"/>
              </a:solidFill>
            </a:endParaRPr>
          </a:p>
          <a:p>
            <a:pPr marL="0" indent="0">
              <a:buNone/>
            </a:pPr>
            <a:r>
              <a:rPr lang="en-GB" dirty="0">
                <a:solidFill>
                  <a:srgbClr val="040404"/>
                </a:solidFill>
              </a:rPr>
              <a:t>Modelling, practice and repetition of the appropriate behaviour </a:t>
            </a:r>
            <a:r>
              <a:rPr lang="en-GB" dirty="0" smtClean="0">
                <a:solidFill>
                  <a:srgbClr val="040404"/>
                </a:solidFill>
              </a:rPr>
              <a:t>continues </a:t>
            </a:r>
            <a:r>
              <a:rPr lang="en-GB" dirty="0">
                <a:solidFill>
                  <a:srgbClr val="040404"/>
                </a:solidFill>
              </a:rPr>
              <a:t>until the student consistently demonstrates the newly learnt behaviours.</a:t>
            </a:r>
            <a:endParaRPr lang="en-AU" dirty="0">
              <a:solidFill>
                <a:srgbClr val="040404"/>
              </a:solidFill>
            </a:endParaRPr>
          </a:p>
          <a:p>
            <a:pPr marL="0" indent="0">
              <a:buNone/>
            </a:pPr>
            <a:endParaRPr lang="en-AU" dirty="0">
              <a:solidFill>
                <a:srgbClr val="040404"/>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15</a:t>
            </a:fld>
            <a:endParaRPr lang="en-AU" dirty="0">
              <a:solidFill>
                <a:prstClr val="white"/>
              </a:solidFill>
            </a:endParaRPr>
          </a:p>
        </p:txBody>
      </p:sp>
    </p:spTree>
    <p:extLst>
      <p:ext uri="{BB962C8B-B14F-4D97-AF65-F5344CB8AC3E}">
        <p14:creationId xmlns:p14="http://schemas.microsoft.com/office/powerpoint/2010/main" val="2074563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tx1">
                    <a:lumMod val="90000"/>
                    <a:lumOff val="10000"/>
                  </a:schemeClr>
                </a:solidFill>
              </a:rPr>
              <a:t>Prenatal alcohol exposure and the developing brain </a:t>
            </a:r>
          </a:p>
        </p:txBody>
      </p:sp>
      <p:sp>
        <p:nvSpPr>
          <p:cNvPr id="4" name="Date Placeholder 3"/>
          <p:cNvSpPr>
            <a:spLocks noGrp="1"/>
          </p:cNvSpPr>
          <p:nvPr>
            <p:ph type="dt" sz="half" idx="10"/>
          </p:nvPr>
        </p:nvSpPr>
        <p:spPr/>
        <p:txBody>
          <a:bodyPr/>
          <a:lstStyle/>
          <a:p>
            <a:fld id="{99CB2E24-499D-4DC8-A4D4-4A85BFE8A292}"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16</a:t>
            </a:fld>
            <a:endParaRPr lang="en-AU" dirty="0"/>
          </a:p>
        </p:txBody>
      </p:sp>
      <p:pic>
        <p:nvPicPr>
          <p:cNvPr id="2" name="368434139"/>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1424583" y="1128747"/>
            <a:ext cx="6521538" cy="3538121"/>
          </a:xfrm>
          <a:prstGeom prst="rect">
            <a:avLst/>
          </a:prstGeom>
        </p:spPr>
      </p:pic>
    </p:spTree>
    <p:extLst>
      <p:ext uri="{BB962C8B-B14F-4D97-AF65-F5344CB8AC3E}">
        <p14:creationId xmlns:p14="http://schemas.microsoft.com/office/powerpoint/2010/main" val="31469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solidFill>
                  <a:schemeClr val="tx1">
                    <a:lumMod val="90000"/>
                    <a:lumOff val="10000"/>
                  </a:schemeClr>
                </a:solidFill>
              </a:rPr>
              <a:t>How do effective </a:t>
            </a:r>
            <a:r>
              <a:rPr lang="en-AU" dirty="0" smtClean="0">
                <a:solidFill>
                  <a:schemeClr val="tx1">
                    <a:lumMod val="90000"/>
                    <a:lumOff val="10000"/>
                  </a:schemeClr>
                </a:solidFill>
              </a:rPr>
              <a:t>educators </a:t>
            </a:r>
            <a:r>
              <a:rPr lang="en-AU" dirty="0">
                <a:solidFill>
                  <a:schemeClr val="tx1">
                    <a:lumMod val="90000"/>
                    <a:lumOff val="10000"/>
                  </a:schemeClr>
                </a:solidFill>
              </a:rPr>
              <a:t>support students </a:t>
            </a:r>
            <a:r>
              <a:rPr lang="en-AU" dirty="0" smtClean="0">
                <a:solidFill>
                  <a:schemeClr val="tx1">
                    <a:lumMod val="90000"/>
                    <a:lumOff val="10000"/>
                  </a:schemeClr>
                </a:solidFill>
              </a:rPr>
              <a:t/>
            </a:r>
            <a:br>
              <a:rPr lang="en-AU" dirty="0" smtClean="0">
                <a:solidFill>
                  <a:schemeClr val="tx1">
                    <a:lumMod val="90000"/>
                    <a:lumOff val="10000"/>
                  </a:schemeClr>
                </a:solidFill>
              </a:rPr>
            </a:br>
            <a:r>
              <a:rPr lang="en-AU" dirty="0" smtClean="0">
                <a:solidFill>
                  <a:schemeClr val="tx1">
                    <a:lumMod val="90000"/>
                    <a:lumOff val="10000"/>
                  </a:schemeClr>
                </a:solidFill>
              </a:rPr>
              <a:t>with </a:t>
            </a:r>
            <a:r>
              <a:rPr lang="en-AU" dirty="0">
                <a:solidFill>
                  <a:schemeClr val="tx1">
                    <a:lumMod val="90000"/>
                    <a:lumOff val="10000"/>
                  </a:schemeClr>
                </a:solidFill>
              </a:rPr>
              <a:t>FASD? </a:t>
            </a:r>
          </a:p>
        </p:txBody>
      </p:sp>
      <p:sp>
        <p:nvSpPr>
          <p:cNvPr id="6" name="Content Placeholder 5"/>
          <p:cNvSpPr>
            <a:spLocks noGrp="1"/>
          </p:cNvSpPr>
          <p:nvPr>
            <p:ph idx="1"/>
          </p:nvPr>
        </p:nvSpPr>
        <p:spPr>
          <a:xfrm>
            <a:off x="457200" y="1200150"/>
            <a:ext cx="8229600" cy="3459831"/>
          </a:xfrm>
        </p:spPr>
        <p:txBody>
          <a:bodyPr>
            <a:normAutofit/>
          </a:bodyPr>
          <a:lstStyle/>
          <a:p>
            <a:pPr marL="0" indent="0">
              <a:buNone/>
            </a:pPr>
            <a:r>
              <a:rPr lang="en-AU" dirty="0"/>
              <a:t>Effective </a:t>
            </a:r>
            <a:r>
              <a:rPr lang="en-AU" dirty="0" smtClean="0"/>
              <a:t>educators </a:t>
            </a:r>
            <a:r>
              <a:rPr lang="en-AU" dirty="0"/>
              <a:t>value the individuality of their </a:t>
            </a:r>
            <a:r>
              <a:rPr lang="en-AU" dirty="0" smtClean="0"/>
              <a:t>students</a:t>
            </a:r>
            <a:r>
              <a:rPr lang="en-AU" dirty="0"/>
              <a:t> </a:t>
            </a:r>
            <a:r>
              <a:rPr lang="en-AU" dirty="0" smtClean="0"/>
              <a:t>and know a </a:t>
            </a:r>
            <a:br>
              <a:rPr lang="en-AU" dirty="0" smtClean="0"/>
            </a:br>
            <a:r>
              <a:rPr lang="en-AU" dirty="0" smtClean="0"/>
              <a:t>one-size-fits-all </a:t>
            </a:r>
            <a:r>
              <a:rPr lang="en-AU" dirty="0"/>
              <a:t>approach is not </a:t>
            </a:r>
            <a:r>
              <a:rPr lang="en-AU" dirty="0" smtClean="0"/>
              <a:t>suitable. Effective educators </a:t>
            </a:r>
            <a:r>
              <a:rPr lang="en-AU" dirty="0"/>
              <a:t>incorporate the insights and strategies that parents and students identify as working well at </a:t>
            </a:r>
            <a:r>
              <a:rPr lang="en-AU" dirty="0" smtClean="0"/>
              <a:t>home and at school. </a:t>
            </a:r>
          </a:p>
          <a:p>
            <a:pPr marL="0" indent="0">
              <a:buNone/>
            </a:pPr>
            <a:endParaRPr lang="en-AU" dirty="0"/>
          </a:p>
          <a:p>
            <a:pPr marL="0" indent="0">
              <a:buNone/>
            </a:pPr>
            <a:r>
              <a:rPr lang="en-AU" dirty="0" smtClean="0"/>
              <a:t>Maximising </a:t>
            </a:r>
            <a:r>
              <a:rPr lang="en-AU" dirty="0"/>
              <a:t>the learning experiences for students with FASD requires us to provide opportunities for students to use their:</a:t>
            </a:r>
          </a:p>
          <a:p>
            <a:pPr>
              <a:buFont typeface="Wingdings" panose="05000000000000000000" pitchFamily="2" charset="2"/>
              <a:buChar char="§"/>
            </a:pPr>
            <a:r>
              <a:rPr lang="en-AU" dirty="0" smtClean="0"/>
              <a:t>strong </a:t>
            </a:r>
            <a:r>
              <a:rPr lang="en-AU" dirty="0"/>
              <a:t>visual memory</a:t>
            </a:r>
          </a:p>
          <a:p>
            <a:pPr>
              <a:buFont typeface="Wingdings" panose="05000000000000000000" pitchFamily="2" charset="2"/>
              <a:buChar char="§"/>
            </a:pPr>
            <a:r>
              <a:rPr lang="en-AU" dirty="0" smtClean="0"/>
              <a:t>high </a:t>
            </a:r>
            <a:r>
              <a:rPr lang="en-AU" dirty="0"/>
              <a:t>energy levels </a:t>
            </a:r>
          </a:p>
          <a:p>
            <a:pPr>
              <a:buFont typeface="Wingdings" panose="05000000000000000000" pitchFamily="2" charset="2"/>
              <a:buChar char="§"/>
            </a:pPr>
            <a:r>
              <a:rPr lang="en-AU" dirty="0" smtClean="0"/>
              <a:t>verbal fluency</a:t>
            </a:r>
            <a:endParaRPr lang="en-AU" dirty="0"/>
          </a:p>
          <a:p>
            <a:pPr>
              <a:buFont typeface="Wingdings" panose="05000000000000000000" pitchFamily="2" charset="2"/>
              <a:buChar char="§"/>
            </a:pPr>
            <a:r>
              <a:rPr lang="en-AU" dirty="0" smtClean="0"/>
              <a:t>unique </a:t>
            </a:r>
            <a:r>
              <a:rPr lang="en-AU" dirty="0"/>
              <a:t>creative skills.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17</a:t>
            </a:fld>
            <a:endParaRPr lang="en-AU" dirty="0">
              <a:solidFill>
                <a:prstClr val="white"/>
              </a:solidFill>
            </a:endParaRPr>
          </a:p>
        </p:txBody>
      </p:sp>
    </p:spTree>
    <p:extLst>
      <p:ext uri="{BB962C8B-B14F-4D97-AF65-F5344CB8AC3E}">
        <p14:creationId xmlns:p14="http://schemas.microsoft.com/office/powerpoint/2010/main" val="321662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tx1">
                    <a:lumMod val="90000"/>
                    <a:lumOff val="10000"/>
                  </a:schemeClr>
                </a:solidFill>
              </a:rPr>
              <a:t>Activity: </a:t>
            </a:r>
            <a:r>
              <a:rPr lang="en-AU" dirty="0" smtClean="0">
                <a:solidFill>
                  <a:schemeClr val="tx1">
                    <a:lumMod val="90000"/>
                    <a:lumOff val="10000"/>
                  </a:schemeClr>
                </a:solidFill>
              </a:rPr>
              <a:t>Minimising the </a:t>
            </a:r>
            <a:r>
              <a:rPr lang="en-AU" dirty="0">
                <a:solidFill>
                  <a:schemeClr val="tx1">
                    <a:lumMod val="90000"/>
                    <a:lumOff val="10000"/>
                  </a:schemeClr>
                </a:solidFill>
              </a:rPr>
              <a:t>impact of </a:t>
            </a:r>
            <a:r>
              <a:rPr lang="en-AU" dirty="0" smtClean="0">
                <a:solidFill>
                  <a:schemeClr val="tx1">
                    <a:lumMod val="90000"/>
                    <a:lumOff val="10000"/>
                  </a:schemeClr>
                </a:solidFill>
              </a:rPr>
              <a:t>FASD </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1344167"/>
            <a:ext cx="8229600" cy="2235695"/>
          </a:xfrm>
          <a:solidFill>
            <a:schemeClr val="tx1">
              <a:lumMod val="90000"/>
              <a:lumOff val="10000"/>
              <a:alpha val="47843"/>
            </a:schemeClr>
          </a:solidFill>
        </p:spPr>
        <p:txBody>
          <a:bodyPr>
            <a:normAutofit lnSpcReduction="10000"/>
          </a:bodyPr>
          <a:lstStyle/>
          <a:p>
            <a:pPr marL="0" indent="0">
              <a:buNone/>
            </a:pPr>
            <a:r>
              <a:rPr lang="en-AU" dirty="0">
                <a:solidFill>
                  <a:srgbClr val="040404"/>
                </a:solidFill>
              </a:rPr>
              <a:t>In small groups, discuss </a:t>
            </a:r>
            <a:r>
              <a:rPr lang="en-AU" dirty="0" smtClean="0">
                <a:solidFill>
                  <a:srgbClr val="040404"/>
                </a:solidFill>
              </a:rPr>
              <a:t>what would </a:t>
            </a:r>
            <a:r>
              <a:rPr lang="en-AU" dirty="0" smtClean="0"/>
              <a:t>enable students </a:t>
            </a:r>
            <a:r>
              <a:rPr lang="en-AU" dirty="0"/>
              <a:t>to use their:</a:t>
            </a:r>
          </a:p>
          <a:p>
            <a:pPr>
              <a:buFont typeface="Wingdings" panose="05000000000000000000" pitchFamily="2" charset="2"/>
              <a:buChar char="§"/>
            </a:pPr>
            <a:r>
              <a:rPr lang="en-AU" dirty="0"/>
              <a:t>strong visual </a:t>
            </a:r>
            <a:r>
              <a:rPr lang="en-AU" dirty="0" smtClean="0"/>
              <a:t>memory</a:t>
            </a:r>
            <a:endParaRPr lang="en-AU" dirty="0"/>
          </a:p>
          <a:p>
            <a:pPr>
              <a:buFont typeface="Wingdings" panose="05000000000000000000" pitchFamily="2" charset="2"/>
              <a:buChar char="§"/>
            </a:pPr>
            <a:r>
              <a:rPr lang="en-AU" dirty="0"/>
              <a:t>high energy levels </a:t>
            </a:r>
          </a:p>
          <a:p>
            <a:pPr>
              <a:buFont typeface="Wingdings" panose="05000000000000000000" pitchFamily="2" charset="2"/>
              <a:buChar char="§"/>
            </a:pPr>
            <a:r>
              <a:rPr lang="en-AU" dirty="0"/>
              <a:t>verbal fluency</a:t>
            </a:r>
          </a:p>
          <a:p>
            <a:pPr>
              <a:buFont typeface="Wingdings" panose="05000000000000000000" pitchFamily="2" charset="2"/>
              <a:buChar char="§"/>
            </a:pPr>
            <a:r>
              <a:rPr lang="en-AU" dirty="0"/>
              <a:t>unique creative skills</a:t>
            </a:r>
            <a:r>
              <a:rPr lang="en-AU" dirty="0" smtClean="0"/>
              <a:t>.</a:t>
            </a:r>
            <a:endParaRPr lang="en-GB" dirty="0" smtClean="0">
              <a:solidFill>
                <a:srgbClr val="040404"/>
              </a:solidFill>
            </a:endParaRPr>
          </a:p>
          <a:p>
            <a:pPr marL="0" lvl="0" indent="0">
              <a:buNone/>
            </a:pPr>
            <a:endParaRPr lang="en-AU" dirty="0" smtClean="0"/>
          </a:p>
          <a:p>
            <a:pPr marL="0" lvl="0" indent="0">
              <a:buNone/>
            </a:pPr>
            <a:r>
              <a:rPr lang="en-AU" dirty="0" smtClean="0"/>
              <a:t>Consider how </a:t>
            </a:r>
            <a:r>
              <a:rPr lang="en-AU" dirty="0"/>
              <a:t>to </a:t>
            </a:r>
            <a:r>
              <a:rPr lang="en-AU" dirty="0" smtClean="0"/>
              <a:t>incorporate these opportunities </a:t>
            </a:r>
            <a:r>
              <a:rPr lang="en-AU" dirty="0"/>
              <a:t>into </a:t>
            </a:r>
            <a:r>
              <a:rPr lang="en-AU" dirty="0" smtClean="0"/>
              <a:t>lessons.</a:t>
            </a:r>
            <a:endParaRPr lang="en-AU" dirty="0"/>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18</a:t>
            </a:fld>
            <a:endParaRPr lang="en-AU" dirty="0">
              <a:solidFill>
                <a:prstClr val="white"/>
              </a:solidFill>
            </a:endParaRPr>
          </a:p>
        </p:txBody>
      </p:sp>
    </p:spTree>
    <p:extLst>
      <p:ext uri="{BB962C8B-B14F-4D97-AF65-F5344CB8AC3E}">
        <p14:creationId xmlns:p14="http://schemas.microsoft.com/office/powerpoint/2010/main" val="2403699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a:solidFill>
                  <a:schemeClr val="tx1">
                    <a:lumMod val="90000"/>
                    <a:lumOff val="10000"/>
                  </a:schemeClr>
                </a:solidFill>
              </a:rPr>
              <a:t>Session </a:t>
            </a:r>
            <a:r>
              <a:rPr lang="en-AU" dirty="0" smtClean="0">
                <a:solidFill>
                  <a:schemeClr val="tx1">
                    <a:lumMod val="90000"/>
                    <a:lumOff val="10000"/>
                  </a:schemeClr>
                </a:solidFill>
              </a:rPr>
              <a:t>2: Accessing </a:t>
            </a:r>
            <a:r>
              <a:rPr lang="en-AU" dirty="0">
                <a:solidFill>
                  <a:schemeClr val="tx1">
                    <a:lumMod val="90000"/>
                    <a:lumOff val="10000"/>
                  </a:schemeClr>
                </a:solidFill>
              </a:rPr>
              <a:t>the curriculum</a:t>
            </a:r>
          </a:p>
        </p:txBody>
      </p:sp>
      <p:sp>
        <p:nvSpPr>
          <p:cNvPr id="6" name="Content Placeholder 5"/>
          <p:cNvSpPr>
            <a:spLocks noGrp="1"/>
          </p:cNvSpPr>
          <p:nvPr>
            <p:ph idx="1"/>
          </p:nvPr>
        </p:nvSpPr>
        <p:spPr>
          <a:xfrm>
            <a:off x="611560" y="1131590"/>
            <a:ext cx="7920880" cy="3096344"/>
          </a:xfrm>
          <a:noFill/>
        </p:spPr>
        <p:txBody>
          <a:bodyPr>
            <a:noAutofit/>
          </a:bodyPr>
          <a:lstStyle/>
          <a:p>
            <a:pPr marL="0" indent="0">
              <a:spcBef>
                <a:spcPts val="600"/>
              </a:spcBef>
              <a:spcAft>
                <a:spcPts val="600"/>
              </a:spcAft>
              <a:buNone/>
            </a:pPr>
            <a:r>
              <a:rPr lang="en-AU" b="1" dirty="0">
                <a:solidFill>
                  <a:srgbClr val="040404"/>
                </a:solidFill>
              </a:rPr>
              <a:t>Session </a:t>
            </a:r>
            <a:r>
              <a:rPr lang="en-AU" b="1" dirty="0" smtClean="0">
                <a:solidFill>
                  <a:srgbClr val="040404"/>
                </a:solidFill>
              </a:rPr>
              <a:t>outcomes</a:t>
            </a:r>
            <a:endParaRPr lang="en-AU" dirty="0">
              <a:solidFill>
                <a:srgbClr val="040404"/>
              </a:solidFill>
            </a:endParaRPr>
          </a:p>
          <a:p>
            <a:pPr marL="0" indent="0">
              <a:spcBef>
                <a:spcPts val="600"/>
              </a:spcBef>
              <a:spcAft>
                <a:spcPts val="600"/>
              </a:spcAft>
              <a:buNone/>
            </a:pPr>
            <a:r>
              <a:rPr lang="en-AU" dirty="0">
                <a:solidFill>
                  <a:srgbClr val="040404"/>
                </a:solidFill>
              </a:rPr>
              <a:t>During this session, participants will learn about: </a:t>
            </a:r>
          </a:p>
          <a:p>
            <a:pPr>
              <a:spcBef>
                <a:spcPts val="600"/>
              </a:spcBef>
              <a:spcAft>
                <a:spcPts val="600"/>
              </a:spcAft>
              <a:buFont typeface="Wingdings" panose="05000000000000000000" pitchFamily="2" charset="2"/>
              <a:buChar char="§"/>
            </a:pPr>
            <a:r>
              <a:rPr lang="en-AU" dirty="0" smtClean="0">
                <a:solidFill>
                  <a:srgbClr val="040404"/>
                </a:solidFill>
              </a:rPr>
              <a:t>the </a:t>
            </a:r>
            <a:r>
              <a:rPr lang="en-AU" dirty="0">
                <a:solidFill>
                  <a:srgbClr val="040404"/>
                </a:solidFill>
              </a:rPr>
              <a:t>challenges faced by students with FASD in accessing the </a:t>
            </a:r>
            <a:r>
              <a:rPr lang="en-AU" dirty="0" smtClean="0">
                <a:solidFill>
                  <a:srgbClr val="040404"/>
                </a:solidFill>
              </a:rPr>
              <a:t>curriculum</a:t>
            </a:r>
          </a:p>
          <a:p>
            <a:pPr>
              <a:spcBef>
                <a:spcPts val="600"/>
              </a:spcBef>
              <a:spcAft>
                <a:spcPts val="600"/>
              </a:spcAft>
              <a:buFont typeface="Wingdings" panose="05000000000000000000" pitchFamily="2" charset="2"/>
              <a:buChar char="§"/>
            </a:pPr>
            <a:r>
              <a:rPr lang="en-AU" dirty="0" smtClean="0">
                <a:solidFill>
                  <a:srgbClr val="040404"/>
                </a:solidFill>
              </a:rPr>
              <a:t>effective </a:t>
            </a:r>
            <a:r>
              <a:rPr lang="en-AU" dirty="0">
                <a:solidFill>
                  <a:srgbClr val="040404"/>
                </a:solidFill>
              </a:rPr>
              <a:t>approaches that support students to access the </a:t>
            </a:r>
            <a:r>
              <a:rPr lang="en-AU" dirty="0" smtClean="0">
                <a:solidFill>
                  <a:srgbClr val="040404"/>
                </a:solidFill>
              </a:rPr>
              <a:t>curriculum</a:t>
            </a:r>
          </a:p>
          <a:p>
            <a:pPr>
              <a:spcBef>
                <a:spcPts val="600"/>
              </a:spcBef>
              <a:spcAft>
                <a:spcPts val="600"/>
              </a:spcAft>
              <a:buFont typeface="Wingdings" panose="05000000000000000000" pitchFamily="2" charset="2"/>
              <a:buChar char="§"/>
            </a:pPr>
            <a:r>
              <a:rPr lang="en-AU" dirty="0" smtClean="0">
                <a:solidFill>
                  <a:srgbClr val="040404"/>
                </a:solidFill>
              </a:rPr>
              <a:t>a </a:t>
            </a:r>
            <a:r>
              <a:rPr lang="en-AU" dirty="0">
                <a:solidFill>
                  <a:srgbClr val="040404"/>
                </a:solidFill>
              </a:rPr>
              <a:t>range of strategies suitable for all students with diverse learning needs.</a:t>
            </a:r>
          </a:p>
          <a:p>
            <a:pPr marL="0" lvl="0" indent="0">
              <a:buNone/>
            </a:pPr>
            <a:endParaRPr lang="en-AU" dirty="0">
              <a:solidFill>
                <a:srgbClr val="040404"/>
              </a:solidFill>
            </a:endParaRPr>
          </a:p>
          <a:p>
            <a:pPr marL="0" lvl="0" indent="0">
              <a:buNone/>
            </a:pPr>
            <a:r>
              <a:rPr lang="en-AU" dirty="0">
                <a:solidFill>
                  <a:srgbClr val="040404"/>
                </a:solidFill>
              </a:rPr>
              <a:t>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19</a:t>
            </a:fld>
            <a:endParaRPr lang="en-AU" dirty="0">
              <a:solidFill>
                <a:prstClr val="white"/>
              </a:solidFill>
            </a:endParaRPr>
          </a:p>
        </p:txBody>
      </p:sp>
    </p:spTree>
    <p:extLst>
      <p:ext uri="{BB962C8B-B14F-4D97-AF65-F5344CB8AC3E}">
        <p14:creationId xmlns:p14="http://schemas.microsoft.com/office/powerpoint/2010/main" val="3690863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tx1">
                    <a:lumMod val="90000"/>
                    <a:lumOff val="10000"/>
                  </a:schemeClr>
                </a:solidFill>
              </a:rPr>
              <a:t>Acknowledgement of </a:t>
            </a:r>
            <a:r>
              <a:rPr lang="en-GB" dirty="0" smtClean="0">
                <a:solidFill>
                  <a:schemeClr val="tx1">
                    <a:lumMod val="90000"/>
                    <a:lumOff val="10000"/>
                  </a:schemeClr>
                </a:solidFill>
              </a:rPr>
              <a:t>country</a:t>
            </a:r>
            <a:endParaRPr lang="en-AU" dirty="0">
              <a:solidFill>
                <a:schemeClr val="tx1">
                  <a:lumMod val="90000"/>
                  <a:lumOff val="10000"/>
                </a:schemeClr>
              </a:solidFill>
            </a:endParaRPr>
          </a:p>
        </p:txBody>
      </p:sp>
      <p:sp>
        <p:nvSpPr>
          <p:cNvPr id="4" name="Date Placeholder 3"/>
          <p:cNvSpPr>
            <a:spLocks noGrp="1"/>
          </p:cNvSpPr>
          <p:nvPr>
            <p:ph type="dt" sz="half" idx="10"/>
          </p:nvPr>
        </p:nvSpPr>
        <p:spPr/>
        <p:txBody>
          <a:bodyPr/>
          <a:lstStyle/>
          <a:p>
            <a:fld id="{A2C62CA1-F1E3-48FE-B7D7-8BD662FD423F}"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2</a:t>
            </a:fld>
            <a:endParaRPr lang="en-AU" dirty="0"/>
          </a:p>
        </p:txBody>
      </p:sp>
      <p:sp>
        <p:nvSpPr>
          <p:cNvPr id="6" name="Content Placeholder 5"/>
          <p:cNvSpPr>
            <a:spLocks noGrp="1"/>
          </p:cNvSpPr>
          <p:nvPr>
            <p:ph idx="1"/>
          </p:nvPr>
        </p:nvSpPr>
        <p:spPr/>
        <p:txBody>
          <a:bodyPr/>
          <a:lstStyle/>
          <a:p>
            <a:pPr marL="0" indent="0">
              <a:buNone/>
            </a:pPr>
            <a:r>
              <a:rPr lang="en-AU" dirty="0" smtClean="0">
                <a:solidFill>
                  <a:srgbClr val="040404"/>
                </a:solidFill>
              </a:rPr>
              <a:t>“</a:t>
            </a:r>
            <a:r>
              <a:rPr lang="en-AU" dirty="0">
                <a:solidFill>
                  <a:srgbClr val="040404"/>
                </a:solidFill>
              </a:rPr>
              <a:t>I respectfully acknowledge the past and present traditional custodians of this land on which we are meeting, the </a:t>
            </a:r>
            <a:r>
              <a:rPr lang="en-AU" dirty="0">
                <a:solidFill>
                  <a:srgbClr val="FF0000"/>
                </a:solidFill>
              </a:rPr>
              <a:t>&lt;traditional name(s)&gt; </a:t>
            </a:r>
            <a:r>
              <a:rPr lang="en-AU" dirty="0">
                <a:solidFill>
                  <a:srgbClr val="040404"/>
                </a:solidFill>
              </a:rPr>
              <a:t>people. It is a privilege to be standing on </a:t>
            </a:r>
            <a:r>
              <a:rPr lang="en-AU" dirty="0">
                <a:solidFill>
                  <a:srgbClr val="FF0000"/>
                </a:solidFill>
              </a:rPr>
              <a:t>&lt;traditional name&gt; </a:t>
            </a:r>
            <a:r>
              <a:rPr lang="en-AU" dirty="0">
                <a:solidFill>
                  <a:srgbClr val="040404"/>
                </a:solidFill>
              </a:rPr>
              <a:t>country. I also acknowledge the contributions of Aboriginal Australians and non-Aboriginal Australians to the education of all children and people in this country </a:t>
            </a:r>
            <a:r>
              <a:rPr lang="en-AU" dirty="0" smtClean="0">
                <a:solidFill>
                  <a:srgbClr val="040404"/>
                </a:solidFill>
              </a:rPr>
              <a:t>in which we </a:t>
            </a:r>
            <a:r>
              <a:rPr lang="en-AU" dirty="0">
                <a:solidFill>
                  <a:srgbClr val="040404"/>
                </a:solidFill>
              </a:rPr>
              <a:t>all live </a:t>
            </a:r>
            <a:r>
              <a:rPr lang="en-AU" dirty="0" smtClean="0">
                <a:solidFill>
                  <a:srgbClr val="040404"/>
                </a:solidFill>
              </a:rPr>
              <a:t>and </a:t>
            </a:r>
            <a:r>
              <a:rPr lang="en-AU" dirty="0">
                <a:solidFill>
                  <a:srgbClr val="040404"/>
                </a:solidFill>
              </a:rPr>
              <a:t>share together – Australia</a:t>
            </a:r>
            <a:r>
              <a:rPr lang="en-AU" dirty="0" smtClean="0">
                <a:solidFill>
                  <a:srgbClr val="040404"/>
                </a:solidFill>
              </a:rPr>
              <a:t>.”</a:t>
            </a:r>
            <a:endParaRPr lang="en-AU" dirty="0">
              <a:solidFill>
                <a:srgbClr val="040404"/>
              </a:solidFill>
            </a:endParaRPr>
          </a:p>
        </p:txBody>
      </p:sp>
    </p:spTree>
    <p:extLst>
      <p:ext uri="{BB962C8B-B14F-4D97-AF65-F5344CB8AC3E}">
        <p14:creationId xmlns:p14="http://schemas.microsoft.com/office/powerpoint/2010/main" val="1592760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a:solidFill>
                  <a:schemeClr val="tx1">
                    <a:lumMod val="90000"/>
                    <a:lumOff val="10000"/>
                  </a:schemeClr>
                </a:solidFill>
              </a:rPr>
              <a:t>Accessing the curriculum: Student Diversity</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20</a:t>
            </a:fld>
            <a:endParaRPr lang="en-AU" dirty="0">
              <a:solidFill>
                <a:prstClr val="white"/>
              </a:solidFill>
            </a:endParaRPr>
          </a:p>
        </p:txBody>
      </p:sp>
      <p:sp>
        <p:nvSpPr>
          <p:cNvPr id="7" name="Content Placeholder 5"/>
          <p:cNvSpPr txBox="1">
            <a:spLocks/>
          </p:cNvSpPr>
          <p:nvPr/>
        </p:nvSpPr>
        <p:spPr>
          <a:xfrm>
            <a:off x="457200" y="1059582"/>
            <a:ext cx="8229600" cy="2736304"/>
          </a:xfrm>
          <a:prstGeom prst="rect">
            <a:avLst/>
          </a:prstGeom>
          <a:solidFill>
            <a:schemeClr val="tx1">
              <a:lumMod val="10000"/>
              <a:lumOff val="90000"/>
              <a:alpha val="47843"/>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Ø"/>
              <a:defRPr sz="1800" kern="1200">
                <a:solidFill>
                  <a:schemeClr val="accent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 typeface="Wingdings" panose="05000000000000000000" pitchFamily="2" charset="2"/>
              <a:buNone/>
            </a:pPr>
            <a:r>
              <a:rPr lang="en-AU" dirty="0" smtClean="0"/>
              <a:t>‘All students from Kindergarten to their final year of secondary schooling in Western Australia have a right to an education that is equitable and embraces diversity. </a:t>
            </a:r>
            <a:br>
              <a:rPr lang="en-AU" dirty="0" smtClean="0"/>
            </a:br>
            <a:r>
              <a:rPr lang="en-AU" dirty="0" smtClean="0"/>
              <a:t>This right is enshrined in the United Nations Conventions on the Rights of the Child </a:t>
            </a:r>
          </a:p>
          <a:p>
            <a:pPr marL="0" indent="0">
              <a:lnSpc>
                <a:spcPct val="110000"/>
              </a:lnSpc>
              <a:buFont typeface="Wingdings" panose="05000000000000000000" pitchFamily="2" charset="2"/>
              <a:buNone/>
            </a:pPr>
            <a:endParaRPr lang="en-AU" dirty="0" smtClean="0"/>
          </a:p>
          <a:p>
            <a:pPr marL="0" indent="0">
              <a:lnSpc>
                <a:spcPct val="110000"/>
              </a:lnSpc>
              <a:buFont typeface="Wingdings" panose="05000000000000000000" pitchFamily="2" charset="2"/>
              <a:buNone/>
            </a:pPr>
            <a:r>
              <a:rPr lang="en-AU" dirty="0" smtClean="0"/>
              <a:t>… education must be inclusive of students’ individual strengths and needs. Differences in terms of characteristics such as ethnicity, language (linguistic background), culture, gender, socioeconomic status, disability, sexual orientation or geographic location should not be allowed to detract from a student’s access to the high-quality education that is their right ...’</a:t>
            </a:r>
            <a:endParaRPr lang="en-AU" dirty="0"/>
          </a:p>
        </p:txBody>
      </p:sp>
      <p:sp>
        <p:nvSpPr>
          <p:cNvPr id="8" name="TextBox 7"/>
          <p:cNvSpPr txBox="1"/>
          <p:nvPr/>
        </p:nvSpPr>
        <p:spPr>
          <a:xfrm>
            <a:off x="452300" y="4027923"/>
            <a:ext cx="8217877" cy="461665"/>
          </a:xfrm>
          <a:prstGeom prst="rect">
            <a:avLst/>
          </a:prstGeom>
          <a:noFill/>
        </p:spPr>
        <p:txBody>
          <a:bodyPr wrap="square" rtlCol="0">
            <a:spAutoFit/>
          </a:bodyPr>
          <a:lstStyle/>
          <a:p>
            <a:pPr algn="r"/>
            <a:r>
              <a:rPr lang="en-AU" sz="1200" i="1" dirty="0">
                <a:solidFill>
                  <a:srgbClr val="00090C"/>
                </a:solidFill>
                <a:latin typeface="Arial" panose="020B0604020202020204" pitchFamily="34" charset="0"/>
                <a:cs typeface="Arial" panose="020B0604020202020204" pitchFamily="34" charset="0"/>
              </a:rPr>
              <a:t>Guiding principles of the Western Australian Curriculum – Student </a:t>
            </a:r>
            <a:r>
              <a:rPr lang="en-AU" sz="1200" i="1" dirty="0" smtClean="0">
                <a:solidFill>
                  <a:srgbClr val="00090C"/>
                </a:solidFill>
                <a:latin typeface="Arial" panose="020B0604020202020204" pitchFamily="34" charset="0"/>
                <a:cs typeface="Arial" panose="020B0604020202020204" pitchFamily="34" charset="0"/>
              </a:rPr>
              <a:t>Diversity</a:t>
            </a:r>
          </a:p>
          <a:p>
            <a:pPr algn="r"/>
            <a:r>
              <a:rPr lang="en-AU" sz="1200" dirty="0" smtClean="0">
                <a:solidFill>
                  <a:srgbClr val="00090C"/>
                </a:solidFill>
                <a:latin typeface="Arial" panose="020B0604020202020204" pitchFamily="34" charset="0"/>
                <a:cs typeface="Arial" panose="020B0604020202020204" pitchFamily="34" charset="0"/>
              </a:rPr>
              <a:t>School Curriculum and Standards Authority</a:t>
            </a:r>
            <a:endParaRPr lang="en-AU" sz="1200" dirty="0">
              <a:solidFill>
                <a:srgbClr val="00090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729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Academic achievement</a:t>
            </a:r>
          </a:p>
        </p:txBody>
      </p:sp>
      <p:sp>
        <p:nvSpPr>
          <p:cNvPr id="6" name="Content Placeholder 5"/>
          <p:cNvSpPr>
            <a:spLocks noGrp="1"/>
          </p:cNvSpPr>
          <p:nvPr>
            <p:ph idx="1"/>
          </p:nvPr>
        </p:nvSpPr>
        <p:spPr>
          <a:xfrm>
            <a:off x="611560" y="1131590"/>
            <a:ext cx="7920880" cy="3312368"/>
          </a:xfrm>
          <a:noFill/>
        </p:spPr>
        <p:txBody>
          <a:bodyPr>
            <a:noAutofit/>
          </a:bodyPr>
          <a:lstStyle/>
          <a:p>
            <a:pPr marL="0" indent="0">
              <a:buNone/>
            </a:pPr>
            <a:r>
              <a:rPr lang="en-AU" dirty="0">
                <a:solidFill>
                  <a:srgbClr val="040404"/>
                </a:solidFill>
              </a:rPr>
              <a:t>Students with FASD face barriers to academic success due to their impairments. </a:t>
            </a:r>
          </a:p>
          <a:p>
            <a:pPr marL="0" indent="0">
              <a:buNone/>
            </a:pPr>
            <a:endParaRPr lang="en-AU" dirty="0">
              <a:solidFill>
                <a:srgbClr val="040404"/>
              </a:solidFill>
            </a:endParaRPr>
          </a:p>
          <a:p>
            <a:pPr marL="0" indent="0">
              <a:buNone/>
            </a:pPr>
            <a:r>
              <a:rPr lang="en-AU" dirty="0">
                <a:solidFill>
                  <a:srgbClr val="040404"/>
                </a:solidFill>
              </a:rPr>
              <a:t>Some aspects of the developmental age of students with FASD are unlikely to match their chronological age. Educators use flexible, thoughtful approaches when providing students with access to a high-quality education. </a:t>
            </a:r>
          </a:p>
          <a:p>
            <a:pPr marL="0" indent="0">
              <a:buNone/>
            </a:pPr>
            <a:endParaRPr lang="en-AU" dirty="0">
              <a:solidFill>
                <a:srgbClr val="040404"/>
              </a:solidFill>
            </a:endParaRPr>
          </a:p>
          <a:p>
            <a:pPr marL="0" indent="0">
              <a:buNone/>
            </a:pPr>
            <a:r>
              <a:rPr lang="en-AU" dirty="0">
                <a:solidFill>
                  <a:srgbClr val="040404"/>
                </a:solidFill>
              </a:rPr>
              <a:t>Effective educators personalise the learning for their students by selecting strategies that support individuals to develop knowledge, skills and understandings they need.  </a:t>
            </a:r>
          </a:p>
          <a:p>
            <a:pPr marL="0" lvl="0" indent="0">
              <a:buNone/>
            </a:pPr>
            <a:endParaRPr lang="en-AU" dirty="0">
              <a:solidFill>
                <a:srgbClr val="040404"/>
              </a:solidFill>
            </a:endParaRPr>
          </a:p>
          <a:p>
            <a:pPr marL="0" lvl="0" indent="0">
              <a:buNone/>
            </a:pPr>
            <a:r>
              <a:rPr lang="en-AU" dirty="0">
                <a:solidFill>
                  <a:srgbClr val="040404"/>
                </a:solidFill>
              </a:rPr>
              <a:t>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21</a:t>
            </a:fld>
            <a:endParaRPr lang="en-AU" dirty="0">
              <a:solidFill>
                <a:prstClr val="white"/>
              </a:solidFill>
            </a:endParaRPr>
          </a:p>
        </p:txBody>
      </p:sp>
    </p:spTree>
    <p:extLst>
      <p:ext uri="{BB962C8B-B14F-4D97-AF65-F5344CB8AC3E}">
        <p14:creationId xmlns:p14="http://schemas.microsoft.com/office/powerpoint/2010/main" val="3222543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Adjustments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22</a:t>
            </a:fld>
            <a:endParaRPr lang="en-AU" dirty="0">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275606"/>
            <a:ext cx="3929633" cy="2619755"/>
          </a:xfrm>
          <a:prstGeom prst="rect">
            <a:avLst/>
          </a:prstGeom>
          <a:effectLst>
            <a:outerShdw blurRad="50800" dist="38100" dir="2700000" algn="tl" rotWithShape="0">
              <a:prstClr val="black">
                <a:alpha val="40000"/>
              </a:prstClr>
            </a:outerShdw>
          </a:effectLst>
        </p:spPr>
      </p:pic>
      <p:sp>
        <p:nvSpPr>
          <p:cNvPr id="8" name="Content Placeholder 5"/>
          <p:cNvSpPr>
            <a:spLocks noGrp="1"/>
          </p:cNvSpPr>
          <p:nvPr>
            <p:ph idx="1"/>
          </p:nvPr>
        </p:nvSpPr>
        <p:spPr>
          <a:xfrm>
            <a:off x="214588" y="1059582"/>
            <a:ext cx="4618856" cy="3381411"/>
          </a:xfrm>
        </p:spPr>
        <p:txBody>
          <a:bodyPr>
            <a:normAutofit lnSpcReduction="10000"/>
          </a:bodyPr>
          <a:lstStyle/>
          <a:p>
            <a:pPr marL="0" indent="0">
              <a:buNone/>
            </a:pPr>
            <a:r>
              <a:rPr lang="en-AU" dirty="0" smtClean="0">
                <a:solidFill>
                  <a:srgbClr val="040404"/>
                </a:solidFill>
              </a:rPr>
              <a:t>Effective </a:t>
            </a:r>
            <a:r>
              <a:rPr lang="en-AU" dirty="0">
                <a:solidFill>
                  <a:srgbClr val="040404"/>
                </a:solidFill>
              </a:rPr>
              <a:t>educators: </a:t>
            </a:r>
          </a:p>
          <a:p>
            <a:pPr>
              <a:buFont typeface="Wingdings" panose="05000000000000000000" pitchFamily="2" charset="2"/>
              <a:buChar char="§"/>
            </a:pPr>
            <a:r>
              <a:rPr lang="en-AU" dirty="0">
                <a:solidFill>
                  <a:srgbClr val="040404"/>
                </a:solidFill>
              </a:rPr>
              <a:t>provide explicit teaching </a:t>
            </a:r>
            <a:endParaRPr lang="en-AU" dirty="0" smtClean="0">
              <a:solidFill>
                <a:srgbClr val="040404"/>
              </a:solidFill>
            </a:endParaRPr>
          </a:p>
          <a:p>
            <a:pPr>
              <a:buFont typeface="Wingdings" panose="05000000000000000000" pitchFamily="2" charset="2"/>
              <a:buChar char="§"/>
            </a:pPr>
            <a:r>
              <a:rPr lang="en-AU" dirty="0" smtClean="0">
                <a:solidFill>
                  <a:srgbClr val="040404"/>
                </a:solidFill>
              </a:rPr>
              <a:t>break </a:t>
            </a:r>
            <a:r>
              <a:rPr lang="en-AU" dirty="0">
                <a:solidFill>
                  <a:srgbClr val="040404"/>
                </a:solidFill>
              </a:rPr>
              <a:t>tasks into smaller components </a:t>
            </a:r>
            <a:endParaRPr lang="en-AU" dirty="0" smtClean="0">
              <a:solidFill>
                <a:srgbClr val="040404"/>
              </a:solidFill>
            </a:endParaRPr>
          </a:p>
          <a:p>
            <a:pPr>
              <a:buFont typeface="Wingdings" panose="05000000000000000000" pitchFamily="2" charset="2"/>
              <a:buChar char="§"/>
            </a:pPr>
            <a:r>
              <a:rPr lang="en-AU" dirty="0" smtClean="0">
                <a:solidFill>
                  <a:srgbClr val="040404"/>
                </a:solidFill>
              </a:rPr>
              <a:t>pitch </a:t>
            </a:r>
            <a:r>
              <a:rPr lang="en-AU" dirty="0">
                <a:solidFill>
                  <a:srgbClr val="040404"/>
                </a:solidFill>
              </a:rPr>
              <a:t>the learning at a level appropriate for the students’ developmental </a:t>
            </a:r>
            <a:r>
              <a:rPr lang="en-AU" dirty="0" smtClean="0">
                <a:solidFill>
                  <a:srgbClr val="040404"/>
                </a:solidFill>
              </a:rPr>
              <a:t>stage</a:t>
            </a:r>
          </a:p>
          <a:p>
            <a:pPr>
              <a:buFont typeface="Wingdings" panose="05000000000000000000" pitchFamily="2" charset="2"/>
              <a:buChar char="§"/>
            </a:pPr>
            <a:r>
              <a:rPr lang="en-AU" dirty="0" smtClean="0">
                <a:solidFill>
                  <a:srgbClr val="040404"/>
                </a:solidFill>
              </a:rPr>
              <a:t>provide </a:t>
            </a:r>
            <a:r>
              <a:rPr lang="en-AU" dirty="0">
                <a:solidFill>
                  <a:srgbClr val="040404"/>
                </a:solidFill>
              </a:rPr>
              <a:t>repetition of instructions and rules, both verbally and through visual support </a:t>
            </a:r>
            <a:r>
              <a:rPr lang="en-AU" dirty="0" smtClean="0">
                <a:solidFill>
                  <a:srgbClr val="040404"/>
                </a:solidFill>
              </a:rPr>
              <a:t>materials</a:t>
            </a:r>
          </a:p>
          <a:p>
            <a:pPr>
              <a:buFont typeface="Wingdings" panose="05000000000000000000" pitchFamily="2" charset="2"/>
              <a:buChar char="§"/>
            </a:pPr>
            <a:r>
              <a:rPr lang="en-AU" dirty="0" smtClean="0">
                <a:solidFill>
                  <a:srgbClr val="040404"/>
                </a:solidFill>
              </a:rPr>
              <a:t>incorporate </a:t>
            </a:r>
            <a:r>
              <a:rPr lang="en-AU" dirty="0">
                <a:solidFill>
                  <a:srgbClr val="040404"/>
                </a:solidFill>
              </a:rPr>
              <a:t>co-operative learning strategies and opportunities for peer mentoring</a:t>
            </a:r>
          </a:p>
        </p:txBody>
      </p:sp>
      <p:sp>
        <p:nvSpPr>
          <p:cNvPr id="9" name="TextBox 8"/>
          <p:cNvSpPr txBox="1"/>
          <p:nvPr/>
        </p:nvSpPr>
        <p:spPr>
          <a:xfrm>
            <a:off x="4932040" y="3946029"/>
            <a:ext cx="3790691" cy="646331"/>
          </a:xfrm>
          <a:prstGeom prst="rect">
            <a:avLst/>
          </a:prstGeom>
          <a:noFill/>
        </p:spPr>
        <p:txBody>
          <a:bodyPr wrap="square" rtlCol="0">
            <a:spAutoFit/>
          </a:bodyPr>
          <a:lstStyle/>
          <a:p>
            <a:pPr marL="285750" lvl="0" indent="-285750">
              <a:buFont typeface="Wingdings" panose="05000000000000000000" pitchFamily="2" charset="2"/>
              <a:buChar char="§"/>
            </a:pPr>
            <a:r>
              <a:rPr lang="en-AU" dirty="0">
                <a:solidFill>
                  <a:srgbClr val="040404"/>
                </a:solidFill>
                <a:latin typeface="Arial" panose="020B0604020202020204" pitchFamily="34" charset="0"/>
                <a:cs typeface="Arial" panose="020B0604020202020204" pitchFamily="34" charset="0"/>
              </a:rPr>
              <a:t>use concrete materials and practical hands-on </a:t>
            </a:r>
            <a:r>
              <a:rPr lang="en-AU" dirty="0" smtClean="0">
                <a:solidFill>
                  <a:srgbClr val="040404"/>
                </a:solidFill>
                <a:latin typeface="Arial" panose="020B0604020202020204" pitchFamily="34" charset="0"/>
                <a:cs typeface="Arial" panose="020B0604020202020204" pitchFamily="34" charset="0"/>
              </a:rPr>
              <a:t>experiences.</a:t>
            </a:r>
            <a:endParaRPr lang="en-AU" dirty="0">
              <a:solidFill>
                <a:srgbClr val="0404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34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Cognition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23</a:t>
            </a:fld>
            <a:endParaRPr lang="en-AU" dirty="0">
              <a:solidFill>
                <a:prstClr val="white"/>
              </a:solidFill>
            </a:endParaRPr>
          </a:p>
        </p:txBody>
      </p:sp>
      <p:sp>
        <p:nvSpPr>
          <p:cNvPr id="8" name="Content Placeholder 5"/>
          <p:cNvSpPr>
            <a:spLocks noGrp="1"/>
          </p:cNvSpPr>
          <p:nvPr>
            <p:ph idx="1"/>
          </p:nvPr>
        </p:nvSpPr>
        <p:spPr>
          <a:xfrm>
            <a:off x="457200" y="1200368"/>
            <a:ext cx="6984776" cy="3381411"/>
          </a:xfrm>
        </p:spPr>
        <p:txBody>
          <a:bodyPr>
            <a:normAutofit/>
          </a:bodyPr>
          <a:lstStyle/>
          <a:p>
            <a:pPr marL="0" indent="0">
              <a:buNone/>
            </a:pPr>
            <a:r>
              <a:rPr lang="en-AU" dirty="0">
                <a:solidFill>
                  <a:srgbClr val="040404"/>
                </a:solidFill>
              </a:rPr>
              <a:t>Students with FASD require explicit teaching to counteract cognitive impairments that may impact:</a:t>
            </a:r>
          </a:p>
          <a:p>
            <a:pPr>
              <a:buFont typeface="Wingdings" panose="05000000000000000000" pitchFamily="2" charset="2"/>
              <a:buChar char="§"/>
            </a:pPr>
            <a:r>
              <a:rPr lang="en-AU" dirty="0">
                <a:solidFill>
                  <a:srgbClr val="040404"/>
                </a:solidFill>
              </a:rPr>
              <a:t>processing speed </a:t>
            </a:r>
          </a:p>
          <a:p>
            <a:pPr>
              <a:buFont typeface="Wingdings" panose="05000000000000000000" pitchFamily="2" charset="2"/>
              <a:buChar char="§"/>
            </a:pPr>
            <a:r>
              <a:rPr lang="en-AU" dirty="0">
                <a:solidFill>
                  <a:srgbClr val="040404"/>
                </a:solidFill>
              </a:rPr>
              <a:t>abstract thinking </a:t>
            </a:r>
          </a:p>
          <a:p>
            <a:pPr>
              <a:buFont typeface="Wingdings" panose="05000000000000000000" pitchFamily="2" charset="2"/>
              <a:buChar char="§"/>
            </a:pPr>
            <a:r>
              <a:rPr lang="en-AU" dirty="0">
                <a:solidFill>
                  <a:srgbClr val="040404"/>
                </a:solidFill>
              </a:rPr>
              <a:t>language skills and comprehension.</a:t>
            </a:r>
          </a:p>
          <a:p>
            <a:pPr marL="0" indent="0">
              <a:buNone/>
            </a:pPr>
            <a:endParaRPr lang="en-AU" dirty="0">
              <a:solidFill>
                <a:srgbClr val="040404"/>
              </a:solidFill>
            </a:endParaRPr>
          </a:p>
          <a:p>
            <a:pPr marL="0" indent="0">
              <a:buNone/>
            </a:pPr>
            <a:r>
              <a:rPr lang="en-AU" dirty="0">
                <a:solidFill>
                  <a:srgbClr val="040404"/>
                </a:solidFill>
              </a:rPr>
              <a:t>Effective educators provide scaffolds that connect new information to </a:t>
            </a:r>
            <a:r>
              <a:rPr lang="en-AU" dirty="0" smtClean="0">
                <a:solidFill>
                  <a:srgbClr val="040404"/>
                </a:solidFill>
              </a:rPr>
              <a:t>students</a:t>
            </a:r>
            <a:r>
              <a:rPr lang="en-AU" dirty="0">
                <a:solidFill>
                  <a:srgbClr val="040404"/>
                </a:solidFill>
              </a:rPr>
              <a:t>’ current knowledge and skills to support cognition and the storing </a:t>
            </a:r>
            <a:r>
              <a:rPr lang="en-AU" dirty="0" smtClean="0">
                <a:solidFill>
                  <a:srgbClr val="040404"/>
                </a:solidFill>
              </a:rPr>
              <a:t>of </a:t>
            </a:r>
            <a:r>
              <a:rPr lang="en-AU" dirty="0">
                <a:solidFill>
                  <a:srgbClr val="040404"/>
                </a:solidFill>
              </a:rPr>
              <a:t>new information into long term memory</a:t>
            </a:r>
            <a:r>
              <a:rPr lang="en-AU" dirty="0"/>
              <a:t>. </a:t>
            </a:r>
          </a:p>
        </p:txBody>
      </p:sp>
    </p:spTree>
    <p:extLst>
      <p:ext uri="{BB962C8B-B14F-4D97-AF65-F5344CB8AC3E}">
        <p14:creationId xmlns:p14="http://schemas.microsoft.com/office/powerpoint/2010/main" val="4237347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Language</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24</a:t>
            </a:fld>
            <a:endParaRPr lang="en-AU" dirty="0">
              <a:solidFill>
                <a:prstClr val="white"/>
              </a:solidFill>
            </a:endParaRPr>
          </a:p>
        </p:txBody>
      </p:sp>
      <p:sp>
        <p:nvSpPr>
          <p:cNvPr id="8" name="Content Placeholder 5"/>
          <p:cNvSpPr>
            <a:spLocks noGrp="1"/>
          </p:cNvSpPr>
          <p:nvPr>
            <p:ph idx="1"/>
          </p:nvPr>
        </p:nvSpPr>
        <p:spPr>
          <a:xfrm>
            <a:off x="457200" y="1200369"/>
            <a:ext cx="6984776" cy="3027566"/>
          </a:xfrm>
        </p:spPr>
        <p:txBody>
          <a:bodyPr>
            <a:normAutofit/>
          </a:bodyPr>
          <a:lstStyle/>
          <a:p>
            <a:pPr marL="0" indent="0">
              <a:buNone/>
            </a:pPr>
            <a:r>
              <a:rPr lang="en-AU" dirty="0">
                <a:solidFill>
                  <a:srgbClr val="040404"/>
                </a:solidFill>
              </a:rPr>
              <a:t>Language is comprised of receptive and expressive language. </a:t>
            </a:r>
          </a:p>
          <a:p>
            <a:pPr marL="0" indent="0">
              <a:buNone/>
            </a:pPr>
            <a:endParaRPr lang="en-AU" dirty="0">
              <a:solidFill>
                <a:srgbClr val="040404"/>
              </a:solidFill>
            </a:endParaRPr>
          </a:p>
          <a:p>
            <a:pPr marL="0" indent="0">
              <a:buNone/>
            </a:pPr>
            <a:r>
              <a:rPr lang="en-AU" dirty="0">
                <a:solidFill>
                  <a:srgbClr val="040404"/>
                </a:solidFill>
              </a:rPr>
              <a:t>Students require explicit teaching of vocabulary, syntax, semantics and pragmatics as the curriculum requirements increase in complexity. </a:t>
            </a:r>
          </a:p>
          <a:p>
            <a:pPr marL="0" indent="0">
              <a:buNone/>
            </a:pPr>
            <a:endParaRPr lang="en-AU" dirty="0">
              <a:solidFill>
                <a:srgbClr val="040404"/>
              </a:solidFill>
            </a:endParaRPr>
          </a:p>
          <a:p>
            <a:pPr marL="0" indent="0">
              <a:buNone/>
            </a:pPr>
            <a:r>
              <a:rPr lang="en-AU" dirty="0">
                <a:solidFill>
                  <a:srgbClr val="040404"/>
                </a:solidFill>
              </a:rPr>
              <a:t>Students are provided with multiple opportunities to develop their expressive communication skills through modelling, practising in real life situations and role playing across different contexts</a:t>
            </a:r>
          </a:p>
        </p:txBody>
      </p:sp>
    </p:spTree>
    <p:extLst>
      <p:ext uri="{BB962C8B-B14F-4D97-AF65-F5344CB8AC3E}">
        <p14:creationId xmlns:p14="http://schemas.microsoft.com/office/powerpoint/2010/main" val="3963348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Language acquisition -Standard Australian English</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25</a:t>
            </a:fld>
            <a:endParaRPr lang="en-AU" dirty="0">
              <a:solidFill>
                <a:prstClr val="white"/>
              </a:solidFill>
            </a:endParaRPr>
          </a:p>
        </p:txBody>
      </p:sp>
      <p:sp>
        <p:nvSpPr>
          <p:cNvPr id="8" name="Content Placeholder 5"/>
          <p:cNvSpPr>
            <a:spLocks noGrp="1"/>
          </p:cNvSpPr>
          <p:nvPr>
            <p:ph idx="1"/>
          </p:nvPr>
        </p:nvSpPr>
        <p:spPr>
          <a:xfrm>
            <a:off x="477347" y="1080507"/>
            <a:ext cx="7695054" cy="1875437"/>
          </a:xfrm>
        </p:spPr>
        <p:txBody>
          <a:bodyPr>
            <a:normAutofit/>
          </a:bodyPr>
          <a:lstStyle/>
          <a:p>
            <a:pPr marL="0" indent="0">
              <a:buNone/>
            </a:pPr>
            <a:r>
              <a:rPr lang="en-AU" dirty="0">
                <a:solidFill>
                  <a:srgbClr val="040404"/>
                </a:solidFill>
              </a:rPr>
              <a:t>Western Australia has a diverse cohort of English as an additional Language or Dialect (EAL/D) learners. </a:t>
            </a:r>
          </a:p>
          <a:p>
            <a:pPr marL="0" indent="0">
              <a:buNone/>
            </a:pPr>
            <a:endParaRPr lang="en-AU" dirty="0">
              <a:solidFill>
                <a:srgbClr val="040404"/>
              </a:solidFill>
            </a:endParaRPr>
          </a:p>
          <a:p>
            <a:pPr marL="0" indent="0">
              <a:buNone/>
            </a:pPr>
            <a:r>
              <a:rPr lang="en-AU" dirty="0">
                <a:solidFill>
                  <a:srgbClr val="040404"/>
                </a:solidFill>
              </a:rPr>
              <a:t>Students with FASD who are also EAL/D learners will require targeted support to develop competency in Standard Australian English (SAE). </a:t>
            </a:r>
          </a:p>
        </p:txBody>
      </p:sp>
      <p:pic>
        <p:nvPicPr>
          <p:cNvPr id="6" name="Picture 5" descr="Screen Clipping">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4095" t="1000" r="2459" b="38155"/>
          <a:stretch/>
        </p:blipFill>
        <p:spPr>
          <a:xfrm>
            <a:off x="3596053" y="2979567"/>
            <a:ext cx="4576348" cy="1680415"/>
          </a:xfrm>
          <a:prstGeom prst="rect">
            <a:avLst/>
          </a:prstGeom>
          <a:effectLst>
            <a:outerShdw blurRad="50800" dist="38100" dir="2700000" algn="tl" rotWithShape="0">
              <a:prstClr val="black">
                <a:alpha val="40000"/>
              </a:prstClr>
            </a:outerShdw>
          </a:effectLst>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053" y="3053588"/>
            <a:ext cx="2666838" cy="153438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6830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Memory</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26</a:t>
            </a:fld>
            <a:endParaRPr lang="en-AU" dirty="0">
              <a:solidFill>
                <a:prstClr val="white"/>
              </a:solidFill>
            </a:endParaRPr>
          </a:p>
        </p:txBody>
      </p:sp>
      <p:sp>
        <p:nvSpPr>
          <p:cNvPr id="8" name="Content Placeholder 5"/>
          <p:cNvSpPr>
            <a:spLocks noGrp="1"/>
          </p:cNvSpPr>
          <p:nvPr>
            <p:ph idx="1"/>
          </p:nvPr>
        </p:nvSpPr>
        <p:spPr>
          <a:xfrm>
            <a:off x="477347" y="1080507"/>
            <a:ext cx="7695054" cy="3435459"/>
          </a:xfrm>
        </p:spPr>
        <p:txBody>
          <a:bodyPr>
            <a:normAutofit lnSpcReduction="10000"/>
          </a:bodyPr>
          <a:lstStyle/>
          <a:p>
            <a:pPr marL="0" indent="0">
              <a:buNone/>
            </a:pPr>
            <a:r>
              <a:rPr lang="en-AU" dirty="0">
                <a:solidFill>
                  <a:srgbClr val="040404"/>
                </a:solidFill>
              </a:rPr>
              <a:t>Memory relates to the brain’s ability to store, correctly sequence events, manipulate and retrieve information as well as make associations and generalise. </a:t>
            </a:r>
          </a:p>
          <a:p>
            <a:pPr marL="0" indent="0">
              <a:buNone/>
            </a:pPr>
            <a:endParaRPr lang="en-AU" dirty="0">
              <a:solidFill>
                <a:srgbClr val="040404"/>
              </a:solidFill>
            </a:endParaRPr>
          </a:p>
          <a:p>
            <a:pPr marL="0" indent="0">
              <a:buNone/>
            </a:pPr>
            <a:r>
              <a:rPr lang="en-AU" dirty="0">
                <a:solidFill>
                  <a:srgbClr val="040404"/>
                </a:solidFill>
              </a:rPr>
              <a:t>FASD impacts on how well students can process information, strategies and new knowledge. </a:t>
            </a:r>
          </a:p>
          <a:p>
            <a:pPr marL="0" indent="0">
              <a:buNone/>
            </a:pPr>
            <a:endParaRPr lang="en-AU" dirty="0">
              <a:solidFill>
                <a:srgbClr val="040404"/>
              </a:solidFill>
            </a:endParaRPr>
          </a:p>
          <a:p>
            <a:pPr marL="0" indent="0">
              <a:buNone/>
            </a:pPr>
            <a:r>
              <a:rPr lang="en-AU" dirty="0">
                <a:solidFill>
                  <a:srgbClr val="040404"/>
                </a:solidFill>
              </a:rPr>
              <a:t>Memory comprises a number of components: </a:t>
            </a:r>
          </a:p>
          <a:p>
            <a:pPr>
              <a:buFont typeface="Wingdings" panose="05000000000000000000" pitchFamily="2" charset="2"/>
              <a:buChar char="§"/>
            </a:pPr>
            <a:r>
              <a:rPr lang="en-AU" dirty="0">
                <a:solidFill>
                  <a:srgbClr val="040404"/>
                </a:solidFill>
              </a:rPr>
              <a:t>Short-term memory</a:t>
            </a:r>
          </a:p>
          <a:p>
            <a:pPr>
              <a:buFont typeface="Wingdings" panose="05000000000000000000" pitchFamily="2" charset="2"/>
              <a:buChar char="§"/>
            </a:pPr>
            <a:r>
              <a:rPr lang="en-AU" dirty="0">
                <a:solidFill>
                  <a:srgbClr val="040404"/>
                </a:solidFill>
              </a:rPr>
              <a:t>Long-term memory </a:t>
            </a:r>
          </a:p>
          <a:p>
            <a:pPr>
              <a:buFont typeface="Wingdings" panose="05000000000000000000" pitchFamily="2" charset="2"/>
              <a:buChar char="§"/>
            </a:pPr>
            <a:r>
              <a:rPr lang="en-AU" dirty="0">
                <a:solidFill>
                  <a:srgbClr val="040404"/>
                </a:solidFill>
              </a:rPr>
              <a:t>Working memory </a:t>
            </a:r>
            <a:endParaRPr lang="en-AU" sz="2000" dirty="0">
              <a:solidFill>
                <a:srgbClr val="040404"/>
              </a:solidFill>
            </a:endParaRPr>
          </a:p>
        </p:txBody>
      </p:sp>
    </p:spTree>
    <p:extLst>
      <p:ext uri="{BB962C8B-B14F-4D97-AF65-F5344CB8AC3E}">
        <p14:creationId xmlns:p14="http://schemas.microsoft.com/office/powerpoint/2010/main" val="1235811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Memory</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27</a:t>
            </a:fld>
            <a:endParaRPr lang="en-AU" dirty="0">
              <a:solidFill>
                <a:prstClr val="white"/>
              </a:solidFill>
            </a:endParaRPr>
          </a:p>
        </p:txBody>
      </p:sp>
      <p:sp>
        <p:nvSpPr>
          <p:cNvPr id="8" name="Content Placeholder 5"/>
          <p:cNvSpPr>
            <a:spLocks noGrp="1"/>
          </p:cNvSpPr>
          <p:nvPr>
            <p:ph idx="1"/>
          </p:nvPr>
        </p:nvSpPr>
        <p:spPr>
          <a:xfrm>
            <a:off x="477347" y="1080507"/>
            <a:ext cx="7695054" cy="3219435"/>
          </a:xfrm>
        </p:spPr>
        <p:txBody>
          <a:bodyPr>
            <a:normAutofit lnSpcReduction="10000"/>
          </a:bodyPr>
          <a:lstStyle/>
          <a:p>
            <a:pPr marL="0" indent="0">
              <a:buNone/>
            </a:pPr>
            <a:r>
              <a:rPr lang="en-AU" dirty="0">
                <a:solidFill>
                  <a:srgbClr val="040404"/>
                </a:solidFill>
              </a:rPr>
              <a:t>Effective educators:</a:t>
            </a:r>
          </a:p>
          <a:p>
            <a:pPr>
              <a:buFont typeface="Wingdings" panose="05000000000000000000" pitchFamily="2" charset="2"/>
              <a:buChar char="§"/>
            </a:pPr>
            <a:r>
              <a:rPr lang="en-AU" dirty="0">
                <a:solidFill>
                  <a:srgbClr val="040404"/>
                </a:solidFill>
              </a:rPr>
              <a:t>provide daily repetition of instructions and rules </a:t>
            </a:r>
          </a:p>
          <a:p>
            <a:pPr>
              <a:buFont typeface="Wingdings" panose="05000000000000000000" pitchFamily="2" charset="2"/>
              <a:buChar char="§"/>
            </a:pPr>
            <a:r>
              <a:rPr lang="en-AU" dirty="0">
                <a:solidFill>
                  <a:srgbClr val="040404"/>
                </a:solidFill>
              </a:rPr>
              <a:t>use ‘think </a:t>
            </a:r>
            <a:r>
              <a:rPr lang="en-AU" dirty="0" err="1">
                <a:solidFill>
                  <a:srgbClr val="040404"/>
                </a:solidFill>
              </a:rPr>
              <a:t>alouds</a:t>
            </a:r>
            <a:r>
              <a:rPr lang="en-AU" dirty="0">
                <a:solidFill>
                  <a:srgbClr val="040404"/>
                </a:solidFill>
              </a:rPr>
              <a:t>’ to model how information is processed and organised</a:t>
            </a:r>
          </a:p>
          <a:p>
            <a:pPr>
              <a:buFont typeface="Wingdings" panose="05000000000000000000" pitchFamily="2" charset="2"/>
              <a:buChar char="§"/>
            </a:pPr>
            <a:r>
              <a:rPr lang="en-AU" dirty="0">
                <a:solidFill>
                  <a:srgbClr val="040404"/>
                </a:solidFill>
              </a:rPr>
              <a:t>use ‘think </a:t>
            </a:r>
            <a:r>
              <a:rPr lang="en-AU" dirty="0" err="1">
                <a:solidFill>
                  <a:srgbClr val="040404"/>
                </a:solidFill>
              </a:rPr>
              <a:t>alouds</a:t>
            </a:r>
            <a:r>
              <a:rPr lang="en-AU" dirty="0">
                <a:solidFill>
                  <a:srgbClr val="040404"/>
                </a:solidFill>
              </a:rPr>
              <a:t>’  so students learn </a:t>
            </a:r>
            <a:r>
              <a:rPr lang="en-AU" dirty="0"/>
              <a:t>the steps in problem solving processes</a:t>
            </a:r>
            <a:endParaRPr lang="en-AU" dirty="0">
              <a:solidFill>
                <a:srgbClr val="040404"/>
              </a:solidFill>
            </a:endParaRPr>
          </a:p>
          <a:p>
            <a:pPr>
              <a:buFont typeface="Wingdings" panose="05000000000000000000" pitchFamily="2" charset="2"/>
              <a:buChar char="§"/>
            </a:pPr>
            <a:r>
              <a:rPr lang="en-AU" dirty="0">
                <a:solidFill>
                  <a:srgbClr val="040404"/>
                </a:solidFill>
              </a:rPr>
              <a:t>provide scaffolding, concrete materials and visual prompts.</a:t>
            </a:r>
          </a:p>
          <a:p>
            <a:pPr>
              <a:buFont typeface="Wingdings" panose="05000000000000000000" pitchFamily="2" charset="2"/>
              <a:buChar char="§"/>
            </a:pPr>
            <a:endParaRPr lang="en-AU" dirty="0">
              <a:solidFill>
                <a:srgbClr val="040404"/>
              </a:solidFill>
            </a:endParaRPr>
          </a:p>
          <a:p>
            <a:pPr marL="0" indent="0">
              <a:buNone/>
            </a:pPr>
            <a:r>
              <a:rPr lang="en-AU" dirty="0">
                <a:solidFill>
                  <a:srgbClr val="040404"/>
                </a:solidFill>
              </a:rPr>
              <a:t>All of these strategies support students with FASD to develop the skills required to comprehend abstractions, generalisations and to ‘fill in the blanks’ when processing instructions. </a:t>
            </a:r>
          </a:p>
        </p:txBody>
      </p:sp>
    </p:spTree>
    <p:extLst>
      <p:ext uri="{BB962C8B-B14F-4D97-AF65-F5344CB8AC3E}">
        <p14:creationId xmlns:p14="http://schemas.microsoft.com/office/powerpoint/2010/main" val="3918513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Comparing ODD, ADHD </a:t>
            </a:r>
            <a:br>
              <a:rPr lang="en-AU" dirty="0">
                <a:solidFill>
                  <a:schemeClr val="tx1">
                    <a:lumMod val="90000"/>
                    <a:lumOff val="10000"/>
                  </a:schemeClr>
                </a:solidFill>
              </a:rPr>
            </a:br>
            <a:r>
              <a:rPr lang="en-AU" dirty="0">
                <a:solidFill>
                  <a:schemeClr val="tx1">
                    <a:lumMod val="90000"/>
                    <a:lumOff val="10000"/>
                  </a:schemeClr>
                </a:solidFill>
              </a:rPr>
              <a:t>and FASD</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28</a:t>
            </a:fld>
            <a:endParaRPr lang="en-AU" dirty="0">
              <a:solidFill>
                <a:prstClr val="white"/>
              </a:solidFill>
            </a:endParaRPr>
          </a:p>
        </p:txBody>
      </p:sp>
      <p:pic>
        <p:nvPicPr>
          <p:cNvPr id="6" name="Picture 5" descr="Dan Dubovsky - Comparing ODD, ADHD, and FASD | POPFASD - Fetal Alcohol Spectrum Disorder (FASD)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5626" t="15001" r="17343" b="19200"/>
          <a:stretch/>
        </p:blipFill>
        <p:spPr>
          <a:xfrm>
            <a:off x="1763688" y="1247003"/>
            <a:ext cx="5616624" cy="3384376"/>
          </a:xfrm>
          <a:prstGeom prst="rect">
            <a:avLst/>
          </a:prstGeom>
        </p:spPr>
      </p:pic>
    </p:spTree>
    <p:extLst>
      <p:ext uri="{BB962C8B-B14F-4D97-AF65-F5344CB8AC3E}">
        <p14:creationId xmlns:p14="http://schemas.microsoft.com/office/powerpoint/2010/main" val="1127990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Attention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29</a:t>
            </a:fld>
            <a:endParaRPr lang="en-AU" dirty="0">
              <a:solidFill>
                <a:prstClr val="white"/>
              </a:solidFill>
            </a:endParaRPr>
          </a:p>
        </p:txBody>
      </p:sp>
      <p:sp>
        <p:nvSpPr>
          <p:cNvPr id="5" name="TextBox 4"/>
          <p:cNvSpPr txBox="1"/>
          <p:nvPr/>
        </p:nvSpPr>
        <p:spPr>
          <a:xfrm>
            <a:off x="552773" y="1131590"/>
            <a:ext cx="8229599" cy="3046988"/>
          </a:xfrm>
          <a:prstGeom prst="rect">
            <a:avLst/>
          </a:prstGeom>
          <a:noFill/>
        </p:spPr>
        <p:txBody>
          <a:bodyPr wrap="square" rtlCol="0">
            <a:spAutoFit/>
          </a:bodyPr>
          <a:lstStyle/>
          <a:p>
            <a:r>
              <a:rPr lang="en-AU" dirty="0">
                <a:solidFill>
                  <a:srgbClr val="040404"/>
                </a:solidFill>
                <a:latin typeface="Arial" panose="020B0604020202020204" pitchFamily="34" charset="0"/>
                <a:cs typeface="Arial" panose="020B0604020202020204" pitchFamily="34" charset="0"/>
              </a:rPr>
              <a:t>Effective educators gain the attention of students with FASD by:</a:t>
            </a:r>
          </a:p>
          <a:p>
            <a:endParaRPr lang="en-AU" dirty="0">
              <a:solidFill>
                <a:srgbClr val="040404"/>
              </a:solidFill>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
            </a:pPr>
            <a:r>
              <a:rPr lang="en-AU" dirty="0">
                <a:solidFill>
                  <a:srgbClr val="040404"/>
                </a:solidFill>
                <a:latin typeface="Arial" panose="020B0604020202020204" pitchFamily="34" charset="0"/>
                <a:cs typeface="Arial" panose="020B0604020202020204" pitchFamily="34" charset="0"/>
              </a:rPr>
              <a:t>linking the students’ strengths, interests and prior knowledge to </a:t>
            </a:r>
            <a:r>
              <a:rPr lang="en-AU" dirty="0" smtClean="0">
                <a:solidFill>
                  <a:srgbClr val="040404"/>
                </a:solidFill>
                <a:latin typeface="Arial" panose="020B0604020202020204" pitchFamily="34" charset="0"/>
                <a:cs typeface="Arial" panose="020B0604020202020204" pitchFamily="34" charset="0"/>
              </a:rPr>
              <a:t>lessons</a:t>
            </a: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minimising </a:t>
            </a:r>
            <a:r>
              <a:rPr lang="en-AU" dirty="0">
                <a:solidFill>
                  <a:srgbClr val="040404"/>
                </a:solidFill>
                <a:latin typeface="Arial" panose="020B0604020202020204" pitchFamily="34" charset="0"/>
                <a:cs typeface="Arial" panose="020B0604020202020204" pitchFamily="34" charset="0"/>
              </a:rPr>
              <a:t>classroom stimuli to reduce distraction and help students to focus their </a:t>
            </a:r>
            <a:r>
              <a:rPr lang="en-AU" dirty="0" smtClean="0">
                <a:solidFill>
                  <a:srgbClr val="040404"/>
                </a:solidFill>
                <a:latin typeface="Arial" panose="020B0604020202020204" pitchFamily="34" charset="0"/>
                <a:cs typeface="Arial" panose="020B0604020202020204" pitchFamily="34" charset="0"/>
              </a:rPr>
              <a:t>attention</a:t>
            </a: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providing </a:t>
            </a:r>
            <a:r>
              <a:rPr lang="en-AU" dirty="0">
                <a:solidFill>
                  <a:srgbClr val="040404"/>
                </a:solidFill>
                <a:latin typeface="Arial" panose="020B0604020202020204" pitchFamily="34" charset="0"/>
                <a:cs typeface="Arial" panose="020B0604020202020204" pitchFamily="34" charset="0"/>
              </a:rPr>
              <a:t>scaffolds that divide tasks into smaller components, communicated in clear, literal and simple ways so that students can systematically work through lessons. </a:t>
            </a:r>
          </a:p>
          <a:p>
            <a:endParaRPr lang="en-AU" dirty="0">
              <a:solidFill>
                <a:srgbClr val="0404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624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98905"/>
            <a:ext cx="8229600" cy="857250"/>
          </a:xfrm>
        </p:spPr>
        <p:txBody>
          <a:bodyPr/>
          <a:lstStyle/>
          <a:p>
            <a:r>
              <a:rPr lang="en-GB" dirty="0">
                <a:solidFill>
                  <a:schemeClr val="tx1">
                    <a:lumMod val="90000"/>
                    <a:lumOff val="10000"/>
                  </a:schemeClr>
                </a:solidFill>
              </a:rPr>
              <a:t>Session 1 - Understanding FASD </a:t>
            </a:r>
            <a:endParaRPr lang="en-AU" dirty="0">
              <a:solidFill>
                <a:schemeClr val="tx1">
                  <a:lumMod val="90000"/>
                  <a:lumOff val="10000"/>
                </a:schemeClr>
              </a:solidFill>
            </a:endParaRPr>
          </a:p>
        </p:txBody>
      </p:sp>
      <p:sp>
        <p:nvSpPr>
          <p:cNvPr id="4" name="Date Placeholder 3"/>
          <p:cNvSpPr>
            <a:spLocks noGrp="1"/>
          </p:cNvSpPr>
          <p:nvPr>
            <p:ph type="dt" sz="half" idx="10"/>
          </p:nvPr>
        </p:nvSpPr>
        <p:spPr/>
        <p:txBody>
          <a:bodyPr/>
          <a:lstStyle/>
          <a:p>
            <a:fld id="{99CB2E24-499D-4DC8-A4D4-4A85BFE8A292}"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3</a:t>
            </a:fld>
            <a:endParaRPr lang="en-AU" dirty="0"/>
          </a:p>
        </p:txBody>
      </p:sp>
      <p:sp>
        <p:nvSpPr>
          <p:cNvPr id="2" name="Rectangle 1"/>
          <p:cNvSpPr/>
          <p:nvPr/>
        </p:nvSpPr>
        <p:spPr>
          <a:xfrm>
            <a:off x="469404" y="1131590"/>
            <a:ext cx="8252420" cy="3693319"/>
          </a:xfrm>
          <a:prstGeom prst="rect">
            <a:avLst/>
          </a:prstGeom>
        </p:spPr>
        <p:txBody>
          <a:bodyPr wrap="square">
            <a:spAutoFit/>
          </a:bodyPr>
          <a:lstStyle/>
          <a:p>
            <a:r>
              <a:rPr lang="en-US" b="1" dirty="0" smtClean="0">
                <a:solidFill>
                  <a:srgbClr val="040404"/>
                </a:solidFill>
                <a:latin typeface="Arial" panose="020B0604020202020204" pitchFamily="34" charset="0"/>
                <a:cs typeface="Arial" panose="020B0604020202020204" pitchFamily="34" charset="0"/>
              </a:rPr>
              <a:t>Session </a:t>
            </a:r>
            <a:r>
              <a:rPr lang="en-US" b="1" dirty="0">
                <a:solidFill>
                  <a:srgbClr val="040404"/>
                </a:solidFill>
                <a:latin typeface="Arial" panose="020B0604020202020204" pitchFamily="34" charset="0"/>
                <a:cs typeface="Arial" panose="020B0604020202020204" pitchFamily="34" charset="0"/>
              </a:rPr>
              <a:t>outcomes</a:t>
            </a:r>
          </a:p>
          <a:p>
            <a:endParaRPr lang="en-AU" dirty="0" smtClean="0">
              <a:solidFill>
                <a:srgbClr val="040404"/>
              </a:solidFill>
              <a:latin typeface="Arial" panose="020B0604020202020204" pitchFamily="34" charset="0"/>
              <a:cs typeface="Arial" panose="020B0604020202020204" pitchFamily="34" charset="0"/>
            </a:endParaRPr>
          </a:p>
          <a:p>
            <a:r>
              <a:rPr lang="en-AU" dirty="0" smtClean="0">
                <a:solidFill>
                  <a:srgbClr val="040404"/>
                </a:solidFill>
                <a:latin typeface="Arial" panose="020B0604020202020204" pitchFamily="34" charset="0"/>
                <a:cs typeface="Arial" panose="020B0604020202020204" pitchFamily="34" charset="0"/>
              </a:rPr>
              <a:t>During this session, </a:t>
            </a:r>
            <a:r>
              <a:rPr lang="en-AU" dirty="0">
                <a:solidFill>
                  <a:srgbClr val="040404"/>
                </a:solidFill>
                <a:latin typeface="Arial" panose="020B0604020202020204" pitchFamily="34" charset="0"/>
                <a:cs typeface="Arial" panose="020B0604020202020204" pitchFamily="34" charset="0"/>
              </a:rPr>
              <a:t>participants </a:t>
            </a:r>
            <a:r>
              <a:rPr lang="en-AU" dirty="0" smtClean="0">
                <a:solidFill>
                  <a:srgbClr val="040404"/>
                </a:solidFill>
                <a:latin typeface="Arial" panose="020B0604020202020204" pitchFamily="34" charset="0"/>
                <a:cs typeface="Arial" panose="020B0604020202020204" pitchFamily="34" charset="0"/>
              </a:rPr>
              <a:t>will learn about: </a:t>
            </a:r>
            <a:endParaRPr lang="en-AU" dirty="0">
              <a:solidFill>
                <a:srgbClr val="040404"/>
              </a:solidFill>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
            </a:pPr>
            <a:r>
              <a:rPr lang="en-AU" dirty="0" err="1" smtClean="0">
                <a:solidFill>
                  <a:srgbClr val="040404"/>
                </a:solidFill>
                <a:latin typeface="Arial" panose="020B0604020202020204" pitchFamily="34" charset="0"/>
                <a:cs typeface="Arial" panose="020B0604020202020204" pitchFamily="34" charset="0"/>
              </a:rPr>
              <a:t>Fetal</a:t>
            </a:r>
            <a:r>
              <a:rPr lang="en-AU" dirty="0" smtClean="0">
                <a:solidFill>
                  <a:srgbClr val="040404"/>
                </a:solidFill>
                <a:latin typeface="Arial" panose="020B0604020202020204" pitchFamily="34" charset="0"/>
                <a:cs typeface="Arial" panose="020B0604020202020204" pitchFamily="34" charset="0"/>
              </a:rPr>
              <a:t> </a:t>
            </a:r>
            <a:r>
              <a:rPr lang="en-AU" dirty="0">
                <a:solidFill>
                  <a:srgbClr val="040404"/>
                </a:solidFill>
                <a:latin typeface="Arial" panose="020B0604020202020204" pitchFamily="34" charset="0"/>
                <a:cs typeface="Arial" panose="020B0604020202020204" pitchFamily="34" charset="0"/>
              </a:rPr>
              <a:t>Alcohol Spectrum Disorder (</a:t>
            </a:r>
            <a:r>
              <a:rPr lang="en-AU" dirty="0" smtClean="0">
                <a:solidFill>
                  <a:srgbClr val="040404"/>
                </a:solidFill>
                <a:latin typeface="Arial" panose="020B0604020202020204" pitchFamily="34" charset="0"/>
                <a:cs typeface="Arial" panose="020B0604020202020204" pitchFamily="34" charset="0"/>
              </a:rPr>
              <a:t>FASD)</a:t>
            </a: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the </a:t>
            </a:r>
            <a:r>
              <a:rPr lang="en-AU" dirty="0">
                <a:solidFill>
                  <a:srgbClr val="040404"/>
                </a:solidFill>
                <a:latin typeface="Arial" panose="020B0604020202020204" pitchFamily="34" charset="0"/>
                <a:cs typeface="Arial" panose="020B0604020202020204" pitchFamily="34" charset="0"/>
              </a:rPr>
              <a:t>impact of FASD on the way the brain </a:t>
            </a:r>
            <a:r>
              <a:rPr lang="en-AU" dirty="0" smtClean="0">
                <a:solidFill>
                  <a:srgbClr val="040404"/>
                </a:solidFill>
                <a:latin typeface="Arial" panose="020B0604020202020204" pitchFamily="34" charset="0"/>
                <a:cs typeface="Arial" panose="020B0604020202020204" pitchFamily="34" charset="0"/>
              </a:rPr>
              <a:t>functions</a:t>
            </a: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a range of strategies suitable for all students with diverse learning needs.</a:t>
            </a:r>
            <a:endParaRPr lang="en-AU" dirty="0">
              <a:solidFill>
                <a:srgbClr val="040404"/>
              </a:solidFill>
              <a:latin typeface="Arial" panose="020B0604020202020204" pitchFamily="34" charset="0"/>
              <a:cs typeface="Arial" panose="020B0604020202020204" pitchFamily="34" charset="0"/>
            </a:endParaRPr>
          </a:p>
          <a:p>
            <a:endParaRPr lang="en-AU" sz="1600" dirty="0" smtClean="0"/>
          </a:p>
          <a:p>
            <a:r>
              <a:rPr lang="en-AU" sz="1600" dirty="0" smtClean="0"/>
              <a:t>Trigger </a:t>
            </a:r>
            <a:r>
              <a:rPr lang="en-AU" sz="1600" dirty="0"/>
              <a:t>warning: Please be aware that some information in this workshop may be distressing for some participants. If this workshop raises any concerns, please feel free to leave or to take some time away and return when you are ready. </a:t>
            </a:r>
            <a:r>
              <a:rPr lang="en-AU" sz="1600" dirty="0"/>
              <a:t>Department of Education staff are entitled to six sessions of counselling per year through </a:t>
            </a:r>
            <a:r>
              <a:rPr lang="en-AU" sz="1600" dirty="0" err="1"/>
              <a:t>PeopleSense</a:t>
            </a:r>
            <a:r>
              <a:rPr lang="en-AU" sz="1600" dirty="0" smtClean="0"/>
              <a:t>. </a:t>
            </a:r>
            <a:r>
              <a:rPr lang="en-AU" sz="1600" dirty="0"/>
              <a:t>Phone to make an appointment on 9388 9000 or 1300 307 912 or </a:t>
            </a:r>
            <a:r>
              <a:rPr lang="en-AU" sz="1600" u="sng" dirty="0">
                <a:hlinkClick r:id="rId3"/>
              </a:rPr>
              <a:t>reception@peoplesense.com.au</a:t>
            </a:r>
            <a:endParaRPr lang="en-AU" sz="1600" dirty="0"/>
          </a:p>
        </p:txBody>
      </p:sp>
    </p:spTree>
    <p:extLst>
      <p:ext uri="{BB962C8B-B14F-4D97-AF65-F5344CB8AC3E}">
        <p14:creationId xmlns:p14="http://schemas.microsoft.com/office/powerpoint/2010/main" val="314937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Motor skills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30</a:t>
            </a:fld>
            <a:endParaRPr lang="en-AU" dirty="0">
              <a:solidFill>
                <a:prstClr val="white"/>
              </a:solidFill>
            </a:endParaRPr>
          </a:p>
        </p:txBody>
      </p:sp>
      <p:sp>
        <p:nvSpPr>
          <p:cNvPr id="5" name="TextBox 4"/>
          <p:cNvSpPr txBox="1"/>
          <p:nvPr/>
        </p:nvSpPr>
        <p:spPr>
          <a:xfrm>
            <a:off x="492225" y="1039252"/>
            <a:ext cx="8229599" cy="3554819"/>
          </a:xfrm>
          <a:prstGeom prst="rect">
            <a:avLst/>
          </a:prstGeom>
          <a:noFill/>
        </p:spPr>
        <p:txBody>
          <a:bodyPr wrap="square" rtlCol="0">
            <a:spAutoFit/>
          </a:bodyPr>
          <a:lstStyle/>
          <a:p>
            <a:r>
              <a:rPr lang="en-AU" dirty="0">
                <a:solidFill>
                  <a:srgbClr val="040404"/>
                </a:solidFill>
                <a:latin typeface="Arial" panose="020B0604020202020204" pitchFamily="34" charset="0"/>
                <a:cs typeface="Arial" panose="020B0604020202020204" pitchFamily="34" charset="0"/>
              </a:rPr>
              <a:t>Students with FASD may have gross and/or fine motor skill impairments </a:t>
            </a:r>
            <a:br>
              <a:rPr lang="en-AU" dirty="0">
                <a:solidFill>
                  <a:srgbClr val="040404"/>
                </a:solidFill>
                <a:latin typeface="Arial" panose="020B0604020202020204" pitchFamily="34" charset="0"/>
                <a:cs typeface="Arial" panose="020B0604020202020204" pitchFamily="34" charset="0"/>
              </a:rPr>
            </a:br>
            <a:r>
              <a:rPr lang="en-AU" dirty="0">
                <a:solidFill>
                  <a:srgbClr val="040404"/>
                </a:solidFill>
                <a:latin typeface="Arial" panose="020B0604020202020204" pitchFamily="34" charset="0"/>
                <a:cs typeface="Arial" panose="020B0604020202020204" pitchFamily="34" charset="0"/>
              </a:rPr>
              <a:t>that affect:</a:t>
            </a:r>
          </a:p>
          <a:p>
            <a:pPr marL="285750" indent="-285750">
              <a:spcBef>
                <a:spcPts val="600"/>
              </a:spcBef>
              <a:spcAft>
                <a:spcPts val="600"/>
              </a:spcAft>
              <a:buFont typeface="Wingdings" panose="05000000000000000000" pitchFamily="2" charset="2"/>
              <a:buChar char="§"/>
            </a:pPr>
            <a:r>
              <a:rPr lang="en-AU" dirty="0">
                <a:solidFill>
                  <a:srgbClr val="040404"/>
                </a:solidFill>
                <a:latin typeface="Arial" panose="020B0604020202020204" pitchFamily="34" charset="0"/>
                <a:cs typeface="Arial" panose="020B0604020202020204" pitchFamily="34" charset="0"/>
              </a:rPr>
              <a:t>manual dexterity, precision (fine motor </a:t>
            </a:r>
            <a:r>
              <a:rPr lang="en-AU" dirty="0" smtClean="0">
                <a:solidFill>
                  <a:srgbClr val="040404"/>
                </a:solidFill>
                <a:latin typeface="Arial" panose="020B0604020202020204" pitchFamily="34" charset="0"/>
                <a:cs typeface="Arial" panose="020B0604020202020204" pitchFamily="34" charset="0"/>
              </a:rPr>
              <a:t>skills)</a:t>
            </a: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balance</a:t>
            </a:r>
            <a:r>
              <a:rPr lang="en-AU" dirty="0">
                <a:solidFill>
                  <a:srgbClr val="040404"/>
                </a:solidFill>
                <a:latin typeface="Arial" panose="020B0604020202020204" pitchFamily="34" charset="0"/>
                <a:cs typeface="Arial" panose="020B0604020202020204" pitchFamily="34" charset="0"/>
              </a:rPr>
              <a:t>, strength, co-ordination, ball skills and agility (gross motor skills) </a:t>
            </a:r>
            <a:endParaRPr lang="en-AU" dirty="0" smtClean="0">
              <a:solidFill>
                <a:srgbClr val="040404"/>
              </a:solidFill>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handwriting </a:t>
            </a:r>
            <a:r>
              <a:rPr lang="en-AU" dirty="0">
                <a:solidFill>
                  <a:srgbClr val="040404"/>
                </a:solidFill>
                <a:latin typeface="Arial" panose="020B0604020202020204" pitchFamily="34" charset="0"/>
                <a:cs typeface="Arial" panose="020B0604020202020204" pitchFamily="34" charset="0"/>
              </a:rPr>
              <a:t>which requires the combination of motor skills, perception and cognitive processing (</a:t>
            </a:r>
            <a:r>
              <a:rPr lang="en-AU" dirty="0" err="1">
                <a:solidFill>
                  <a:srgbClr val="040404"/>
                </a:solidFill>
                <a:latin typeface="Arial" panose="020B0604020202020204" pitchFamily="34" charset="0"/>
                <a:cs typeface="Arial" panose="020B0604020202020204" pitchFamily="34" charset="0"/>
              </a:rPr>
              <a:t>grapho</a:t>
            </a:r>
            <a:r>
              <a:rPr lang="en-AU" dirty="0">
                <a:solidFill>
                  <a:srgbClr val="040404"/>
                </a:solidFill>
                <a:latin typeface="Arial" panose="020B0604020202020204" pitchFamily="34" charset="0"/>
                <a:cs typeface="Arial" panose="020B0604020202020204" pitchFamily="34" charset="0"/>
              </a:rPr>
              <a:t>-motor skills)  </a:t>
            </a:r>
            <a:endParaRPr lang="en-AU" dirty="0" smtClean="0">
              <a:solidFill>
                <a:srgbClr val="040404"/>
              </a:solidFill>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hand-eye </a:t>
            </a:r>
            <a:r>
              <a:rPr lang="en-AU" dirty="0">
                <a:solidFill>
                  <a:srgbClr val="040404"/>
                </a:solidFill>
                <a:latin typeface="Arial" panose="020B0604020202020204" pitchFamily="34" charset="0"/>
                <a:cs typeface="Arial" panose="020B0604020202020204" pitchFamily="34" charset="0"/>
              </a:rPr>
              <a:t>coordination required for drawing, writing and sports (</a:t>
            </a:r>
            <a:r>
              <a:rPr lang="en-AU" dirty="0" err="1">
                <a:solidFill>
                  <a:srgbClr val="040404"/>
                </a:solidFill>
                <a:latin typeface="Arial" panose="020B0604020202020204" pitchFamily="34" charset="0"/>
                <a:cs typeface="Arial" panose="020B0604020202020204" pitchFamily="34" charset="0"/>
              </a:rPr>
              <a:t>visuo</a:t>
            </a:r>
            <a:r>
              <a:rPr lang="en-AU" dirty="0">
                <a:solidFill>
                  <a:srgbClr val="040404"/>
                </a:solidFill>
                <a:latin typeface="Arial" panose="020B0604020202020204" pitchFamily="34" charset="0"/>
                <a:cs typeface="Arial" panose="020B0604020202020204" pitchFamily="34" charset="0"/>
              </a:rPr>
              <a:t>-motor integration) </a:t>
            </a:r>
            <a:endParaRPr lang="en-AU" dirty="0" smtClean="0">
              <a:solidFill>
                <a:srgbClr val="040404"/>
              </a:solidFill>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sensory </a:t>
            </a:r>
            <a:r>
              <a:rPr lang="en-AU" dirty="0">
                <a:solidFill>
                  <a:srgbClr val="040404"/>
                </a:solidFill>
                <a:latin typeface="Arial" panose="020B0604020202020204" pitchFamily="34" charset="0"/>
                <a:cs typeface="Arial" panose="020B0604020202020204" pitchFamily="34" charset="0"/>
              </a:rPr>
              <a:t>processing of information from the muscles and joint (proprioception). </a:t>
            </a:r>
          </a:p>
        </p:txBody>
      </p:sp>
    </p:spTree>
    <p:extLst>
      <p:ext uri="{BB962C8B-B14F-4D97-AF65-F5344CB8AC3E}">
        <p14:creationId xmlns:p14="http://schemas.microsoft.com/office/powerpoint/2010/main" val="2892025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Motor skills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31</a:t>
            </a:fld>
            <a:endParaRPr lang="en-AU" dirty="0">
              <a:solidFill>
                <a:prstClr val="white"/>
              </a:solidFill>
            </a:endParaRPr>
          </a:p>
        </p:txBody>
      </p:sp>
      <p:sp>
        <p:nvSpPr>
          <p:cNvPr id="5" name="TextBox 4"/>
          <p:cNvSpPr txBox="1"/>
          <p:nvPr/>
        </p:nvSpPr>
        <p:spPr>
          <a:xfrm>
            <a:off x="492225" y="915566"/>
            <a:ext cx="8229599" cy="3970318"/>
          </a:xfrm>
          <a:prstGeom prst="rect">
            <a:avLst/>
          </a:prstGeom>
          <a:noFill/>
        </p:spPr>
        <p:txBody>
          <a:bodyPr wrap="square" rtlCol="0">
            <a:spAutoFit/>
          </a:bodyPr>
          <a:lstStyle/>
          <a:p>
            <a:r>
              <a:rPr lang="en-AU" dirty="0">
                <a:solidFill>
                  <a:srgbClr val="040404"/>
                </a:solidFill>
                <a:latin typeface="Arial" panose="020B0604020202020204" pitchFamily="34" charset="0"/>
                <a:cs typeface="Arial" panose="020B0604020202020204" pitchFamily="34" charset="0"/>
              </a:rPr>
              <a:t>Effective educators:</a:t>
            </a:r>
          </a:p>
          <a:p>
            <a:pPr marL="285750" indent="-285750">
              <a:spcBef>
                <a:spcPts val="1200"/>
              </a:spcBef>
              <a:spcAft>
                <a:spcPts val="1200"/>
              </a:spcAft>
              <a:buFont typeface="Wingdings" panose="05000000000000000000" pitchFamily="2" charset="2"/>
              <a:buChar char="§"/>
            </a:pPr>
            <a:r>
              <a:rPr lang="en-AU" dirty="0">
                <a:solidFill>
                  <a:srgbClr val="040404"/>
                </a:solidFill>
                <a:latin typeface="Arial" panose="020B0604020202020204" pitchFamily="34" charset="0"/>
                <a:cs typeface="Arial" panose="020B0604020202020204" pitchFamily="34" charset="0"/>
              </a:rPr>
              <a:t>incorporate hand strengthening activities such as tug-of-war; using hole punches, spray bottles, modelling clay and squeezing squishy balls </a:t>
            </a:r>
            <a:endParaRPr lang="en-AU" dirty="0" smtClean="0">
              <a:solidFill>
                <a:srgbClr val="040404"/>
              </a:solidFill>
              <a:latin typeface="Arial" panose="020B0604020202020204" pitchFamily="34" charset="0"/>
              <a:cs typeface="Arial" panose="020B0604020202020204" pitchFamily="34" charset="0"/>
            </a:endParaRPr>
          </a:p>
          <a:p>
            <a:pPr marL="285750" indent="-285750">
              <a:spcBef>
                <a:spcPts val="1200"/>
              </a:spcBef>
              <a:spcAft>
                <a:spcPts val="12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provide </a:t>
            </a:r>
            <a:r>
              <a:rPr lang="en-AU" dirty="0">
                <a:solidFill>
                  <a:srgbClr val="040404"/>
                </a:solidFill>
                <a:latin typeface="Arial" panose="020B0604020202020204" pitchFamily="34" charset="0"/>
                <a:cs typeface="Arial" panose="020B0604020202020204" pitchFamily="34" charset="0"/>
              </a:rPr>
              <a:t>adjustments such as increasing time allocated to written </a:t>
            </a:r>
            <a:r>
              <a:rPr lang="en-AU" dirty="0" smtClean="0">
                <a:solidFill>
                  <a:srgbClr val="040404"/>
                </a:solidFill>
                <a:latin typeface="Arial" panose="020B0604020202020204" pitchFamily="34" charset="0"/>
                <a:cs typeface="Arial" panose="020B0604020202020204" pitchFamily="34" charset="0"/>
              </a:rPr>
              <a:t>tasks</a:t>
            </a:r>
          </a:p>
          <a:p>
            <a:pPr marL="285750" indent="-285750">
              <a:spcBef>
                <a:spcPts val="1200"/>
              </a:spcBef>
              <a:spcAft>
                <a:spcPts val="12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decreasing </a:t>
            </a:r>
            <a:r>
              <a:rPr lang="en-AU" dirty="0">
                <a:solidFill>
                  <a:srgbClr val="040404"/>
                </a:solidFill>
                <a:latin typeface="Arial" panose="020B0604020202020204" pitchFamily="34" charset="0"/>
                <a:cs typeface="Arial" panose="020B0604020202020204" pitchFamily="34" charset="0"/>
              </a:rPr>
              <a:t>time spent copying from the board and replacing this activity with a hardcopy for students to highlight relevant </a:t>
            </a:r>
            <a:r>
              <a:rPr lang="en-AU" dirty="0" smtClean="0">
                <a:solidFill>
                  <a:srgbClr val="040404"/>
                </a:solidFill>
                <a:latin typeface="Arial" panose="020B0604020202020204" pitchFamily="34" charset="0"/>
                <a:cs typeface="Arial" panose="020B0604020202020204" pitchFamily="34" charset="0"/>
              </a:rPr>
              <a:t>information</a:t>
            </a:r>
          </a:p>
          <a:p>
            <a:pPr marL="285750" indent="-285750">
              <a:spcBef>
                <a:spcPts val="1200"/>
              </a:spcBef>
              <a:spcAft>
                <a:spcPts val="12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use </a:t>
            </a:r>
            <a:r>
              <a:rPr lang="en-AU" dirty="0">
                <a:solidFill>
                  <a:srgbClr val="040404"/>
                </a:solidFill>
                <a:latin typeface="Arial" panose="020B0604020202020204" pitchFamily="34" charset="0"/>
                <a:cs typeface="Arial" panose="020B0604020202020204" pitchFamily="34" charset="0"/>
              </a:rPr>
              <a:t>of technology, where appropriate, to help minimise fatigue and increase keyboard and word processing </a:t>
            </a:r>
            <a:r>
              <a:rPr lang="en-AU" dirty="0" smtClean="0">
                <a:solidFill>
                  <a:srgbClr val="040404"/>
                </a:solidFill>
                <a:latin typeface="Arial" panose="020B0604020202020204" pitchFamily="34" charset="0"/>
                <a:cs typeface="Arial" panose="020B0604020202020204" pitchFamily="34" charset="0"/>
              </a:rPr>
              <a:t>skills</a:t>
            </a:r>
          </a:p>
          <a:p>
            <a:pPr marL="285750" indent="-285750">
              <a:spcBef>
                <a:spcPts val="1200"/>
              </a:spcBef>
              <a:spcAft>
                <a:spcPts val="12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use </a:t>
            </a:r>
            <a:r>
              <a:rPr lang="en-AU" dirty="0">
                <a:solidFill>
                  <a:srgbClr val="040404"/>
                </a:solidFill>
                <a:latin typeface="Arial" panose="020B0604020202020204" pitchFamily="34" charset="0"/>
                <a:cs typeface="Arial" panose="020B0604020202020204" pitchFamily="34" charset="0"/>
              </a:rPr>
              <a:t>of predictive text apps</a:t>
            </a:r>
            <a:r>
              <a:rPr lang="en-AU" dirty="0" smtClean="0">
                <a:solidFill>
                  <a:srgbClr val="040404"/>
                </a:solidFill>
                <a:latin typeface="Arial" panose="020B0604020202020204" pitchFamily="34" charset="0"/>
                <a:cs typeface="Arial" panose="020B0604020202020204" pitchFamily="34" charset="0"/>
              </a:rPr>
              <a:t>.</a:t>
            </a:r>
            <a:endParaRPr lang="en-AU" dirty="0">
              <a:solidFill>
                <a:srgbClr val="0404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528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507288"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Posture and body awareness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32</a:t>
            </a:fld>
            <a:endParaRPr lang="en-AU" dirty="0">
              <a:solidFill>
                <a:prstClr val="white"/>
              </a:solidFill>
            </a:endParaRPr>
          </a:p>
        </p:txBody>
      </p:sp>
      <p:sp>
        <p:nvSpPr>
          <p:cNvPr id="6" name="TextBox 5"/>
          <p:cNvSpPr txBox="1"/>
          <p:nvPr/>
        </p:nvSpPr>
        <p:spPr>
          <a:xfrm>
            <a:off x="521147" y="1059582"/>
            <a:ext cx="8064895" cy="2585323"/>
          </a:xfrm>
          <a:prstGeom prst="rect">
            <a:avLst/>
          </a:prstGeom>
          <a:solidFill>
            <a:schemeClr val="tx1">
              <a:lumMod val="10000"/>
              <a:lumOff val="90000"/>
            </a:schemeClr>
          </a:solidFill>
        </p:spPr>
        <p:txBody>
          <a:bodyPr wrap="square" rtlCol="0">
            <a:spAutoFit/>
          </a:bodyPr>
          <a:lstStyle/>
          <a:p>
            <a:r>
              <a:rPr lang="en-AU" dirty="0" smtClean="0">
                <a:solidFill>
                  <a:srgbClr val="040404"/>
                </a:solidFill>
                <a:latin typeface="Arial" panose="020B0604020202020204" pitchFamily="34" charset="0"/>
                <a:cs typeface="Arial" panose="020B0604020202020204" pitchFamily="34" charset="0"/>
              </a:rPr>
              <a:t>‘Poor </a:t>
            </a:r>
            <a:r>
              <a:rPr lang="en-AU" dirty="0">
                <a:solidFill>
                  <a:srgbClr val="040404"/>
                </a:solidFill>
                <a:latin typeface="Arial" panose="020B0604020202020204" pitchFamily="34" charset="0"/>
                <a:cs typeface="Arial" panose="020B0604020202020204" pitchFamily="34" charset="0"/>
              </a:rPr>
              <a:t>central or postural stability of the core body or trunk muscles can affect students’ balance and functioning in the </a:t>
            </a:r>
            <a:r>
              <a:rPr lang="en-AU" dirty="0" smtClean="0">
                <a:solidFill>
                  <a:srgbClr val="040404"/>
                </a:solidFill>
                <a:latin typeface="Arial" panose="020B0604020202020204" pitchFamily="34" charset="0"/>
                <a:cs typeface="Arial" panose="020B0604020202020204" pitchFamily="34" charset="0"/>
              </a:rPr>
              <a:t>classroom … </a:t>
            </a:r>
          </a:p>
          <a:p>
            <a:endParaRPr lang="en-AU" dirty="0">
              <a:solidFill>
                <a:srgbClr val="040404"/>
              </a:solidFill>
              <a:latin typeface="Arial" panose="020B0604020202020204" pitchFamily="34" charset="0"/>
              <a:cs typeface="Arial" panose="020B0604020202020204" pitchFamily="34" charset="0"/>
            </a:endParaRPr>
          </a:p>
          <a:p>
            <a:r>
              <a:rPr lang="en-AU" dirty="0" smtClean="0">
                <a:solidFill>
                  <a:srgbClr val="040404"/>
                </a:solidFill>
                <a:latin typeface="Arial" panose="020B0604020202020204" pitchFamily="34" charset="0"/>
                <a:cs typeface="Arial" panose="020B0604020202020204" pitchFamily="34" charset="0"/>
              </a:rPr>
              <a:t>They </a:t>
            </a:r>
            <a:r>
              <a:rPr lang="en-AU" dirty="0">
                <a:solidFill>
                  <a:srgbClr val="040404"/>
                </a:solidFill>
                <a:latin typeface="Arial" panose="020B0604020202020204" pitchFamily="34" charset="0"/>
                <a:cs typeface="Arial" panose="020B0604020202020204" pitchFamily="34" charset="0"/>
              </a:rPr>
              <a:t>may bump into peers and furniture, trip over their own feet when crossing the room and play in an apparent rough or aggressive manner, often hurting peers or breaking toys. </a:t>
            </a:r>
            <a:endParaRPr lang="en-AU" dirty="0" smtClean="0">
              <a:solidFill>
                <a:srgbClr val="040404"/>
              </a:solidFill>
              <a:latin typeface="Arial" panose="020B0604020202020204" pitchFamily="34" charset="0"/>
              <a:cs typeface="Arial" panose="020B0604020202020204" pitchFamily="34" charset="0"/>
            </a:endParaRPr>
          </a:p>
          <a:p>
            <a:endParaRPr lang="en-AU" dirty="0">
              <a:solidFill>
                <a:srgbClr val="040404"/>
              </a:solidFill>
              <a:latin typeface="Arial" panose="020B0604020202020204" pitchFamily="34" charset="0"/>
              <a:cs typeface="Arial" panose="020B0604020202020204" pitchFamily="34" charset="0"/>
            </a:endParaRPr>
          </a:p>
          <a:p>
            <a:r>
              <a:rPr lang="en-AU" dirty="0" smtClean="0">
                <a:solidFill>
                  <a:srgbClr val="040404"/>
                </a:solidFill>
                <a:latin typeface="Arial" panose="020B0604020202020204" pitchFamily="34" charset="0"/>
                <a:cs typeface="Arial" panose="020B0604020202020204" pitchFamily="34" charset="0"/>
              </a:rPr>
              <a:t>This </a:t>
            </a:r>
            <a:r>
              <a:rPr lang="en-AU" dirty="0">
                <a:solidFill>
                  <a:srgbClr val="040404"/>
                </a:solidFill>
                <a:latin typeface="Arial" panose="020B0604020202020204" pitchFamily="34" charset="0"/>
                <a:cs typeface="Arial" panose="020B0604020202020204" pitchFamily="34" charset="0"/>
              </a:rPr>
              <a:t>is not intentional or defiant </a:t>
            </a:r>
            <a:r>
              <a:rPr lang="en-AU" dirty="0" err="1">
                <a:solidFill>
                  <a:srgbClr val="040404"/>
                </a:solidFill>
                <a:latin typeface="Arial" panose="020B0604020202020204" pitchFamily="34" charset="0"/>
                <a:cs typeface="Arial" panose="020B0604020202020204" pitchFamily="34" charset="0"/>
              </a:rPr>
              <a:t>behavior</a:t>
            </a:r>
            <a:r>
              <a:rPr lang="en-AU" dirty="0">
                <a:solidFill>
                  <a:srgbClr val="040404"/>
                </a:solidFill>
                <a:latin typeface="Arial" panose="020B0604020202020204" pitchFamily="34" charset="0"/>
                <a:cs typeface="Arial" panose="020B0604020202020204" pitchFamily="34" charset="0"/>
              </a:rPr>
              <a:t>, rather a result of impaired motor skills and poor body awareness caused by neurological impairment.’ </a:t>
            </a:r>
          </a:p>
        </p:txBody>
      </p:sp>
      <p:sp>
        <p:nvSpPr>
          <p:cNvPr id="7" name="TextBox 6"/>
          <p:cNvSpPr txBox="1"/>
          <p:nvPr/>
        </p:nvSpPr>
        <p:spPr>
          <a:xfrm>
            <a:off x="431626" y="4005543"/>
            <a:ext cx="7992887" cy="523220"/>
          </a:xfrm>
          <a:prstGeom prst="rect">
            <a:avLst/>
          </a:prstGeom>
          <a:noFill/>
        </p:spPr>
        <p:txBody>
          <a:bodyPr wrap="square" rtlCol="0">
            <a:spAutoFit/>
          </a:bodyPr>
          <a:lstStyle/>
          <a:p>
            <a:pPr algn="r"/>
            <a:r>
              <a:rPr lang="en-AU" sz="1400" dirty="0" smtClean="0">
                <a:solidFill>
                  <a:srgbClr val="040404"/>
                </a:solidFill>
                <a:latin typeface="Arial" panose="020B0604020202020204" pitchFamily="34" charset="0"/>
                <a:cs typeface="Arial" panose="020B0604020202020204" pitchFamily="34" charset="0"/>
              </a:rPr>
              <a:t>What </a:t>
            </a:r>
            <a:r>
              <a:rPr lang="en-AU" sz="1400" dirty="0">
                <a:solidFill>
                  <a:srgbClr val="040404"/>
                </a:solidFill>
                <a:latin typeface="Arial" panose="020B0604020202020204" pitchFamily="34" charset="0"/>
                <a:cs typeface="Arial" panose="020B0604020202020204" pitchFamily="34" charset="0"/>
              </a:rPr>
              <a:t>educators need to know about FASD, </a:t>
            </a:r>
            <a:r>
              <a:rPr lang="en-AU" sz="1400" dirty="0" smtClean="0">
                <a:solidFill>
                  <a:srgbClr val="040404"/>
                </a:solidFill>
                <a:latin typeface="Arial" panose="020B0604020202020204" pitchFamily="34" charset="0"/>
                <a:cs typeface="Arial" panose="020B0604020202020204" pitchFamily="34" charset="0"/>
              </a:rPr>
              <a:t>Working </a:t>
            </a:r>
            <a:r>
              <a:rPr lang="en-AU" sz="1400" dirty="0">
                <a:solidFill>
                  <a:srgbClr val="040404"/>
                </a:solidFill>
                <a:latin typeface="Arial" panose="020B0604020202020204" pitchFamily="34" charset="0"/>
                <a:cs typeface="Arial" panose="020B0604020202020204" pitchFamily="34" charset="0"/>
              </a:rPr>
              <a:t>Together to Educate </a:t>
            </a:r>
            <a:r>
              <a:rPr lang="en-AU" sz="1400" dirty="0" smtClean="0">
                <a:solidFill>
                  <a:srgbClr val="040404"/>
                </a:solidFill>
                <a:latin typeface="Arial" panose="020B0604020202020204" pitchFamily="34" charset="0"/>
                <a:cs typeface="Arial" panose="020B0604020202020204" pitchFamily="34" charset="0"/>
              </a:rPr>
              <a:t>Children </a:t>
            </a:r>
            <a:r>
              <a:rPr lang="en-AU" sz="1400" dirty="0">
                <a:solidFill>
                  <a:srgbClr val="040404"/>
                </a:solidFill>
                <a:latin typeface="Arial" panose="020B0604020202020204" pitchFamily="34" charset="0"/>
                <a:cs typeface="Arial" panose="020B0604020202020204" pitchFamily="34" charset="0"/>
              </a:rPr>
              <a:t>in Manitoba with </a:t>
            </a:r>
            <a:r>
              <a:rPr lang="en-AU" sz="1400" dirty="0" err="1">
                <a:solidFill>
                  <a:srgbClr val="040404"/>
                </a:solidFill>
                <a:latin typeface="Arial" panose="020B0604020202020204" pitchFamily="34" charset="0"/>
                <a:cs typeface="Arial" panose="020B0604020202020204" pitchFamily="34" charset="0"/>
              </a:rPr>
              <a:t>Fetal</a:t>
            </a:r>
            <a:r>
              <a:rPr lang="en-AU" sz="1400" dirty="0">
                <a:solidFill>
                  <a:srgbClr val="040404"/>
                </a:solidFill>
                <a:latin typeface="Arial" panose="020B0604020202020204" pitchFamily="34" charset="0"/>
                <a:cs typeface="Arial" panose="020B0604020202020204" pitchFamily="34" charset="0"/>
              </a:rPr>
              <a:t> Alcohol Spectrum Disorder</a:t>
            </a:r>
            <a:r>
              <a:rPr lang="en-AU" sz="1400" dirty="0" smtClean="0">
                <a:solidFill>
                  <a:srgbClr val="040404"/>
                </a:solidFill>
                <a:latin typeface="Arial" panose="020B0604020202020204" pitchFamily="34" charset="0"/>
                <a:cs typeface="Arial" panose="020B0604020202020204" pitchFamily="34" charset="0"/>
              </a:rPr>
              <a:t>, 2009</a:t>
            </a:r>
            <a:endParaRPr lang="en-AU" sz="1400" dirty="0">
              <a:solidFill>
                <a:srgbClr val="0404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690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435280" cy="857250"/>
          </a:xfrm>
        </p:spPr>
        <p:txBody>
          <a:bodyPr/>
          <a:lstStyle/>
          <a:p>
            <a:r>
              <a:rPr lang="en-AU" dirty="0" smtClean="0">
                <a:solidFill>
                  <a:schemeClr val="tx1">
                    <a:lumMod val="90000"/>
                    <a:lumOff val="10000"/>
                  </a:schemeClr>
                </a:solidFill>
              </a:rPr>
              <a:t>Accessing </a:t>
            </a:r>
            <a:r>
              <a:rPr lang="en-AU" dirty="0">
                <a:solidFill>
                  <a:schemeClr val="tx1">
                    <a:lumMod val="90000"/>
                    <a:lumOff val="10000"/>
                  </a:schemeClr>
                </a:solidFill>
              </a:rPr>
              <a:t>the </a:t>
            </a:r>
            <a:r>
              <a:rPr lang="en-AU" dirty="0" smtClean="0">
                <a:solidFill>
                  <a:schemeClr val="tx1">
                    <a:lumMod val="90000"/>
                    <a:lumOff val="10000"/>
                  </a:schemeClr>
                </a:solidFill>
              </a:rPr>
              <a:t>curriculum</a:t>
            </a:r>
            <a:r>
              <a:rPr lang="en-AU" dirty="0">
                <a:solidFill>
                  <a:schemeClr val="tx1">
                    <a:lumMod val="90000"/>
                    <a:lumOff val="10000"/>
                  </a:schemeClr>
                </a:solidFill>
              </a:rPr>
              <a:t>: Posture and body awareness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33</a:t>
            </a:fld>
            <a:endParaRPr lang="en-AU" dirty="0">
              <a:solidFill>
                <a:prstClr val="white"/>
              </a:solidFill>
            </a:endParaRPr>
          </a:p>
        </p:txBody>
      </p:sp>
      <p:sp>
        <p:nvSpPr>
          <p:cNvPr id="6" name="Content Placeholder 5"/>
          <p:cNvSpPr>
            <a:spLocks noGrp="1"/>
          </p:cNvSpPr>
          <p:nvPr>
            <p:ph idx="1"/>
          </p:nvPr>
        </p:nvSpPr>
        <p:spPr>
          <a:xfrm>
            <a:off x="457200" y="1063625"/>
            <a:ext cx="8003232" cy="3236317"/>
          </a:xfrm>
        </p:spPr>
        <p:txBody>
          <a:bodyPr>
            <a:normAutofit fontScale="92500"/>
          </a:bodyPr>
          <a:lstStyle/>
          <a:p>
            <a:pPr marL="0" indent="0">
              <a:buNone/>
            </a:pPr>
            <a:r>
              <a:rPr lang="en-AU" sz="1900" dirty="0" smtClean="0">
                <a:solidFill>
                  <a:srgbClr val="040404"/>
                </a:solidFill>
              </a:rPr>
              <a:t>Effective </a:t>
            </a:r>
            <a:r>
              <a:rPr lang="en-AU" sz="1900" dirty="0">
                <a:solidFill>
                  <a:srgbClr val="040404"/>
                </a:solidFill>
              </a:rPr>
              <a:t>educators:</a:t>
            </a:r>
          </a:p>
          <a:p>
            <a:pPr lvl="0">
              <a:buFont typeface="Wingdings" panose="05000000000000000000" pitchFamily="2" charset="2"/>
              <a:buChar char="§"/>
            </a:pPr>
            <a:r>
              <a:rPr lang="en-GB" sz="1900" dirty="0">
                <a:solidFill>
                  <a:srgbClr val="040404"/>
                </a:solidFill>
              </a:rPr>
              <a:t>closely supervise students to ensure personal safety and the safety of others in the classroom or playgroup</a:t>
            </a:r>
            <a:endParaRPr lang="en-AU" sz="1900" dirty="0">
              <a:solidFill>
                <a:srgbClr val="040404"/>
              </a:solidFill>
            </a:endParaRPr>
          </a:p>
          <a:p>
            <a:pPr lvl="0">
              <a:buFont typeface="Wingdings" panose="05000000000000000000" pitchFamily="2" charset="2"/>
              <a:buChar char="§"/>
            </a:pPr>
            <a:r>
              <a:rPr lang="en-GB" sz="1900" dirty="0">
                <a:solidFill>
                  <a:srgbClr val="040404"/>
                </a:solidFill>
              </a:rPr>
              <a:t>ensure students are given regular, short breaks away from their desks</a:t>
            </a:r>
            <a:endParaRPr lang="en-AU" sz="1900" dirty="0">
              <a:solidFill>
                <a:srgbClr val="040404"/>
              </a:solidFill>
            </a:endParaRPr>
          </a:p>
          <a:p>
            <a:pPr lvl="0">
              <a:buFont typeface="Wingdings" panose="05000000000000000000" pitchFamily="2" charset="2"/>
              <a:buChar char="§"/>
            </a:pPr>
            <a:r>
              <a:rPr lang="en-GB" sz="1900" dirty="0">
                <a:solidFill>
                  <a:srgbClr val="040404"/>
                </a:solidFill>
              </a:rPr>
              <a:t>include physical activity such as obstacle courses, ball games and running races</a:t>
            </a:r>
            <a:endParaRPr lang="en-AU" sz="1900" dirty="0">
              <a:solidFill>
                <a:srgbClr val="040404"/>
              </a:solidFill>
            </a:endParaRPr>
          </a:p>
          <a:p>
            <a:pPr lvl="0">
              <a:buFont typeface="Wingdings" panose="05000000000000000000" pitchFamily="2" charset="2"/>
              <a:buChar char="§"/>
            </a:pPr>
            <a:r>
              <a:rPr lang="en-GB" sz="1900" dirty="0" smtClean="0">
                <a:solidFill>
                  <a:srgbClr val="040404"/>
                </a:solidFill>
              </a:rPr>
              <a:t>use </a:t>
            </a:r>
            <a:r>
              <a:rPr lang="en-GB" sz="1900" dirty="0">
                <a:solidFill>
                  <a:srgbClr val="040404"/>
                </a:solidFill>
              </a:rPr>
              <a:t>weight </a:t>
            </a:r>
            <a:r>
              <a:rPr lang="en-GB" sz="1900" dirty="0" smtClean="0">
                <a:solidFill>
                  <a:srgbClr val="040404"/>
                </a:solidFill>
              </a:rPr>
              <a:t>bearing </a:t>
            </a:r>
            <a:r>
              <a:rPr lang="en-GB" sz="1900" dirty="0">
                <a:solidFill>
                  <a:srgbClr val="040404"/>
                </a:solidFill>
              </a:rPr>
              <a:t>activities such as wall push-up or wheel barrow races to build upper body strength.</a:t>
            </a:r>
            <a:endParaRPr lang="en-AU" sz="1900" dirty="0">
              <a:solidFill>
                <a:srgbClr val="040404"/>
              </a:solidFill>
            </a:endParaRPr>
          </a:p>
          <a:p>
            <a:pPr marL="0" indent="0">
              <a:buNone/>
            </a:pPr>
            <a:endParaRPr lang="en-GB" sz="1900" dirty="0" smtClean="0">
              <a:solidFill>
                <a:srgbClr val="040404"/>
              </a:solidFill>
            </a:endParaRPr>
          </a:p>
          <a:p>
            <a:pPr marL="0" indent="0">
              <a:buNone/>
            </a:pPr>
            <a:r>
              <a:rPr lang="en-GB" sz="1900" dirty="0" smtClean="0">
                <a:solidFill>
                  <a:srgbClr val="040404"/>
                </a:solidFill>
              </a:rPr>
              <a:t>These </a:t>
            </a:r>
            <a:r>
              <a:rPr lang="en-GB" sz="1900" dirty="0">
                <a:solidFill>
                  <a:srgbClr val="040404"/>
                </a:solidFill>
              </a:rPr>
              <a:t>activities will also support students to remain calm.</a:t>
            </a:r>
            <a:endParaRPr lang="en-AU" sz="1900" dirty="0">
              <a:solidFill>
                <a:srgbClr val="040404"/>
              </a:solidFill>
            </a:endParaRPr>
          </a:p>
          <a:p>
            <a:pPr marL="0" indent="0">
              <a:buNone/>
            </a:pPr>
            <a:endParaRPr lang="en-AU" sz="2000" dirty="0" smtClean="0">
              <a:solidFill>
                <a:srgbClr val="040404"/>
              </a:solidFill>
            </a:endParaRPr>
          </a:p>
          <a:p>
            <a:pPr marL="0" indent="0">
              <a:buNone/>
            </a:pPr>
            <a:endParaRPr lang="en-AU" dirty="0" smtClean="0"/>
          </a:p>
          <a:p>
            <a:pPr marL="0" indent="0">
              <a:buNone/>
            </a:pPr>
            <a:endParaRPr lang="en-AU" dirty="0"/>
          </a:p>
        </p:txBody>
      </p:sp>
    </p:spTree>
    <p:extLst>
      <p:ext uri="{BB962C8B-B14F-4D97-AF65-F5344CB8AC3E}">
        <p14:creationId xmlns:p14="http://schemas.microsoft.com/office/powerpoint/2010/main" val="3299518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435280" cy="857250"/>
          </a:xfrm>
        </p:spPr>
        <p:txBody>
          <a:bodyPr/>
          <a:lstStyle/>
          <a:p>
            <a:r>
              <a:rPr lang="en-AU" dirty="0">
                <a:solidFill>
                  <a:schemeClr val="tx1">
                    <a:lumMod val="90000"/>
                    <a:lumOff val="10000"/>
                  </a:schemeClr>
                </a:solidFill>
              </a:rPr>
              <a:t>Accessing the curriculum on the same basis as </a:t>
            </a:r>
            <a:br>
              <a:rPr lang="en-AU" dirty="0">
                <a:solidFill>
                  <a:schemeClr val="tx1">
                    <a:lumMod val="90000"/>
                    <a:lumOff val="10000"/>
                  </a:schemeClr>
                </a:solidFill>
              </a:rPr>
            </a:br>
            <a:r>
              <a:rPr lang="en-AU" dirty="0">
                <a:solidFill>
                  <a:schemeClr val="tx1">
                    <a:lumMod val="90000"/>
                    <a:lumOff val="10000"/>
                  </a:schemeClr>
                </a:solidFill>
              </a:rPr>
              <a:t>their peers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34</a:t>
            </a:fld>
            <a:endParaRPr lang="en-AU" dirty="0">
              <a:solidFill>
                <a:prstClr val="white"/>
              </a:solidFill>
            </a:endParaRPr>
          </a:p>
        </p:txBody>
      </p:sp>
      <p:sp>
        <p:nvSpPr>
          <p:cNvPr id="7" name="Content Placeholder 5"/>
          <p:cNvSpPr txBox="1">
            <a:spLocks/>
          </p:cNvSpPr>
          <p:nvPr/>
        </p:nvSpPr>
        <p:spPr>
          <a:xfrm>
            <a:off x="457200" y="1419622"/>
            <a:ext cx="7859216" cy="2520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Ø"/>
              <a:defRPr sz="1800" kern="1200">
                <a:solidFill>
                  <a:schemeClr val="accent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AU" dirty="0" smtClean="0">
                <a:solidFill>
                  <a:srgbClr val="040404"/>
                </a:solidFill>
              </a:rPr>
              <a:t>Educators are required to implement legislation and Department of Education policies in their classrooms. </a:t>
            </a:r>
          </a:p>
          <a:p>
            <a:pPr marL="0" indent="0">
              <a:buFont typeface="Wingdings" panose="05000000000000000000" pitchFamily="2" charset="2"/>
              <a:buNone/>
            </a:pPr>
            <a:endParaRPr lang="en-AU" dirty="0" smtClean="0">
              <a:solidFill>
                <a:srgbClr val="040404"/>
              </a:solidFill>
            </a:endParaRPr>
          </a:p>
          <a:p>
            <a:pPr marL="0" indent="0">
              <a:buFont typeface="Wingdings" panose="05000000000000000000" pitchFamily="2" charset="2"/>
              <a:buNone/>
            </a:pPr>
            <a:r>
              <a:rPr lang="en-AU" dirty="0" smtClean="0">
                <a:solidFill>
                  <a:srgbClr val="040404"/>
                </a:solidFill>
              </a:rPr>
              <a:t>Disability Discrimination Act 1992 (DDA) provides a definition of what constitutes a disability as ‘a disorder or malfunction that results in a person learning differently from a person without the disorder or malfunction.’</a:t>
            </a:r>
          </a:p>
          <a:p>
            <a:pPr marL="0" indent="0">
              <a:buFont typeface="Wingdings" panose="05000000000000000000" pitchFamily="2" charset="2"/>
              <a:buNone/>
            </a:pPr>
            <a:endParaRPr lang="en-AU" dirty="0" smtClean="0">
              <a:solidFill>
                <a:srgbClr val="040404"/>
              </a:solidFill>
            </a:endParaRPr>
          </a:p>
          <a:p>
            <a:pPr marL="0" indent="0">
              <a:buFont typeface="Wingdings" panose="05000000000000000000" pitchFamily="2" charset="2"/>
              <a:buNone/>
            </a:pPr>
            <a:r>
              <a:rPr lang="en-AU" dirty="0" smtClean="0">
                <a:solidFill>
                  <a:srgbClr val="040404"/>
                </a:solidFill>
              </a:rPr>
              <a:t>A student does not require a diagnosis to be protected under the DDA.</a:t>
            </a:r>
          </a:p>
          <a:p>
            <a:pPr marL="0" indent="0">
              <a:buFont typeface="Wingdings" panose="05000000000000000000" pitchFamily="2" charset="2"/>
              <a:buNone/>
            </a:pPr>
            <a:endParaRPr lang="en-AU" dirty="0" smtClean="0">
              <a:solidFill>
                <a:srgbClr val="040404"/>
              </a:solidFill>
            </a:endParaRPr>
          </a:p>
          <a:p>
            <a:pPr marL="0" indent="0">
              <a:buFont typeface="Wingdings" panose="05000000000000000000" pitchFamily="2" charset="2"/>
              <a:buNone/>
            </a:pPr>
            <a:endParaRPr lang="en-AU" dirty="0"/>
          </a:p>
        </p:txBody>
      </p:sp>
    </p:spTree>
    <p:extLst>
      <p:ext uri="{BB962C8B-B14F-4D97-AF65-F5344CB8AC3E}">
        <p14:creationId xmlns:p14="http://schemas.microsoft.com/office/powerpoint/2010/main" val="1850267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435280" cy="857250"/>
          </a:xfrm>
        </p:spPr>
        <p:txBody>
          <a:bodyPr/>
          <a:lstStyle/>
          <a:p>
            <a:r>
              <a:rPr lang="en-AU" dirty="0">
                <a:solidFill>
                  <a:schemeClr val="tx1">
                    <a:lumMod val="90000"/>
                    <a:lumOff val="10000"/>
                  </a:schemeClr>
                </a:solidFill>
              </a:rPr>
              <a:t>Accessing the curriculum on the same basis as </a:t>
            </a:r>
            <a:br>
              <a:rPr lang="en-AU" dirty="0">
                <a:solidFill>
                  <a:schemeClr val="tx1">
                    <a:lumMod val="90000"/>
                    <a:lumOff val="10000"/>
                  </a:schemeClr>
                </a:solidFill>
              </a:rPr>
            </a:br>
            <a:r>
              <a:rPr lang="en-AU" dirty="0">
                <a:solidFill>
                  <a:schemeClr val="tx1">
                    <a:lumMod val="90000"/>
                    <a:lumOff val="10000"/>
                  </a:schemeClr>
                </a:solidFill>
              </a:rPr>
              <a:t>their peers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35</a:t>
            </a:fld>
            <a:endParaRPr lang="en-AU" dirty="0">
              <a:solidFill>
                <a:prstClr val="white"/>
              </a:solidFill>
            </a:endParaRPr>
          </a:p>
        </p:txBody>
      </p:sp>
      <p:sp>
        <p:nvSpPr>
          <p:cNvPr id="6" name="Content Placeholder 5"/>
          <p:cNvSpPr>
            <a:spLocks noGrp="1"/>
          </p:cNvSpPr>
          <p:nvPr>
            <p:ph idx="1"/>
          </p:nvPr>
        </p:nvSpPr>
        <p:spPr>
          <a:xfrm>
            <a:off x="457200" y="1275606"/>
            <a:ext cx="7859216" cy="2592288"/>
          </a:xfrm>
        </p:spPr>
        <p:txBody>
          <a:bodyPr>
            <a:normAutofit/>
          </a:bodyPr>
          <a:lstStyle/>
          <a:p>
            <a:pPr marL="0" indent="0">
              <a:buNone/>
            </a:pPr>
            <a:r>
              <a:rPr lang="en-GB" dirty="0" smtClean="0">
                <a:solidFill>
                  <a:srgbClr val="040404"/>
                </a:solidFill>
              </a:rPr>
              <a:t>Disability Standards for Education 2005 (the Standards) clarify the obligations of education and training providers, and seek to ensure that students with disability can access and participate in education on the same basis as their peers.</a:t>
            </a:r>
            <a:endParaRPr lang="en-AU" dirty="0" smtClean="0">
              <a:solidFill>
                <a:srgbClr val="040404"/>
              </a:solidFill>
            </a:endParaRPr>
          </a:p>
          <a:p>
            <a:pPr marL="0" indent="0">
              <a:buNone/>
            </a:pPr>
            <a:endParaRPr lang="en-AU" dirty="0" smtClean="0">
              <a:solidFill>
                <a:srgbClr val="040404"/>
              </a:solidFill>
            </a:endParaRPr>
          </a:p>
          <a:p>
            <a:pPr marL="0" indent="0">
              <a:buNone/>
            </a:pPr>
            <a:r>
              <a:rPr lang="en-GB" dirty="0">
                <a:solidFill>
                  <a:srgbClr val="040404"/>
                </a:solidFill>
              </a:rPr>
              <a:t>Teaching, learning and assessment adjustments are provided for students who are working below expected achievement in order to support them to access the curriculum. </a:t>
            </a:r>
            <a:endParaRPr lang="en-AU" dirty="0">
              <a:solidFill>
                <a:srgbClr val="040404"/>
              </a:solidFill>
            </a:endParaRPr>
          </a:p>
          <a:p>
            <a:pPr marL="0" indent="0">
              <a:buNone/>
            </a:pPr>
            <a:endParaRPr lang="en-AU" dirty="0"/>
          </a:p>
        </p:txBody>
      </p:sp>
    </p:spTree>
    <p:extLst>
      <p:ext uri="{BB962C8B-B14F-4D97-AF65-F5344CB8AC3E}">
        <p14:creationId xmlns:p14="http://schemas.microsoft.com/office/powerpoint/2010/main" val="2476268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435280" cy="857250"/>
          </a:xfrm>
        </p:spPr>
        <p:txBody>
          <a:bodyPr/>
          <a:lstStyle/>
          <a:p>
            <a:r>
              <a:rPr lang="en-AU" dirty="0">
                <a:solidFill>
                  <a:schemeClr val="tx1">
                    <a:lumMod val="90000"/>
                    <a:lumOff val="10000"/>
                  </a:schemeClr>
                </a:solidFill>
              </a:rPr>
              <a:t>Accessing the </a:t>
            </a:r>
            <a:r>
              <a:rPr lang="en-AU" dirty="0" smtClean="0">
                <a:solidFill>
                  <a:schemeClr val="tx1">
                    <a:lumMod val="90000"/>
                    <a:lumOff val="10000"/>
                  </a:schemeClr>
                </a:solidFill>
              </a:rPr>
              <a:t>curriculum: NCCD levels of adjustments</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36</a:t>
            </a:fld>
            <a:endParaRPr lang="en-AU" dirty="0">
              <a:solidFill>
                <a:prstClr val="white"/>
              </a:solidFill>
            </a:endParaRPr>
          </a:p>
        </p:txBody>
      </p:sp>
      <p:sp>
        <p:nvSpPr>
          <p:cNvPr id="7" name="Content Placeholder 5"/>
          <p:cNvSpPr>
            <a:spLocks noGrp="1"/>
          </p:cNvSpPr>
          <p:nvPr>
            <p:ph idx="1"/>
          </p:nvPr>
        </p:nvSpPr>
        <p:spPr>
          <a:xfrm>
            <a:off x="457200" y="1491630"/>
            <a:ext cx="3898776" cy="2520280"/>
          </a:xfrm>
        </p:spPr>
        <p:txBody>
          <a:bodyPr>
            <a:noAutofit/>
          </a:bodyPr>
          <a:lstStyle/>
          <a:p>
            <a:pPr marL="0" indent="0">
              <a:buNone/>
            </a:pPr>
            <a:r>
              <a:rPr lang="en-AU" sz="2000" dirty="0">
                <a:solidFill>
                  <a:srgbClr val="040404"/>
                </a:solidFill>
              </a:rPr>
              <a:t>Th</a:t>
            </a:r>
            <a:r>
              <a:rPr lang="en-AU" dirty="0">
                <a:solidFill>
                  <a:srgbClr val="040404"/>
                </a:solidFill>
              </a:rPr>
              <a:t>e Nationally Consistent Collection of Data on School Students with Disability (NCCD) occurs </a:t>
            </a:r>
            <a:r>
              <a:rPr lang="en-AU" dirty="0" smtClean="0">
                <a:solidFill>
                  <a:srgbClr val="040404"/>
                </a:solidFill>
              </a:rPr>
              <a:t>annually. </a:t>
            </a:r>
          </a:p>
          <a:p>
            <a:pPr marL="0" indent="0">
              <a:buNone/>
            </a:pPr>
            <a:endParaRPr lang="en-AU" dirty="0">
              <a:solidFill>
                <a:srgbClr val="040404"/>
              </a:solidFill>
            </a:endParaRPr>
          </a:p>
          <a:p>
            <a:pPr marL="0" indent="0">
              <a:buNone/>
            </a:pPr>
            <a:r>
              <a:rPr lang="en-AU" dirty="0" smtClean="0">
                <a:solidFill>
                  <a:srgbClr val="040404"/>
                </a:solidFill>
              </a:rPr>
              <a:t>The </a:t>
            </a:r>
            <a:r>
              <a:rPr lang="en-AU" dirty="0">
                <a:solidFill>
                  <a:srgbClr val="040404"/>
                </a:solidFill>
              </a:rPr>
              <a:t>data identifies the number of school students with disability, the </a:t>
            </a:r>
            <a:r>
              <a:rPr lang="en-AU" dirty="0" smtClean="0">
                <a:solidFill>
                  <a:srgbClr val="040404"/>
                </a:solidFill>
              </a:rPr>
              <a:t>category </a:t>
            </a:r>
            <a:r>
              <a:rPr lang="en-AU" dirty="0">
                <a:solidFill>
                  <a:srgbClr val="040404"/>
                </a:solidFill>
              </a:rPr>
              <a:t>of disability and the level of reasonable educational </a:t>
            </a:r>
            <a:r>
              <a:rPr lang="en-AU" dirty="0" smtClean="0">
                <a:solidFill>
                  <a:srgbClr val="040404"/>
                </a:solidFill>
              </a:rPr>
              <a:t>adjustment. </a:t>
            </a:r>
          </a:p>
        </p:txBody>
      </p:sp>
      <p:pic>
        <p:nvPicPr>
          <p:cNvPr id="8" name="Picture 7" descr="Screen Clipping">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41514"/>
          <a:stretch/>
        </p:blipFill>
        <p:spPr>
          <a:xfrm>
            <a:off x="4320902" y="1364010"/>
            <a:ext cx="4450864" cy="1623117"/>
          </a:xfrm>
          <a:prstGeom prst="rect">
            <a:avLst/>
          </a:prstGeom>
        </p:spPr>
      </p:pic>
      <p:sp>
        <p:nvSpPr>
          <p:cNvPr id="9" name="TextBox 8"/>
          <p:cNvSpPr txBox="1"/>
          <p:nvPr/>
        </p:nvSpPr>
        <p:spPr>
          <a:xfrm>
            <a:off x="4518077" y="3160964"/>
            <a:ext cx="4374403" cy="338554"/>
          </a:xfrm>
          <a:prstGeom prst="rect">
            <a:avLst/>
          </a:prstGeom>
          <a:noFill/>
        </p:spPr>
        <p:txBody>
          <a:bodyPr wrap="none" rtlCol="0">
            <a:spAutoFit/>
          </a:bodyPr>
          <a:lstStyle/>
          <a:p>
            <a:r>
              <a:rPr lang="en-AU" sz="1600" dirty="0" smtClean="0">
                <a:latin typeface="Arial" panose="020B0604020202020204" pitchFamily="34" charset="0"/>
                <a:cs typeface="Arial" panose="020B0604020202020204" pitchFamily="34" charset="0"/>
              </a:rPr>
              <a:t>Visit NCCD site to view illustrations of practice</a:t>
            </a:r>
            <a:endParaRPr lang="en-A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3169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435280" cy="857250"/>
          </a:xfrm>
        </p:spPr>
        <p:txBody>
          <a:bodyPr/>
          <a:lstStyle/>
          <a:p>
            <a:r>
              <a:rPr lang="en-AU" dirty="0">
                <a:solidFill>
                  <a:schemeClr val="tx1">
                    <a:lumMod val="90000"/>
                    <a:lumOff val="10000"/>
                  </a:schemeClr>
                </a:solidFill>
              </a:rPr>
              <a:t>Accessing the </a:t>
            </a:r>
            <a:r>
              <a:rPr lang="en-AU" dirty="0" smtClean="0">
                <a:solidFill>
                  <a:schemeClr val="tx1">
                    <a:lumMod val="90000"/>
                    <a:lumOff val="10000"/>
                  </a:schemeClr>
                </a:solidFill>
              </a:rPr>
              <a:t>curriculum: </a:t>
            </a:r>
            <a:r>
              <a:rPr lang="en-AU" dirty="0">
                <a:solidFill>
                  <a:schemeClr val="tx1">
                    <a:lumMod val="90000"/>
                    <a:lumOff val="10000"/>
                  </a:schemeClr>
                </a:solidFill>
              </a:rPr>
              <a:t>RTP for students with special educational needs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37</a:t>
            </a:fld>
            <a:endParaRPr lang="en-AU" dirty="0">
              <a:solidFill>
                <a:prstClr val="white"/>
              </a:solidFill>
            </a:endParaRPr>
          </a:p>
        </p:txBody>
      </p:sp>
      <p:pic>
        <p:nvPicPr>
          <p:cNvPr id="10" name="Picture 9" descr="RTP_Supporting Students with Disability_2019.01 v1.0 [Read-Only] - Word"/>
          <p:cNvPicPr>
            <a:picLocks noChangeAspect="1"/>
          </p:cNvPicPr>
          <p:nvPr/>
        </p:nvPicPr>
        <p:blipFill rotWithShape="1">
          <a:blip r:embed="rId2">
            <a:extLst>
              <a:ext uri="{28A0092B-C50C-407E-A947-70E740481C1C}">
                <a14:useLocalDpi xmlns:a14="http://schemas.microsoft.com/office/drawing/2010/main" val="0"/>
              </a:ext>
            </a:extLst>
          </a:blip>
          <a:srcRect l="33762" t="26200" r="32680" b="12317"/>
          <a:stretch/>
        </p:blipFill>
        <p:spPr>
          <a:xfrm>
            <a:off x="5724128" y="915565"/>
            <a:ext cx="2592288" cy="3672409"/>
          </a:xfrm>
          <a:prstGeom prst="rect">
            <a:avLst/>
          </a:prstGeom>
          <a:effectLst>
            <a:outerShdw blurRad="50800" dist="38100" dir="2700000" algn="tl" rotWithShape="0">
              <a:prstClr val="black">
                <a:alpha val="40000"/>
              </a:prstClr>
            </a:outerShdw>
          </a:effectLst>
        </p:spPr>
      </p:pic>
      <p:sp>
        <p:nvSpPr>
          <p:cNvPr id="11" name="Content Placeholder 5"/>
          <p:cNvSpPr>
            <a:spLocks noGrp="1"/>
          </p:cNvSpPr>
          <p:nvPr>
            <p:ph idx="1"/>
          </p:nvPr>
        </p:nvSpPr>
        <p:spPr>
          <a:xfrm>
            <a:off x="457200" y="1203598"/>
            <a:ext cx="4618856" cy="3096344"/>
          </a:xfrm>
        </p:spPr>
        <p:txBody>
          <a:bodyPr>
            <a:noAutofit/>
          </a:bodyPr>
          <a:lstStyle/>
          <a:p>
            <a:pPr marL="0" indent="0">
              <a:buNone/>
            </a:pPr>
            <a:r>
              <a:rPr lang="en-AU" dirty="0" smtClean="0">
                <a:solidFill>
                  <a:srgbClr val="040404"/>
                </a:solidFill>
              </a:rPr>
              <a:t>Reporting to Parents (RTP) </a:t>
            </a:r>
            <a:r>
              <a:rPr lang="en-AU" dirty="0">
                <a:solidFill>
                  <a:srgbClr val="040404"/>
                </a:solidFill>
              </a:rPr>
              <a:t>allows for a student-centric view of reporting, which means that achievement data is available to schools even when students transfer between, or are enrolled at, multiple schools. </a:t>
            </a:r>
          </a:p>
          <a:p>
            <a:pPr marL="0" indent="0">
              <a:buNone/>
            </a:pPr>
            <a:endParaRPr lang="en-AU" sz="2000" dirty="0" smtClean="0">
              <a:solidFill>
                <a:srgbClr val="040404"/>
              </a:solidFill>
            </a:endParaRPr>
          </a:p>
          <a:p>
            <a:pPr marL="0" indent="0">
              <a:buNone/>
            </a:pPr>
            <a:r>
              <a:rPr lang="en-AU" dirty="0">
                <a:solidFill>
                  <a:srgbClr val="040404"/>
                </a:solidFill>
              </a:rPr>
              <a:t>RTP has now been updated to include additional features for reporting progress of students with special educational </a:t>
            </a:r>
            <a:r>
              <a:rPr lang="en-AU" dirty="0" smtClean="0">
                <a:solidFill>
                  <a:srgbClr val="040404"/>
                </a:solidFill>
              </a:rPr>
              <a:t>needs.</a:t>
            </a:r>
            <a:endParaRPr lang="en-AU" sz="2000" dirty="0">
              <a:solidFill>
                <a:srgbClr val="040404"/>
              </a:solidFill>
            </a:endParaRPr>
          </a:p>
        </p:txBody>
      </p:sp>
    </p:spTree>
    <p:extLst>
      <p:ext uri="{BB962C8B-B14F-4D97-AF65-F5344CB8AC3E}">
        <p14:creationId xmlns:p14="http://schemas.microsoft.com/office/powerpoint/2010/main" val="15846850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435280" cy="857250"/>
          </a:xfrm>
        </p:spPr>
        <p:txBody>
          <a:bodyPr/>
          <a:lstStyle/>
          <a:p>
            <a:r>
              <a:rPr lang="en-AU" dirty="0">
                <a:solidFill>
                  <a:schemeClr val="tx1">
                    <a:lumMod val="90000"/>
                    <a:lumOff val="10000"/>
                  </a:schemeClr>
                </a:solidFill>
              </a:rPr>
              <a:t>Accessing the </a:t>
            </a:r>
            <a:r>
              <a:rPr lang="en-AU" dirty="0" smtClean="0">
                <a:solidFill>
                  <a:schemeClr val="tx1">
                    <a:lumMod val="90000"/>
                    <a:lumOff val="10000"/>
                  </a:schemeClr>
                </a:solidFill>
              </a:rPr>
              <a:t>curriculum: </a:t>
            </a:r>
            <a:r>
              <a:rPr lang="en-AU" dirty="0">
                <a:solidFill>
                  <a:schemeClr val="tx1">
                    <a:lumMod val="90000"/>
                    <a:lumOff val="10000"/>
                  </a:schemeClr>
                </a:solidFill>
              </a:rPr>
              <a:t>Keeping our workplace safe</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38</a:t>
            </a:fld>
            <a:endParaRPr lang="en-AU" dirty="0">
              <a:solidFill>
                <a:prstClr val="white"/>
              </a:solidFill>
            </a:endParaRPr>
          </a:p>
        </p:txBody>
      </p:sp>
      <p:sp>
        <p:nvSpPr>
          <p:cNvPr id="8" name="TextBox 7"/>
          <p:cNvSpPr txBox="1"/>
          <p:nvPr/>
        </p:nvSpPr>
        <p:spPr>
          <a:xfrm>
            <a:off x="5868144" y="987574"/>
            <a:ext cx="2973016" cy="2862322"/>
          </a:xfrm>
          <a:prstGeom prst="rect">
            <a:avLst/>
          </a:prstGeom>
          <a:noFill/>
        </p:spPr>
        <p:txBody>
          <a:bodyPr wrap="square" rtlCol="0">
            <a:spAutoFit/>
          </a:bodyPr>
          <a:lstStyle/>
          <a:p>
            <a:r>
              <a:rPr lang="en-AU" dirty="0">
                <a:solidFill>
                  <a:srgbClr val="040404"/>
                </a:solidFill>
                <a:latin typeface="Arial" panose="020B0604020202020204" pitchFamily="34" charset="0"/>
                <a:cs typeface="Arial" panose="020B0604020202020204" pitchFamily="34" charset="0"/>
              </a:rPr>
              <a:t>Students with FASD may appear to be defiant or oppositional and may be prone to aggressive behaviour. </a:t>
            </a:r>
            <a:endParaRPr lang="en-AU" dirty="0" smtClean="0">
              <a:solidFill>
                <a:srgbClr val="040404"/>
              </a:solidFill>
              <a:latin typeface="Arial" panose="020B0604020202020204" pitchFamily="34" charset="0"/>
              <a:cs typeface="Arial" panose="020B0604020202020204" pitchFamily="34" charset="0"/>
            </a:endParaRPr>
          </a:p>
          <a:p>
            <a:endParaRPr lang="en-AU" dirty="0">
              <a:solidFill>
                <a:srgbClr val="040404"/>
              </a:solidFill>
              <a:latin typeface="Arial" panose="020B0604020202020204" pitchFamily="34" charset="0"/>
              <a:cs typeface="Arial" panose="020B0604020202020204" pitchFamily="34" charset="0"/>
            </a:endParaRPr>
          </a:p>
          <a:p>
            <a:r>
              <a:rPr lang="en-AU" dirty="0" smtClean="0">
                <a:solidFill>
                  <a:srgbClr val="040404"/>
                </a:solidFill>
                <a:latin typeface="Arial" panose="020B0604020202020204" pitchFamily="34" charset="0"/>
                <a:cs typeface="Arial" panose="020B0604020202020204" pitchFamily="34" charset="0"/>
              </a:rPr>
              <a:t>Understanding </a:t>
            </a:r>
            <a:r>
              <a:rPr lang="en-AU" dirty="0">
                <a:solidFill>
                  <a:srgbClr val="040404"/>
                </a:solidFill>
                <a:latin typeface="Arial" panose="020B0604020202020204" pitchFamily="34" charset="0"/>
                <a:cs typeface="Arial" panose="020B0604020202020204" pitchFamily="34" charset="0"/>
              </a:rPr>
              <a:t>the needs of our students helps to prevent or manage the risk of incidents occurring. </a:t>
            </a:r>
          </a:p>
        </p:txBody>
      </p:sp>
      <p:pic>
        <p:nvPicPr>
          <p:cNvPr id="9" name="Content Placeholder 7" descr="Screen Clipping">
            <a:hlinkClick r:id="rId2"/>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90"/>
          <a:stretch/>
        </p:blipFill>
        <p:spPr>
          <a:xfrm>
            <a:off x="611560" y="1007449"/>
            <a:ext cx="4896544" cy="3424727"/>
          </a:xfrm>
          <a:effectLst>
            <a:outerShdw blurRad="50800" dist="38100" dir="2700000" algn="tl" rotWithShape="0">
              <a:prstClr val="black">
                <a:alpha val="40000"/>
              </a:prstClr>
            </a:outerShdw>
          </a:effectLst>
        </p:spPr>
      </p:pic>
      <p:sp>
        <p:nvSpPr>
          <p:cNvPr id="12" name="Rectangle 11"/>
          <p:cNvSpPr/>
          <p:nvPr/>
        </p:nvSpPr>
        <p:spPr>
          <a:xfrm>
            <a:off x="827584" y="4571783"/>
            <a:ext cx="4331570" cy="307777"/>
          </a:xfrm>
          <a:prstGeom prst="rect">
            <a:avLst/>
          </a:prstGeom>
        </p:spPr>
        <p:txBody>
          <a:bodyPr wrap="none">
            <a:spAutoFit/>
          </a:bodyPr>
          <a:lstStyle/>
          <a:p>
            <a:r>
              <a:rPr lang="en-AU" sz="1400" dirty="0" smtClean="0">
                <a:solidFill>
                  <a:srgbClr val="040404"/>
                </a:solidFill>
                <a:latin typeface="Arial" panose="020B0604020202020204" pitchFamily="34" charset="0"/>
                <a:cs typeface="Arial" panose="020B0604020202020204" pitchFamily="34" charset="0"/>
              </a:rPr>
              <a:t>Extract from Keeping </a:t>
            </a:r>
            <a:r>
              <a:rPr lang="en-AU" sz="1400" dirty="0">
                <a:solidFill>
                  <a:srgbClr val="040404"/>
                </a:solidFill>
                <a:latin typeface="Arial" panose="020B0604020202020204" pitchFamily="34" charset="0"/>
                <a:cs typeface="Arial" panose="020B0604020202020204" pitchFamily="34" charset="0"/>
              </a:rPr>
              <a:t>our Workplace Safe guidelines</a:t>
            </a:r>
          </a:p>
        </p:txBody>
      </p:sp>
    </p:spTree>
    <p:extLst>
      <p:ext uri="{BB962C8B-B14F-4D97-AF65-F5344CB8AC3E}">
        <p14:creationId xmlns:p14="http://schemas.microsoft.com/office/powerpoint/2010/main" val="1209590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GB" dirty="0">
                <a:solidFill>
                  <a:schemeClr val="tx1">
                    <a:lumMod val="90000"/>
                    <a:lumOff val="10000"/>
                  </a:schemeClr>
                </a:solidFill>
              </a:rPr>
              <a:t>Activity: </a:t>
            </a:r>
            <a:r>
              <a:rPr lang="en-AU" dirty="0">
                <a:solidFill>
                  <a:schemeClr val="tx1">
                    <a:lumMod val="90000"/>
                    <a:lumOff val="10000"/>
                  </a:schemeClr>
                </a:solidFill>
              </a:rPr>
              <a:t>Accessing the curriculum</a:t>
            </a:r>
          </a:p>
        </p:txBody>
      </p:sp>
      <p:sp>
        <p:nvSpPr>
          <p:cNvPr id="6" name="Content Placeholder 5"/>
          <p:cNvSpPr>
            <a:spLocks noGrp="1"/>
          </p:cNvSpPr>
          <p:nvPr>
            <p:ph idx="1"/>
          </p:nvPr>
        </p:nvSpPr>
        <p:spPr>
          <a:xfrm>
            <a:off x="534380" y="1059582"/>
            <a:ext cx="7854044" cy="2592288"/>
          </a:xfrm>
          <a:solidFill>
            <a:schemeClr val="tx1">
              <a:lumMod val="90000"/>
              <a:lumOff val="10000"/>
              <a:alpha val="47843"/>
            </a:schemeClr>
          </a:solidFill>
        </p:spPr>
        <p:txBody>
          <a:bodyPr>
            <a:noAutofit/>
          </a:bodyPr>
          <a:lstStyle/>
          <a:p>
            <a:pPr marL="0" indent="0">
              <a:buNone/>
            </a:pPr>
            <a:r>
              <a:rPr lang="en-AU" dirty="0">
                <a:solidFill>
                  <a:srgbClr val="040404"/>
                </a:solidFill>
              </a:rPr>
              <a:t>In small groups, consider what you now know about FASD </a:t>
            </a:r>
            <a:br>
              <a:rPr lang="en-AU" dirty="0">
                <a:solidFill>
                  <a:srgbClr val="040404"/>
                </a:solidFill>
              </a:rPr>
            </a:br>
            <a:r>
              <a:rPr lang="en-AU" dirty="0">
                <a:solidFill>
                  <a:srgbClr val="040404"/>
                </a:solidFill>
              </a:rPr>
              <a:t>and determine:</a:t>
            </a:r>
          </a:p>
          <a:p>
            <a:pPr marL="0" indent="0">
              <a:buNone/>
            </a:pPr>
            <a:endParaRPr lang="en-AU" dirty="0">
              <a:solidFill>
                <a:srgbClr val="040404"/>
              </a:solidFill>
            </a:endParaRPr>
          </a:p>
          <a:p>
            <a:pPr>
              <a:buFont typeface="Wingdings" panose="05000000000000000000" pitchFamily="2" charset="2"/>
              <a:buChar char="§"/>
            </a:pPr>
            <a:r>
              <a:rPr lang="en-AU" dirty="0">
                <a:solidFill>
                  <a:srgbClr val="040404"/>
                </a:solidFill>
              </a:rPr>
              <a:t>the changes to teaching and learning that will enable students to better access the </a:t>
            </a:r>
            <a:r>
              <a:rPr lang="en-AU" dirty="0" smtClean="0">
                <a:solidFill>
                  <a:srgbClr val="040404"/>
                </a:solidFill>
              </a:rPr>
              <a:t>curriculum</a:t>
            </a:r>
          </a:p>
          <a:p>
            <a:pPr>
              <a:buFont typeface="Wingdings" panose="05000000000000000000" pitchFamily="2" charset="2"/>
              <a:buChar char="§"/>
            </a:pPr>
            <a:r>
              <a:rPr lang="en-AU" dirty="0" smtClean="0">
                <a:solidFill>
                  <a:srgbClr val="040404"/>
                </a:solidFill>
              </a:rPr>
              <a:t>a </a:t>
            </a:r>
            <a:r>
              <a:rPr lang="en-AU" dirty="0">
                <a:solidFill>
                  <a:srgbClr val="040404"/>
                </a:solidFill>
              </a:rPr>
              <a:t>variety of assessment approaches that provide quality evidence about what students know and still need to learn.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39</a:t>
            </a:fld>
            <a:endParaRPr lang="en-AU" dirty="0">
              <a:solidFill>
                <a:prstClr val="white"/>
              </a:solidFill>
            </a:endParaRPr>
          </a:p>
        </p:txBody>
      </p:sp>
    </p:spTree>
    <p:extLst>
      <p:ext uri="{BB962C8B-B14F-4D97-AF65-F5344CB8AC3E}">
        <p14:creationId xmlns:p14="http://schemas.microsoft.com/office/powerpoint/2010/main" val="3326569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pc="-70" dirty="0" smtClean="0">
                <a:solidFill>
                  <a:schemeClr val="tx1">
                    <a:lumMod val="90000"/>
                    <a:lumOff val="10000"/>
                  </a:schemeClr>
                </a:solidFill>
              </a:rPr>
              <a:t>Principal Performance Improvement Tool</a:t>
            </a:r>
            <a:endParaRPr lang="en-AU" dirty="0">
              <a:solidFill>
                <a:schemeClr val="tx1">
                  <a:lumMod val="90000"/>
                  <a:lumOff val="10000"/>
                </a:schemeClr>
              </a:solidFill>
            </a:endParaRPr>
          </a:p>
        </p:txBody>
      </p:sp>
      <p:sp>
        <p:nvSpPr>
          <p:cNvPr id="4" name="Date Placeholder 3"/>
          <p:cNvSpPr>
            <a:spLocks noGrp="1"/>
          </p:cNvSpPr>
          <p:nvPr>
            <p:ph type="dt" sz="half" idx="10"/>
          </p:nvPr>
        </p:nvSpPr>
        <p:spPr/>
        <p:txBody>
          <a:bodyPr/>
          <a:lstStyle/>
          <a:p>
            <a:fld id="{71BB330A-F44C-49AF-BE95-B40DA5E08E1B}"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4</a:t>
            </a:fld>
            <a:endParaRPr lang="en-AU" dirty="0"/>
          </a:p>
        </p:txBody>
      </p:sp>
      <p:pic>
        <p:nvPicPr>
          <p:cNvPr id="7" name="Content Placeholder 6"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r="5882"/>
          <a:stretch/>
        </p:blipFill>
        <p:spPr>
          <a:xfrm>
            <a:off x="6156176" y="1347614"/>
            <a:ext cx="2592288" cy="3065994"/>
          </a:xfrm>
        </p:spPr>
      </p:pic>
      <p:sp>
        <p:nvSpPr>
          <p:cNvPr id="8" name="TextBox 7"/>
          <p:cNvSpPr txBox="1"/>
          <p:nvPr/>
        </p:nvSpPr>
        <p:spPr>
          <a:xfrm>
            <a:off x="457200" y="1419622"/>
            <a:ext cx="5410944" cy="3170099"/>
          </a:xfrm>
          <a:prstGeom prst="rect">
            <a:avLst/>
          </a:prstGeom>
          <a:noFill/>
        </p:spPr>
        <p:txBody>
          <a:bodyPr wrap="square" rtlCol="0">
            <a:spAutoFit/>
          </a:bodyPr>
          <a:lstStyle/>
          <a:p>
            <a:pPr marL="342900" indent="-342900">
              <a:spcAft>
                <a:spcPts val="1200"/>
              </a:spcAft>
              <a:buFont typeface="+mj-lt"/>
              <a:buAutoNum type="arabicPeriod"/>
            </a:pPr>
            <a:r>
              <a:rPr lang="en-AU" sz="2000" dirty="0" smtClean="0">
                <a:solidFill>
                  <a:srgbClr val="040404"/>
                </a:solidFill>
                <a:latin typeface="Arial" panose="020B0604020202020204" pitchFamily="34" charset="0"/>
                <a:cs typeface="Arial" panose="020B0604020202020204" pitchFamily="34" charset="0"/>
              </a:rPr>
              <a:t>Leading the moral purpose</a:t>
            </a:r>
          </a:p>
          <a:p>
            <a:pPr marL="342900" indent="-342900">
              <a:spcAft>
                <a:spcPts val="1200"/>
              </a:spcAft>
              <a:buFont typeface="+mj-lt"/>
              <a:buAutoNum type="arabicPeriod"/>
            </a:pPr>
            <a:r>
              <a:rPr lang="en-AU" sz="2000" dirty="0" smtClean="0">
                <a:solidFill>
                  <a:srgbClr val="040404"/>
                </a:solidFill>
                <a:latin typeface="Arial" panose="020B0604020202020204" pitchFamily="34" charset="0"/>
                <a:cs typeface="Arial" panose="020B0604020202020204" pitchFamily="34" charset="0"/>
              </a:rPr>
              <a:t>Building productive relationships</a:t>
            </a:r>
          </a:p>
          <a:p>
            <a:pPr marL="342900" indent="-342900">
              <a:spcAft>
                <a:spcPts val="1200"/>
              </a:spcAft>
              <a:buFont typeface="+mj-lt"/>
              <a:buAutoNum type="arabicPeriod"/>
            </a:pPr>
            <a:r>
              <a:rPr lang="en-AU" sz="2000" dirty="0" smtClean="0">
                <a:solidFill>
                  <a:srgbClr val="040404"/>
                </a:solidFill>
                <a:latin typeface="Arial" panose="020B0604020202020204" pitchFamily="34" charset="0"/>
                <a:cs typeface="Arial" panose="020B0604020202020204" pitchFamily="34" charset="0"/>
              </a:rPr>
              <a:t>Creating enabling conditions</a:t>
            </a:r>
          </a:p>
          <a:p>
            <a:pPr marL="342900" indent="-342900">
              <a:spcAft>
                <a:spcPts val="1200"/>
              </a:spcAft>
              <a:buFont typeface="+mj-lt"/>
              <a:buAutoNum type="arabicPeriod"/>
            </a:pPr>
            <a:r>
              <a:rPr lang="en-AU" sz="2000" dirty="0" smtClean="0">
                <a:solidFill>
                  <a:srgbClr val="040404"/>
                </a:solidFill>
                <a:latin typeface="Arial" panose="020B0604020202020204" pitchFamily="34" charset="0"/>
                <a:cs typeface="Arial" panose="020B0604020202020204" pitchFamily="34" charset="0"/>
              </a:rPr>
              <a:t>Promoting improved teaching</a:t>
            </a:r>
          </a:p>
          <a:p>
            <a:pPr marL="342900" indent="-342900">
              <a:spcAft>
                <a:spcPts val="1200"/>
              </a:spcAft>
              <a:buFont typeface="+mj-lt"/>
              <a:buAutoNum type="arabicPeriod"/>
            </a:pPr>
            <a:r>
              <a:rPr lang="en-AU" sz="2000" dirty="0" smtClean="0">
                <a:solidFill>
                  <a:srgbClr val="040404"/>
                </a:solidFill>
                <a:latin typeface="Arial" panose="020B0604020202020204" pitchFamily="34" charset="0"/>
                <a:cs typeface="Arial" panose="020B0604020202020204" pitchFamily="34" charset="0"/>
              </a:rPr>
              <a:t>Driving data-informed practice</a:t>
            </a:r>
          </a:p>
          <a:p>
            <a:pPr marL="342900" indent="-342900">
              <a:spcAft>
                <a:spcPts val="1200"/>
              </a:spcAft>
              <a:buFont typeface="+mj-lt"/>
              <a:buAutoNum type="arabicPeriod"/>
            </a:pPr>
            <a:r>
              <a:rPr lang="en-AU" sz="2000" dirty="0" smtClean="0">
                <a:solidFill>
                  <a:srgbClr val="040404"/>
                </a:solidFill>
                <a:latin typeface="Arial" panose="020B0604020202020204" pitchFamily="34" charset="0"/>
                <a:cs typeface="Arial" panose="020B0604020202020204" pitchFamily="34" charset="0"/>
              </a:rPr>
              <a:t>Leading strategic change</a:t>
            </a:r>
          </a:p>
          <a:p>
            <a:pPr>
              <a:spcAft>
                <a:spcPts val="1200"/>
              </a:spcAft>
            </a:pPr>
            <a:endParaRPr lang="en-AU" sz="2000" dirty="0">
              <a:solidFill>
                <a:srgbClr val="0404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0708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Session 3: Supportive learning environments</a:t>
            </a:r>
            <a:endParaRPr lang="en-AU" dirty="0">
              <a:solidFill>
                <a:schemeClr val="tx1">
                  <a:lumMod val="90000"/>
                  <a:lumOff val="10000"/>
                </a:schemeClr>
              </a:solidFill>
            </a:endParaRPr>
          </a:p>
        </p:txBody>
      </p:sp>
      <p:sp>
        <p:nvSpPr>
          <p:cNvPr id="6" name="Content Placeholder 5"/>
          <p:cNvSpPr>
            <a:spLocks noGrp="1"/>
          </p:cNvSpPr>
          <p:nvPr>
            <p:ph idx="1"/>
          </p:nvPr>
        </p:nvSpPr>
        <p:spPr>
          <a:xfrm>
            <a:off x="534380" y="1059582"/>
            <a:ext cx="7854044" cy="2592288"/>
          </a:xfrm>
          <a:noFill/>
        </p:spPr>
        <p:txBody>
          <a:bodyPr>
            <a:noAutofit/>
          </a:bodyPr>
          <a:lstStyle/>
          <a:p>
            <a:pPr marL="0" indent="0">
              <a:buNone/>
            </a:pPr>
            <a:r>
              <a:rPr lang="en-US" b="1" dirty="0">
                <a:solidFill>
                  <a:srgbClr val="040404"/>
                </a:solidFill>
              </a:rPr>
              <a:t>Session outcomes</a:t>
            </a:r>
          </a:p>
          <a:p>
            <a:endParaRPr lang="en-AU" dirty="0">
              <a:solidFill>
                <a:srgbClr val="040404"/>
              </a:solidFill>
            </a:endParaRPr>
          </a:p>
          <a:p>
            <a:pPr marL="0" indent="0">
              <a:buNone/>
            </a:pPr>
            <a:r>
              <a:rPr lang="en-AU" dirty="0">
                <a:solidFill>
                  <a:srgbClr val="040404"/>
                </a:solidFill>
              </a:rPr>
              <a:t>During this session, participants will learn about: </a:t>
            </a:r>
          </a:p>
          <a:p>
            <a:pPr marL="285750" lvl="0" indent="-285750">
              <a:spcBef>
                <a:spcPts val="600"/>
              </a:spcBef>
              <a:spcAft>
                <a:spcPts val="600"/>
              </a:spcAft>
              <a:buFont typeface="Wingdings" panose="05000000000000000000" pitchFamily="2" charset="2"/>
              <a:buChar char="§"/>
            </a:pPr>
            <a:r>
              <a:rPr lang="en-GB" dirty="0">
                <a:solidFill>
                  <a:srgbClr val="040404"/>
                </a:solidFill>
              </a:rPr>
              <a:t>the importance of supportive learning environments</a:t>
            </a:r>
          </a:p>
          <a:p>
            <a:pPr marL="285750" lvl="0" indent="-285750">
              <a:spcBef>
                <a:spcPts val="600"/>
              </a:spcBef>
              <a:spcAft>
                <a:spcPts val="600"/>
              </a:spcAft>
              <a:buFont typeface="Wingdings" panose="05000000000000000000" pitchFamily="2" charset="2"/>
              <a:buChar char="§"/>
            </a:pPr>
            <a:r>
              <a:rPr lang="en-GB" dirty="0">
                <a:solidFill>
                  <a:srgbClr val="040404"/>
                </a:solidFill>
              </a:rPr>
              <a:t>effective approaches</a:t>
            </a:r>
            <a:r>
              <a:rPr lang="en-US" dirty="0">
                <a:solidFill>
                  <a:srgbClr val="040404"/>
                </a:solidFill>
              </a:rPr>
              <a:t> </a:t>
            </a:r>
            <a:r>
              <a:rPr lang="en-GB" dirty="0">
                <a:solidFill>
                  <a:srgbClr val="040404"/>
                </a:solidFill>
              </a:rPr>
              <a:t>to provide supportive learning environments</a:t>
            </a:r>
          </a:p>
          <a:p>
            <a:pPr marL="285750" indent="-285750">
              <a:spcBef>
                <a:spcPts val="600"/>
              </a:spcBef>
              <a:spcAft>
                <a:spcPts val="600"/>
              </a:spcAft>
              <a:buFont typeface="Wingdings" panose="05000000000000000000" pitchFamily="2" charset="2"/>
              <a:buChar char="§"/>
            </a:pPr>
            <a:r>
              <a:rPr lang="en-AU" dirty="0" smtClean="0">
                <a:solidFill>
                  <a:srgbClr val="040404"/>
                </a:solidFill>
              </a:rPr>
              <a:t>a </a:t>
            </a:r>
            <a:r>
              <a:rPr lang="en-AU" dirty="0">
                <a:solidFill>
                  <a:srgbClr val="040404"/>
                </a:solidFill>
              </a:rPr>
              <a:t>range of strategies suitable for all students with diverse learning needs.</a:t>
            </a:r>
          </a:p>
          <a:p>
            <a:pPr marL="0" indent="0">
              <a:buNone/>
            </a:pPr>
            <a:endParaRPr lang="en-AU" dirty="0">
              <a:solidFill>
                <a:srgbClr val="040404"/>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40</a:t>
            </a:fld>
            <a:endParaRPr lang="en-AU" dirty="0">
              <a:solidFill>
                <a:prstClr val="white"/>
              </a:solidFill>
            </a:endParaRPr>
          </a:p>
        </p:txBody>
      </p:sp>
    </p:spTree>
    <p:extLst>
      <p:ext uri="{BB962C8B-B14F-4D97-AF65-F5344CB8AC3E}">
        <p14:creationId xmlns:p14="http://schemas.microsoft.com/office/powerpoint/2010/main" val="4047775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a:solidFill>
                  <a:schemeClr val="tx1">
                    <a:lumMod val="90000"/>
                    <a:lumOff val="10000"/>
                  </a:schemeClr>
                </a:solidFill>
              </a:rPr>
              <a:t>Supportive learning environments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41</a:t>
            </a:fld>
            <a:endParaRPr lang="en-AU" dirty="0">
              <a:solidFill>
                <a:prstClr val="white"/>
              </a:solidFill>
            </a:endParaRPr>
          </a:p>
        </p:txBody>
      </p:sp>
      <p:sp>
        <p:nvSpPr>
          <p:cNvPr id="7" name="Content Placeholder 5"/>
          <p:cNvSpPr txBox="1">
            <a:spLocks/>
          </p:cNvSpPr>
          <p:nvPr/>
        </p:nvSpPr>
        <p:spPr>
          <a:xfrm>
            <a:off x="457200" y="1059582"/>
            <a:ext cx="8229600" cy="2448272"/>
          </a:xfrm>
          <a:prstGeom prst="rect">
            <a:avLst/>
          </a:prstGeom>
          <a:solidFill>
            <a:schemeClr val="tx1">
              <a:lumMod val="10000"/>
              <a:lumOff val="90000"/>
              <a:alpha val="47843"/>
            </a:schemeClr>
          </a:solidFill>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Ø"/>
              <a:defRPr sz="1800" kern="1200">
                <a:solidFill>
                  <a:schemeClr val="accent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 typeface="Wingdings" panose="05000000000000000000" pitchFamily="2" charset="2"/>
              <a:buNone/>
            </a:pPr>
            <a:r>
              <a:rPr lang="en-AU" sz="2000" smtClean="0">
                <a:solidFill>
                  <a:srgbClr val="040404"/>
                </a:solidFill>
              </a:rPr>
              <a:t>‘</a:t>
            </a:r>
            <a:r>
              <a:rPr lang="en-US" sz="2000" smtClean="0">
                <a:solidFill>
                  <a:srgbClr val="040404"/>
                </a:solidFill>
              </a:rPr>
              <a:t>Effective teachers</a:t>
            </a:r>
            <a:r>
              <a:rPr lang="en-AU" sz="2000" smtClean="0">
                <a:solidFill>
                  <a:srgbClr val="040404"/>
                </a:solidFill>
              </a:rPr>
              <a:t> have high expectations of students in terms of both their standard of learning and their behaviour. They treat their students with respect and expect the same in return. They know that a safe and orderly environment is necessary for their students to progress well and so their discipline is firm but fair. </a:t>
            </a:r>
            <a:r>
              <a:rPr lang="en-US" sz="2000" smtClean="0">
                <a:solidFill>
                  <a:srgbClr val="040404"/>
                </a:solidFill>
              </a:rPr>
              <a:t>Good schools</a:t>
            </a:r>
            <a:r>
              <a:rPr lang="en-AU" sz="2000" smtClean="0">
                <a:solidFill>
                  <a:srgbClr val="040404"/>
                </a:solidFill>
              </a:rPr>
              <a:t> provide a friendly, welcoming and cared for environment with clear expectations of the standards expected.’</a:t>
            </a:r>
            <a:endParaRPr lang="en-AU" sz="2000" dirty="0">
              <a:solidFill>
                <a:srgbClr val="040404"/>
              </a:solidFill>
            </a:endParaRPr>
          </a:p>
        </p:txBody>
      </p:sp>
      <p:sp>
        <p:nvSpPr>
          <p:cNvPr id="8" name="TextBox 7"/>
          <p:cNvSpPr txBox="1"/>
          <p:nvPr/>
        </p:nvSpPr>
        <p:spPr>
          <a:xfrm>
            <a:off x="463061" y="3651870"/>
            <a:ext cx="8217877" cy="276999"/>
          </a:xfrm>
          <a:prstGeom prst="rect">
            <a:avLst/>
          </a:prstGeom>
          <a:noFill/>
        </p:spPr>
        <p:txBody>
          <a:bodyPr wrap="square" rtlCol="0">
            <a:spAutoFit/>
          </a:bodyPr>
          <a:lstStyle/>
          <a:p>
            <a:pPr algn="r"/>
            <a:r>
              <a:rPr lang="en-AU" sz="1200" i="1" dirty="0">
                <a:solidFill>
                  <a:srgbClr val="040404"/>
                </a:solidFill>
                <a:latin typeface="Arial" panose="020B0604020202020204" pitchFamily="34" charset="0"/>
                <a:cs typeface="Arial" panose="020B0604020202020204" pitchFamily="34" charset="0"/>
              </a:rPr>
              <a:t>Classroom First  </a:t>
            </a:r>
            <a:r>
              <a:rPr lang="en-AU" sz="1200" dirty="0" smtClean="0">
                <a:solidFill>
                  <a:srgbClr val="040404"/>
                </a:solidFill>
                <a:latin typeface="Arial" panose="020B0604020202020204" pitchFamily="34" charset="0"/>
                <a:cs typeface="Arial" panose="020B0604020202020204" pitchFamily="34" charset="0"/>
              </a:rPr>
              <a:t>Department of Education</a:t>
            </a:r>
            <a:endParaRPr lang="en-AU" sz="1200" dirty="0">
              <a:solidFill>
                <a:srgbClr val="0404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457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435280" cy="857250"/>
          </a:xfrm>
        </p:spPr>
        <p:txBody>
          <a:bodyPr/>
          <a:lstStyle/>
          <a:p>
            <a:r>
              <a:rPr lang="en-AU" dirty="0">
                <a:solidFill>
                  <a:schemeClr val="tx1">
                    <a:lumMod val="90000"/>
                    <a:lumOff val="10000"/>
                  </a:schemeClr>
                </a:solidFill>
              </a:rPr>
              <a:t>Supportive learning environments: Quality relationships</a:t>
            </a:r>
          </a:p>
        </p:txBody>
      </p:sp>
      <p:sp>
        <p:nvSpPr>
          <p:cNvPr id="6" name="Content Placeholder 5"/>
          <p:cNvSpPr>
            <a:spLocks noGrp="1"/>
          </p:cNvSpPr>
          <p:nvPr>
            <p:ph idx="1"/>
          </p:nvPr>
        </p:nvSpPr>
        <p:spPr>
          <a:xfrm>
            <a:off x="534380" y="1059581"/>
            <a:ext cx="7566012" cy="3829819"/>
          </a:xfrm>
          <a:noFill/>
        </p:spPr>
        <p:txBody>
          <a:bodyPr>
            <a:noAutofit/>
          </a:bodyPr>
          <a:lstStyle/>
          <a:p>
            <a:pPr marL="0" indent="0">
              <a:spcBef>
                <a:spcPts val="0"/>
              </a:spcBef>
              <a:buNone/>
            </a:pPr>
            <a:r>
              <a:rPr lang="en-AU" dirty="0">
                <a:solidFill>
                  <a:srgbClr val="070909"/>
                </a:solidFill>
              </a:rPr>
              <a:t>Quality relationships are built on:</a:t>
            </a:r>
          </a:p>
          <a:p>
            <a:pPr>
              <a:spcBef>
                <a:spcPts val="600"/>
              </a:spcBef>
              <a:spcAft>
                <a:spcPts val="600"/>
              </a:spcAft>
              <a:buFont typeface="Wingdings" panose="05000000000000000000" pitchFamily="2" charset="2"/>
              <a:buChar char="§"/>
            </a:pPr>
            <a:r>
              <a:rPr lang="en-AU" dirty="0">
                <a:solidFill>
                  <a:srgbClr val="070909"/>
                </a:solidFill>
              </a:rPr>
              <a:t>students’ likes, interests, strengths and world views that motivate participation in </a:t>
            </a:r>
            <a:r>
              <a:rPr lang="en-AU" dirty="0" smtClean="0">
                <a:solidFill>
                  <a:srgbClr val="070909"/>
                </a:solidFill>
              </a:rPr>
              <a:t>learning</a:t>
            </a:r>
            <a:endParaRPr lang="en-AU" dirty="0">
              <a:solidFill>
                <a:srgbClr val="070909"/>
              </a:solidFill>
            </a:endParaRPr>
          </a:p>
          <a:p>
            <a:pPr>
              <a:spcBef>
                <a:spcPts val="600"/>
              </a:spcBef>
              <a:spcAft>
                <a:spcPts val="600"/>
              </a:spcAft>
              <a:buFont typeface="Wingdings" panose="05000000000000000000" pitchFamily="2" charset="2"/>
              <a:buChar char="§"/>
            </a:pPr>
            <a:r>
              <a:rPr lang="en-AU" dirty="0">
                <a:solidFill>
                  <a:srgbClr val="070909"/>
                </a:solidFill>
              </a:rPr>
              <a:t>regular two-way communication that is clear and based on evidence of student achievement </a:t>
            </a:r>
          </a:p>
          <a:p>
            <a:pPr>
              <a:spcBef>
                <a:spcPts val="600"/>
              </a:spcBef>
              <a:spcAft>
                <a:spcPts val="600"/>
              </a:spcAft>
              <a:buFont typeface="Wingdings" panose="05000000000000000000" pitchFamily="2" charset="2"/>
              <a:buChar char="§"/>
            </a:pPr>
            <a:r>
              <a:rPr lang="en-AU" dirty="0">
                <a:solidFill>
                  <a:srgbClr val="070909"/>
                </a:solidFill>
              </a:rPr>
              <a:t>feedback for students about what is working well and areas for </a:t>
            </a:r>
            <a:r>
              <a:rPr lang="en-AU" dirty="0" smtClean="0">
                <a:solidFill>
                  <a:srgbClr val="070909"/>
                </a:solidFill>
              </a:rPr>
              <a:t>improvement</a:t>
            </a:r>
            <a:endParaRPr lang="en-AU" dirty="0">
              <a:solidFill>
                <a:srgbClr val="070909"/>
              </a:solidFill>
            </a:endParaRPr>
          </a:p>
          <a:p>
            <a:pPr>
              <a:spcBef>
                <a:spcPts val="600"/>
              </a:spcBef>
              <a:spcAft>
                <a:spcPts val="600"/>
              </a:spcAft>
              <a:buFont typeface="Wingdings" panose="05000000000000000000" pitchFamily="2" charset="2"/>
              <a:buChar char="§"/>
            </a:pPr>
            <a:r>
              <a:rPr lang="en-AU" dirty="0">
                <a:solidFill>
                  <a:srgbClr val="070909"/>
                </a:solidFill>
              </a:rPr>
              <a:t>a collaborative approach to preparing differentiation that meets students’ </a:t>
            </a:r>
            <a:r>
              <a:rPr lang="en-AU" dirty="0" smtClean="0">
                <a:solidFill>
                  <a:srgbClr val="070909"/>
                </a:solidFill>
              </a:rPr>
              <a:t>needs</a:t>
            </a:r>
            <a:endParaRPr lang="en-AU" dirty="0">
              <a:solidFill>
                <a:srgbClr val="070909"/>
              </a:solidFill>
            </a:endParaRPr>
          </a:p>
          <a:p>
            <a:pPr>
              <a:spcBef>
                <a:spcPts val="600"/>
              </a:spcBef>
              <a:spcAft>
                <a:spcPts val="600"/>
              </a:spcAft>
              <a:buFont typeface="Wingdings" panose="05000000000000000000" pitchFamily="2" charset="2"/>
              <a:buChar char="§"/>
            </a:pPr>
            <a:r>
              <a:rPr lang="en-AU" dirty="0">
                <a:solidFill>
                  <a:srgbClr val="070909"/>
                </a:solidFill>
              </a:rPr>
              <a:t>trust and mutual respect between all contributors. </a:t>
            </a:r>
          </a:p>
          <a:p>
            <a:pPr marL="0" indent="0">
              <a:buNone/>
            </a:pPr>
            <a:endParaRPr lang="en-AU" dirty="0">
              <a:solidFill>
                <a:srgbClr val="040404"/>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42</a:t>
            </a:fld>
            <a:endParaRPr lang="en-AU" dirty="0">
              <a:solidFill>
                <a:prstClr val="white"/>
              </a:solidFill>
            </a:endParaRPr>
          </a:p>
        </p:txBody>
      </p:sp>
    </p:spTree>
    <p:extLst>
      <p:ext uri="{BB962C8B-B14F-4D97-AF65-F5344CB8AC3E}">
        <p14:creationId xmlns:p14="http://schemas.microsoft.com/office/powerpoint/2010/main" val="807711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435280" cy="857250"/>
          </a:xfrm>
        </p:spPr>
        <p:txBody>
          <a:bodyPr/>
          <a:lstStyle/>
          <a:p>
            <a:r>
              <a:rPr lang="en-AU" dirty="0">
                <a:solidFill>
                  <a:schemeClr val="tx1">
                    <a:lumMod val="90000"/>
                    <a:lumOff val="10000"/>
                  </a:schemeClr>
                </a:solidFill>
              </a:rPr>
              <a:t>Supportive learning environments: Quality relationships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43</a:t>
            </a:fld>
            <a:endParaRPr lang="en-AU" dirty="0">
              <a:solidFill>
                <a:prstClr val="white"/>
              </a:solidFill>
            </a:endParaRPr>
          </a:p>
        </p:txBody>
      </p:sp>
      <p:sp>
        <p:nvSpPr>
          <p:cNvPr id="7" name="Content Placeholder 5"/>
          <p:cNvSpPr>
            <a:spLocks noGrp="1"/>
          </p:cNvSpPr>
          <p:nvPr>
            <p:ph idx="1"/>
          </p:nvPr>
        </p:nvSpPr>
        <p:spPr>
          <a:xfrm>
            <a:off x="4062608" y="1028456"/>
            <a:ext cx="4796263" cy="3596357"/>
          </a:xfrm>
        </p:spPr>
        <p:txBody>
          <a:bodyPr>
            <a:normAutofit/>
          </a:bodyPr>
          <a:lstStyle/>
          <a:p>
            <a:pPr marL="0" indent="0">
              <a:spcBef>
                <a:spcPts val="0"/>
              </a:spcBef>
              <a:buNone/>
            </a:pPr>
            <a:r>
              <a:rPr lang="en-AU" dirty="0">
                <a:solidFill>
                  <a:srgbClr val="040404"/>
                </a:solidFill>
              </a:rPr>
              <a:t>Educators act with compassion and understanding because they know that student behaviours are symptomatic of the injury to the brain.</a:t>
            </a:r>
          </a:p>
          <a:p>
            <a:pPr marL="0" indent="0">
              <a:spcBef>
                <a:spcPts val="0"/>
              </a:spcBef>
              <a:buNone/>
            </a:pPr>
            <a:endParaRPr lang="en-AU" dirty="0">
              <a:solidFill>
                <a:srgbClr val="040404"/>
              </a:solidFill>
            </a:endParaRPr>
          </a:p>
          <a:p>
            <a:pPr marL="0" indent="0">
              <a:spcBef>
                <a:spcPts val="0"/>
              </a:spcBef>
              <a:buNone/>
            </a:pPr>
            <a:r>
              <a:rPr lang="en-AU" dirty="0" smtClean="0">
                <a:solidFill>
                  <a:srgbClr val="040404"/>
                </a:solidFill>
              </a:rPr>
              <a:t>Students </a:t>
            </a:r>
            <a:r>
              <a:rPr lang="en-AU" dirty="0">
                <a:solidFill>
                  <a:srgbClr val="040404"/>
                </a:solidFill>
              </a:rPr>
              <a:t>with </a:t>
            </a:r>
            <a:r>
              <a:rPr lang="en-AU" dirty="0" smtClean="0">
                <a:solidFill>
                  <a:srgbClr val="040404"/>
                </a:solidFill>
              </a:rPr>
              <a:t>FASD have </a:t>
            </a:r>
            <a:r>
              <a:rPr lang="en-AU" dirty="0">
                <a:solidFill>
                  <a:srgbClr val="040404"/>
                </a:solidFill>
              </a:rPr>
              <a:t>a brain injury </a:t>
            </a:r>
            <a:r>
              <a:rPr lang="en-AU" dirty="0" smtClean="0">
                <a:solidFill>
                  <a:srgbClr val="040404"/>
                </a:solidFill>
              </a:rPr>
              <a:t>that:</a:t>
            </a:r>
          </a:p>
          <a:p>
            <a:pPr>
              <a:spcBef>
                <a:spcPts val="600"/>
              </a:spcBef>
              <a:spcAft>
                <a:spcPts val="600"/>
              </a:spcAft>
              <a:buFont typeface="Wingdings" panose="05000000000000000000" pitchFamily="2" charset="2"/>
              <a:buChar char="§"/>
            </a:pPr>
            <a:r>
              <a:rPr lang="en-AU" dirty="0" smtClean="0">
                <a:solidFill>
                  <a:srgbClr val="040404"/>
                </a:solidFill>
              </a:rPr>
              <a:t>impacts their ability to cope </a:t>
            </a:r>
            <a:r>
              <a:rPr lang="en-AU" dirty="0">
                <a:solidFill>
                  <a:srgbClr val="040404"/>
                </a:solidFill>
              </a:rPr>
              <a:t>with everyday tasks </a:t>
            </a:r>
            <a:endParaRPr lang="en-AU" dirty="0" smtClean="0">
              <a:solidFill>
                <a:srgbClr val="040404"/>
              </a:solidFill>
            </a:endParaRPr>
          </a:p>
          <a:p>
            <a:pPr>
              <a:spcBef>
                <a:spcPts val="600"/>
              </a:spcBef>
              <a:spcAft>
                <a:spcPts val="600"/>
              </a:spcAft>
              <a:buFont typeface="Wingdings" panose="05000000000000000000" pitchFamily="2" charset="2"/>
              <a:buChar char="§"/>
            </a:pPr>
            <a:r>
              <a:rPr lang="en-AU" dirty="0" smtClean="0">
                <a:solidFill>
                  <a:srgbClr val="040404"/>
                </a:solidFill>
              </a:rPr>
              <a:t>means they </a:t>
            </a:r>
            <a:r>
              <a:rPr lang="en-AU" b="1" dirty="0" smtClean="0">
                <a:solidFill>
                  <a:srgbClr val="040404"/>
                </a:solidFill>
              </a:rPr>
              <a:t>can’t</a:t>
            </a:r>
            <a:r>
              <a:rPr lang="en-AU" dirty="0" smtClean="0">
                <a:solidFill>
                  <a:srgbClr val="040404"/>
                </a:solidFill>
              </a:rPr>
              <a:t> rather than </a:t>
            </a:r>
            <a:r>
              <a:rPr lang="en-AU" b="1" dirty="0" smtClean="0">
                <a:solidFill>
                  <a:srgbClr val="040404"/>
                </a:solidFill>
              </a:rPr>
              <a:t>won’t</a:t>
            </a:r>
          </a:p>
          <a:p>
            <a:pPr>
              <a:spcBef>
                <a:spcPts val="600"/>
              </a:spcBef>
              <a:spcAft>
                <a:spcPts val="600"/>
              </a:spcAft>
              <a:buFont typeface="Wingdings" panose="05000000000000000000" pitchFamily="2" charset="2"/>
              <a:buChar char="§"/>
            </a:pPr>
            <a:r>
              <a:rPr lang="en-AU" dirty="0" smtClean="0">
                <a:solidFill>
                  <a:srgbClr val="040404"/>
                </a:solidFill>
              </a:rPr>
              <a:t>requires support and redirection rather than punitive responses</a:t>
            </a:r>
          </a:p>
          <a:p>
            <a:pPr marL="0" indent="0">
              <a:spcBef>
                <a:spcPts val="0"/>
              </a:spcBef>
              <a:buNone/>
            </a:pPr>
            <a:endParaRPr lang="en-AU" dirty="0">
              <a:solidFill>
                <a:srgbClr val="070909"/>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365" y="1141859"/>
            <a:ext cx="3332969" cy="22219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99306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a:solidFill>
                  <a:schemeClr val="tx1">
                    <a:lumMod val="90000"/>
                    <a:lumOff val="10000"/>
                  </a:schemeClr>
                </a:solidFill>
              </a:rPr>
              <a:t>Structured and predictable learning environments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44</a:t>
            </a:fld>
            <a:endParaRPr lang="en-AU" dirty="0">
              <a:solidFill>
                <a:prstClr val="white"/>
              </a:solidFill>
            </a:endParaRPr>
          </a:p>
        </p:txBody>
      </p:sp>
      <p:sp>
        <p:nvSpPr>
          <p:cNvPr id="7" name="Content Placeholder 5"/>
          <p:cNvSpPr>
            <a:spLocks noGrp="1"/>
          </p:cNvSpPr>
          <p:nvPr>
            <p:ph idx="1"/>
          </p:nvPr>
        </p:nvSpPr>
        <p:spPr>
          <a:xfrm>
            <a:off x="611560" y="1203597"/>
            <a:ext cx="7704856" cy="2952329"/>
          </a:xfrm>
        </p:spPr>
        <p:txBody>
          <a:bodyPr>
            <a:noAutofit/>
          </a:bodyPr>
          <a:lstStyle/>
          <a:p>
            <a:pPr marL="0" indent="0">
              <a:spcBef>
                <a:spcPts val="600"/>
              </a:spcBef>
              <a:spcAft>
                <a:spcPts val="600"/>
              </a:spcAft>
              <a:buNone/>
            </a:pPr>
            <a:r>
              <a:rPr lang="en-AU" dirty="0">
                <a:solidFill>
                  <a:srgbClr val="040404"/>
                </a:solidFill>
              </a:rPr>
              <a:t>Students with FASD do best in structured and predictable environments </a:t>
            </a:r>
            <a:r>
              <a:rPr lang="en-AU" dirty="0" smtClean="0">
                <a:solidFill>
                  <a:srgbClr val="040404"/>
                </a:solidFill>
              </a:rPr>
              <a:t>as un</a:t>
            </a:r>
            <a:r>
              <a:rPr lang="en-GB" dirty="0" smtClean="0">
                <a:solidFill>
                  <a:srgbClr val="040404"/>
                </a:solidFill>
              </a:rPr>
              <a:t>predictable </a:t>
            </a:r>
            <a:r>
              <a:rPr lang="en-GB" dirty="0">
                <a:solidFill>
                  <a:srgbClr val="040404"/>
                </a:solidFill>
              </a:rPr>
              <a:t>environments </a:t>
            </a:r>
            <a:r>
              <a:rPr lang="en-GB" dirty="0" smtClean="0">
                <a:solidFill>
                  <a:srgbClr val="040404"/>
                </a:solidFill>
              </a:rPr>
              <a:t>cause confusion and may increase stress and anxiety.</a:t>
            </a:r>
          </a:p>
          <a:p>
            <a:pPr marL="0" indent="0">
              <a:spcBef>
                <a:spcPts val="600"/>
              </a:spcBef>
              <a:spcAft>
                <a:spcPts val="600"/>
              </a:spcAft>
              <a:buNone/>
            </a:pPr>
            <a:endParaRPr lang="en-AU" dirty="0">
              <a:solidFill>
                <a:srgbClr val="040404"/>
              </a:solidFill>
            </a:endParaRPr>
          </a:p>
          <a:p>
            <a:pPr marL="0" indent="0">
              <a:buNone/>
            </a:pPr>
            <a:r>
              <a:rPr lang="en-AU" dirty="0">
                <a:solidFill>
                  <a:srgbClr val="040404"/>
                </a:solidFill>
              </a:rPr>
              <a:t>Effective </a:t>
            </a:r>
            <a:r>
              <a:rPr lang="en-AU" dirty="0" smtClean="0">
                <a:solidFill>
                  <a:srgbClr val="040404"/>
                </a:solidFill>
              </a:rPr>
              <a:t>educators </a:t>
            </a:r>
            <a:r>
              <a:rPr lang="en-AU" dirty="0">
                <a:solidFill>
                  <a:srgbClr val="040404"/>
                </a:solidFill>
              </a:rPr>
              <a:t>prepare students </a:t>
            </a:r>
            <a:r>
              <a:rPr lang="en-AU" dirty="0" smtClean="0">
                <a:solidFill>
                  <a:srgbClr val="040404"/>
                </a:solidFill>
              </a:rPr>
              <a:t>by explaining</a:t>
            </a:r>
            <a:r>
              <a:rPr lang="en-AU" dirty="0">
                <a:solidFill>
                  <a:srgbClr val="040404"/>
                </a:solidFill>
              </a:rPr>
              <a:t>:</a:t>
            </a:r>
            <a:endParaRPr lang="en-AU" dirty="0" smtClean="0">
              <a:solidFill>
                <a:srgbClr val="040404"/>
              </a:solidFill>
            </a:endParaRPr>
          </a:p>
          <a:p>
            <a:pPr>
              <a:buFont typeface="Wingdings" panose="05000000000000000000" pitchFamily="2" charset="2"/>
              <a:buChar char="§"/>
            </a:pPr>
            <a:r>
              <a:rPr lang="en-AU" dirty="0">
                <a:solidFill>
                  <a:srgbClr val="040404"/>
                </a:solidFill>
              </a:rPr>
              <a:t>the purpose of the routine </a:t>
            </a:r>
          </a:p>
          <a:p>
            <a:pPr>
              <a:buFont typeface="Wingdings" panose="05000000000000000000" pitchFamily="2" charset="2"/>
              <a:buChar char="§"/>
            </a:pPr>
            <a:r>
              <a:rPr lang="en-AU" dirty="0" smtClean="0">
                <a:solidFill>
                  <a:srgbClr val="040404"/>
                </a:solidFill>
              </a:rPr>
              <a:t>If and why </a:t>
            </a:r>
            <a:r>
              <a:rPr lang="en-AU" dirty="0">
                <a:solidFill>
                  <a:srgbClr val="040404"/>
                </a:solidFill>
              </a:rPr>
              <a:t>the routine had to change and/or giving notice of </a:t>
            </a:r>
            <a:r>
              <a:rPr lang="en-AU" dirty="0" smtClean="0">
                <a:solidFill>
                  <a:srgbClr val="040404"/>
                </a:solidFill>
              </a:rPr>
              <a:t>changes</a:t>
            </a:r>
          </a:p>
          <a:p>
            <a:pPr>
              <a:buFont typeface="Wingdings" panose="05000000000000000000" pitchFamily="2" charset="2"/>
              <a:buChar char="§"/>
            </a:pPr>
            <a:r>
              <a:rPr lang="en-AU" dirty="0" smtClean="0">
                <a:solidFill>
                  <a:srgbClr val="040404"/>
                </a:solidFill>
              </a:rPr>
              <a:t>through </a:t>
            </a:r>
            <a:r>
              <a:rPr lang="en-AU" dirty="0">
                <a:solidFill>
                  <a:srgbClr val="040404"/>
                </a:solidFill>
              </a:rPr>
              <a:t>demonstration, modelling and rehearsal. </a:t>
            </a:r>
          </a:p>
        </p:txBody>
      </p:sp>
    </p:spTree>
    <p:extLst>
      <p:ext uri="{BB962C8B-B14F-4D97-AF65-F5344CB8AC3E}">
        <p14:creationId xmlns:p14="http://schemas.microsoft.com/office/powerpoint/2010/main" val="3906164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a:solidFill>
                  <a:schemeClr val="tx1">
                    <a:lumMod val="90000"/>
                    <a:lumOff val="10000"/>
                  </a:schemeClr>
                </a:solidFill>
              </a:rPr>
              <a:t>Supportive learning environments: Primary and secondary behaviours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45</a:t>
            </a:fld>
            <a:endParaRPr lang="en-AU" dirty="0">
              <a:solidFill>
                <a:prstClr val="white"/>
              </a:solidFill>
            </a:endParaRPr>
          </a:p>
        </p:txBody>
      </p:sp>
      <p:sp>
        <p:nvSpPr>
          <p:cNvPr id="8" name="Content Placeholder 5"/>
          <p:cNvSpPr txBox="1">
            <a:spLocks/>
          </p:cNvSpPr>
          <p:nvPr/>
        </p:nvSpPr>
        <p:spPr>
          <a:xfrm>
            <a:off x="547700" y="1290664"/>
            <a:ext cx="8264624" cy="3456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anose="05000000000000000000" pitchFamily="2" charset="2"/>
              <a:buChar char="Ø"/>
              <a:defRPr sz="1800" kern="1200">
                <a:solidFill>
                  <a:schemeClr val="accent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AU" smtClean="0">
                <a:solidFill>
                  <a:srgbClr val="040404"/>
                </a:solidFill>
              </a:rPr>
              <a:t>Primary behavioural characteristics caused by brain impairments may include:</a:t>
            </a:r>
          </a:p>
          <a:p>
            <a:pPr>
              <a:buFont typeface="Wingdings" panose="05000000000000000000" pitchFamily="2" charset="2"/>
              <a:buChar char="§"/>
            </a:pPr>
            <a:r>
              <a:rPr lang="en-AU" smtClean="0">
                <a:solidFill>
                  <a:srgbClr val="040404"/>
                </a:solidFill>
              </a:rPr>
              <a:t>impulsivity</a:t>
            </a:r>
          </a:p>
          <a:p>
            <a:pPr>
              <a:buFont typeface="Wingdings" panose="05000000000000000000" pitchFamily="2" charset="2"/>
              <a:buChar char="§"/>
            </a:pPr>
            <a:r>
              <a:rPr lang="en-AU" smtClean="0">
                <a:solidFill>
                  <a:srgbClr val="040404"/>
                </a:solidFill>
              </a:rPr>
              <a:t>memory challenges</a:t>
            </a:r>
          </a:p>
          <a:p>
            <a:pPr>
              <a:buFont typeface="Wingdings" panose="05000000000000000000" pitchFamily="2" charset="2"/>
              <a:buChar char="§"/>
            </a:pPr>
            <a:r>
              <a:rPr lang="en-AU" smtClean="0">
                <a:solidFill>
                  <a:srgbClr val="040404"/>
                </a:solidFill>
              </a:rPr>
              <a:t>slower processing </a:t>
            </a:r>
          </a:p>
          <a:p>
            <a:pPr>
              <a:buFont typeface="Wingdings" panose="05000000000000000000" pitchFamily="2" charset="2"/>
              <a:buChar char="§"/>
            </a:pPr>
            <a:r>
              <a:rPr lang="en-AU" smtClean="0">
                <a:solidFill>
                  <a:srgbClr val="040404"/>
                </a:solidFill>
              </a:rPr>
              <a:t>difficulty with abstract thinking and predicting skills. </a:t>
            </a:r>
          </a:p>
          <a:p>
            <a:pPr marL="0" indent="0">
              <a:buFont typeface="Wingdings" panose="05000000000000000000" pitchFamily="2" charset="2"/>
              <a:buNone/>
            </a:pPr>
            <a:endParaRPr lang="en-AU" smtClean="0">
              <a:solidFill>
                <a:srgbClr val="040404"/>
              </a:solidFill>
            </a:endParaRPr>
          </a:p>
          <a:p>
            <a:pPr marL="0" indent="0">
              <a:buFont typeface="Wingdings" panose="05000000000000000000" pitchFamily="2" charset="2"/>
              <a:buNone/>
            </a:pPr>
            <a:r>
              <a:rPr lang="en-AU" smtClean="0">
                <a:solidFill>
                  <a:srgbClr val="040404"/>
                </a:solidFill>
              </a:rPr>
              <a:t>Secondary behavioural characteristics may include:</a:t>
            </a:r>
          </a:p>
          <a:p>
            <a:pPr>
              <a:buFont typeface="Wingdings" panose="05000000000000000000" pitchFamily="2" charset="2"/>
              <a:buChar char="§"/>
            </a:pPr>
            <a:r>
              <a:rPr lang="en-AU" smtClean="0">
                <a:solidFill>
                  <a:srgbClr val="040404"/>
                </a:solidFill>
              </a:rPr>
              <a:t>fatigue </a:t>
            </a:r>
          </a:p>
          <a:p>
            <a:pPr>
              <a:buFont typeface="Wingdings" panose="05000000000000000000" pitchFamily="2" charset="2"/>
              <a:buChar char="§"/>
            </a:pPr>
            <a:r>
              <a:rPr lang="en-AU" smtClean="0">
                <a:solidFill>
                  <a:srgbClr val="040404"/>
                </a:solidFill>
              </a:rPr>
              <a:t>the appearance of a lack of motivation </a:t>
            </a:r>
          </a:p>
          <a:p>
            <a:pPr>
              <a:buFont typeface="Wingdings" panose="05000000000000000000" pitchFamily="2" charset="2"/>
              <a:buChar char="§"/>
            </a:pPr>
            <a:r>
              <a:rPr lang="en-AU" smtClean="0">
                <a:solidFill>
                  <a:srgbClr val="040404"/>
                </a:solidFill>
              </a:rPr>
              <a:t>depression and frustration that may lead to aggression.</a:t>
            </a:r>
            <a:endParaRPr lang="en-AU" dirty="0">
              <a:solidFill>
                <a:srgbClr val="040404"/>
              </a:solidFill>
            </a:endParaRPr>
          </a:p>
        </p:txBody>
      </p:sp>
    </p:spTree>
    <p:extLst>
      <p:ext uri="{BB962C8B-B14F-4D97-AF65-F5344CB8AC3E}">
        <p14:creationId xmlns:p14="http://schemas.microsoft.com/office/powerpoint/2010/main" val="6611700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58316"/>
            <a:ext cx="8640960" cy="857250"/>
          </a:xfrm>
        </p:spPr>
        <p:txBody>
          <a:bodyPr/>
          <a:lstStyle/>
          <a:p>
            <a:r>
              <a:rPr lang="en-AU" dirty="0">
                <a:solidFill>
                  <a:schemeClr val="tx1">
                    <a:lumMod val="90000"/>
                    <a:lumOff val="10000"/>
                  </a:schemeClr>
                </a:solidFill>
              </a:rPr>
              <a:t>Supportive learning environments: </a:t>
            </a:r>
            <a:r>
              <a:rPr lang="en-AU" dirty="0" smtClean="0">
                <a:solidFill>
                  <a:schemeClr val="tx1">
                    <a:lumMod val="90000"/>
                    <a:lumOff val="10000"/>
                  </a:schemeClr>
                </a:solidFill>
              </a:rPr>
              <a:t>Environmental factors</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46</a:t>
            </a:fld>
            <a:endParaRPr lang="en-AU" dirty="0">
              <a:solidFill>
                <a:prstClr val="white"/>
              </a:solidFill>
            </a:endParaRPr>
          </a:p>
        </p:txBody>
      </p:sp>
      <p:sp>
        <p:nvSpPr>
          <p:cNvPr id="6" name="Content Placeholder 5"/>
          <p:cNvSpPr>
            <a:spLocks noGrp="1"/>
          </p:cNvSpPr>
          <p:nvPr>
            <p:ph idx="1"/>
          </p:nvPr>
        </p:nvSpPr>
        <p:spPr>
          <a:xfrm>
            <a:off x="457200" y="987574"/>
            <a:ext cx="4258816" cy="3829819"/>
          </a:xfrm>
        </p:spPr>
        <p:txBody>
          <a:bodyPr>
            <a:noAutofit/>
          </a:bodyPr>
          <a:lstStyle/>
          <a:p>
            <a:pPr marL="0" indent="0">
              <a:buNone/>
            </a:pPr>
            <a:r>
              <a:rPr lang="en-AU" dirty="0">
                <a:solidFill>
                  <a:srgbClr val="070909"/>
                </a:solidFill>
              </a:rPr>
              <a:t>Effective educators </a:t>
            </a:r>
            <a:r>
              <a:rPr lang="en-AU" dirty="0" smtClean="0">
                <a:solidFill>
                  <a:srgbClr val="070909"/>
                </a:solidFill>
              </a:rPr>
              <a:t>make sure students develop </a:t>
            </a:r>
            <a:r>
              <a:rPr lang="en-AU" dirty="0">
                <a:solidFill>
                  <a:srgbClr val="070909"/>
                </a:solidFill>
              </a:rPr>
              <a:t>a sense of belonging and tend to their </a:t>
            </a:r>
            <a:r>
              <a:rPr lang="en-AU" dirty="0" smtClean="0">
                <a:solidFill>
                  <a:srgbClr val="070909"/>
                </a:solidFill>
              </a:rPr>
              <a:t>students’ </a:t>
            </a:r>
            <a:r>
              <a:rPr lang="en-AU" dirty="0">
                <a:solidFill>
                  <a:srgbClr val="070909"/>
                </a:solidFill>
              </a:rPr>
              <a:t>physical and emotional comfort. </a:t>
            </a:r>
            <a:endParaRPr lang="en-AU" dirty="0" smtClean="0">
              <a:solidFill>
                <a:srgbClr val="070909"/>
              </a:solidFill>
            </a:endParaRPr>
          </a:p>
          <a:p>
            <a:pPr marL="0" indent="0">
              <a:buNone/>
            </a:pPr>
            <a:endParaRPr lang="en-AU" sz="1000" dirty="0" smtClean="0">
              <a:solidFill>
                <a:srgbClr val="070909"/>
              </a:solidFill>
            </a:endParaRPr>
          </a:p>
          <a:p>
            <a:pPr marL="0" indent="0">
              <a:buNone/>
            </a:pPr>
            <a:r>
              <a:rPr lang="en-AU" dirty="0">
                <a:solidFill>
                  <a:srgbClr val="070909"/>
                </a:solidFill>
              </a:rPr>
              <a:t>C</a:t>
            </a:r>
            <a:r>
              <a:rPr lang="en-AU" dirty="0" smtClean="0">
                <a:solidFill>
                  <a:srgbClr val="070909"/>
                </a:solidFill>
              </a:rPr>
              <a:t>lassroom </a:t>
            </a:r>
            <a:r>
              <a:rPr lang="en-AU" dirty="0">
                <a:solidFill>
                  <a:srgbClr val="070909"/>
                </a:solidFill>
              </a:rPr>
              <a:t>resources are </a:t>
            </a:r>
            <a:r>
              <a:rPr lang="en-AU" dirty="0" smtClean="0">
                <a:solidFill>
                  <a:srgbClr val="070909"/>
                </a:solidFill>
              </a:rPr>
              <a:t>available:</a:t>
            </a:r>
            <a:endParaRPr lang="en-AU" dirty="0">
              <a:solidFill>
                <a:srgbClr val="070909"/>
              </a:solidFill>
            </a:endParaRPr>
          </a:p>
          <a:p>
            <a:pPr lvl="0">
              <a:buFont typeface="Wingdings" panose="05000000000000000000" pitchFamily="2" charset="2"/>
              <a:buChar char="§"/>
            </a:pPr>
            <a:r>
              <a:rPr lang="en-GB" dirty="0">
                <a:solidFill>
                  <a:srgbClr val="070909"/>
                </a:solidFill>
              </a:rPr>
              <a:t>Positive behaviour support</a:t>
            </a:r>
            <a:endParaRPr lang="en-AU" dirty="0">
              <a:solidFill>
                <a:srgbClr val="070909"/>
              </a:solidFill>
            </a:endParaRPr>
          </a:p>
          <a:p>
            <a:pPr lvl="0">
              <a:buFont typeface="Wingdings" panose="05000000000000000000" pitchFamily="2" charset="2"/>
              <a:buChar char="§"/>
            </a:pPr>
            <a:r>
              <a:rPr lang="en-GB" dirty="0">
                <a:solidFill>
                  <a:srgbClr val="070909"/>
                </a:solidFill>
              </a:rPr>
              <a:t>Protective behaviours</a:t>
            </a:r>
            <a:endParaRPr lang="en-AU" dirty="0">
              <a:solidFill>
                <a:srgbClr val="070909"/>
              </a:solidFill>
            </a:endParaRPr>
          </a:p>
          <a:p>
            <a:pPr lvl="0">
              <a:buFont typeface="Wingdings" panose="05000000000000000000" pitchFamily="2" charset="2"/>
              <a:buChar char="§"/>
            </a:pPr>
            <a:r>
              <a:rPr lang="en-GB" dirty="0">
                <a:solidFill>
                  <a:srgbClr val="070909"/>
                </a:solidFill>
              </a:rPr>
              <a:t>Student Wellbeing Hub</a:t>
            </a:r>
            <a:endParaRPr lang="en-AU" dirty="0">
              <a:solidFill>
                <a:srgbClr val="070909"/>
              </a:solidFill>
            </a:endParaRPr>
          </a:p>
          <a:p>
            <a:pPr lvl="0">
              <a:buFont typeface="Wingdings" panose="05000000000000000000" pitchFamily="2" charset="2"/>
              <a:buChar char="§"/>
            </a:pPr>
            <a:r>
              <a:rPr lang="en-GB" dirty="0">
                <a:solidFill>
                  <a:srgbClr val="070909"/>
                </a:solidFill>
              </a:rPr>
              <a:t>Be You programs for mental health</a:t>
            </a:r>
            <a:endParaRPr lang="en-AU" dirty="0">
              <a:solidFill>
                <a:srgbClr val="070909"/>
              </a:solidFill>
            </a:endParaRPr>
          </a:p>
          <a:p>
            <a:pPr lvl="0">
              <a:buFont typeface="Wingdings" panose="05000000000000000000" pitchFamily="2" charset="2"/>
              <a:buChar char="§"/>
            </a:pPr>
            <a:r>
              <a:rPr lang="en-GB" dirty="0">
                <a:solidFill>
                  <a:srgbClr val="070909"/>
                </a:solidFill>
              </a:rPr>
              <a:t>School Drug Education and Road Awareness (SDERA).</a:t>
            </a:r>
            <a:endParaRPr lang="en-AU" dirty="0">
              <a:solidFill>
                <a:srgbClr val="070909"/>
              </a:solidFill>
            </a:endParaRPr>
          </a:p>
          <a:p>
            <a:pPr marL="0" indent="0">
              <a:buNone/>
            </a:pPr>
            <a:endParaRPr lang="en-AU" sz="1000" dirty="0" smtClean="0">
              <a:solidFill>
                <a:srgbClr val="040404"/>
              </a:solidFill>
            </a:endParaRPr>
          </a:p>
        </p:txBody>
      </p:sp>
      <p:pic>
        <p:nvPicPr>
          <p:cNvPr id="7" name="Picture 6" descr="MSSD Protective behaviours support package - Internet Explorer">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t="8000" b="50000"/>
          <a:stretch/>
        </p:blipFill>
        <p:spPr>
          <a:xfrm>
            <a:off x="4572000" y="3735644"/>
            <a:ext cx="4359062" cy="1140127"/>
          </a:xfrm>
          <a:prstGeom prst="rect">
            <a:avLst/>
          </a:prstGeom>
          <a:effectLst>
            <a:outerShdw blurRad="50800" dist="38100" dir="2700000" algn="tl" rotWithShape="0">
              <a:prstClr val="black">
                <a:alpha val="40000"/>
              </a:prstClr>
            </a:outerShdw>
          </a:effectLst>
        </p:spPr>
      </p:pic>
      <p:pic>
        <p:nvPicPr>
          <p:cNvPr id="9" name="Picture 8" descr="Home - Be You - Internet Explorer">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l="3792" t="20601" r="8152" b="29000"/>
          <a:stretch/>
        </p:blipFill>
        <p:spPr>
          <a:xfrm>
            <a:off x="4860032" y="2283718"/>
            <a:ext cx="3767153" cy="1314101"/>
          </a:xfrm>
          <a:prstGeom prst="rect">
            <a:avLst/>
          </a:prstGeom>
          <a:effectLst>
            <a:outerShdw blurRad="50800" dist="38100" dir="2700000" algn="tl" rotWithShape="0">
              <a:prstClr val="black">
                <a:alpha val="40000"/>
              </a:prstClr>
            </a:outerShdw>
          </a:effectLst>
        </p:spPr>
      </p:pic>
      <p:pic>
        <p:nvPicPr>
          <p:cNvPr id="10" name="Picture 9" descr="Education Programs | Resilience &amp; Road Safety | Drugs And Alcohol | SDERA - Internet Explorer">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2049" t="16401" r="33435" b="33201"/>
          <a:stretch/>
        </p:blipFill>
        <p:spPr>
          <a:xfrm>
            <a:off x="5433660" y="878282"/>
            <a:ext cx="2677022" cy="13023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170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AU" dirty="0">
                <a:solidFill>
                  <a:schemeClr val="tx1">
                    <a:lumMod val="90000"/>
                    <a:lumOff val="10000"/>
                  </a:schemeClr>
                </a:solidFill>
              </a:rPr>
              <a:t>Supportive learning environments: Alex’s success story</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47</a:t>
            </a:fld>
            <a:endParaRPr lang="en-AU" dirty="0">
              <a:solidFill>
                <a:prstClr val="white"/>
              </a:solidFill>
            </a:endParaRPr>
          </a:p>
        </p:txBody>
      </p:sp>
      <p:pic>
        <p:nvPicPr>
          <p:cNvPr id="6" name="Picture 5" descr="Alex's Success Story | POPFASD - Fetal Alcohol Spectrum Disorder (FASD) Resource for Educators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06" t="14923" r="16485" b="20599"/>
          <a:stretch/>
        </p:blipFill>
        <p:spPr>
          <a:xfrm>
            <a:off x="1655676" y="1347613"/>
            <a:ext cx="5832648" cy="3316411"/>
          </a:xfrm>
          <a:prstGeom prst="rect">
            <a:avLst/>
          </a:prstGeom>
        </p:spPr>
      </p:pic>
    </p:spTree>
    <p:extLst>
      <p:ext uri="{BB962C8B-B14F-4D97-AF65-F5344CB8AC3E}">
        <p14:creationId xmlns:p14="http://schemas.microsoft.com/office/powerpoint/2010/main" val="29992225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075240" cy="857250"/>
          </a:xfrm>
        </p:spPr>
        <p:txBody>
          <a:bodyPr/>
          <a:lstStyle/>
          <a:p>
            <a:r>
              <a:rPr lang="en-AU" dirty="0" smtClean="0">
                <a:solidFill>
                  <a:schemeClr val="tx1">
                    <a:lumMod val="90000"/>
                    <a:lumOff val="10000"/>
                  </a:schemeClr>
                </a:solidFill>
              </a:rPr>
              <a:t>Activity: Supportive </a:t>
            </a:r>
            <a:r>
              <a:rPr lang="en-AU" dirty="0">
                <a:solidFill>
                  <a:schemeClr val="tx1">
                    <a:lumMod val="90000"/>
                    <a:lumOff val="10000"/>
                  </a:schemeClr>
                </a:solidFill>
              </a:rPr>
              <a:t>learning </a:t>
            </a:r>
            <a:r>
              <a:rPr lang="en-AU" dirty="0" smtClean="0">
                <a:solidFill>
                  <a:schemeClr val="tx1">
                    <a:lumMod val="90000"/>
                    <a:lumOff val="10000"/>
                  </a:schemeClr>
                </a:solidFill>
              </a:rPr>
              <a:t>environments</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48</a:t>
            </a:fld>
            <a:endParaRPr lang="en-AU" dirty="0">
              <a:solidFill>
                <a:prstClr val="white"/>
              </a:solidFill>
            </a:endParaRPr>
          </a:p>
        </p:txBody>
      </p:sp>
      <p:sp>
        <p:nvSpPr>
          <p:cNvPr id="7" name="Content Placeholder 5"/>
          <p:cNvSpPr>
            <a:spLocks noGrp="1"/>
          </p:cNvSpPr>
          <p:nvPr>
            <p:ph idx="1"/>
          </p:nvPr>
        </p:nvSpPr>
        <p:spPr>
          <a:xfrm>
            <a:off x="457200" y="1200150"/>
            <a:ext cx="4186808" cy="3135796"/>
          </a:xfrm>
          <a:solidFill>
            <a:schemeClr val="tx1">
              <a:lumMod val="90000"/>
              <a:lumOff val="10000"/>
              <a:alpha val="47843"/>
            </a:schemeClr>
          </a:solidFill>
        </p:spPr>
        <p:txBody>
          <a:bodyPr>
            <a:normAutofit/>
          </a:bodyPr>
          <a:lstStyle/>
          <a:p>
            <a:pPr marL="0" indent="0">
              <a:buNone/>
            </a:pPr>
            <a:r>
              <a:rPr lang="en-AU" sz="2000" dirty="0">
                <a:solidFill>
                  <a:srgbClr val="040404"/>
                </a:solidFill>
              </a:rPr>
              <a:t>In small groups, think about your classrooms and discuss how you will increase the effectiveness of the learning environment you provide. Consider:</a:t>
            </a:r>
          </a:p>
          <a:p>
            <a:pPr lvl="0">
              <a:buFont typeface="Wingdings" panose="05000000000000000000" pitchFamily="2" charset="2"/>
              <a:buChar char="§"/>
            </a:pPr>
            <a:r>
              <a:rPr lang="en-GB" sz="2000" dirty="0">
                <a:solidFill>
                  <a:srgbClr val="040404"/>
                </a:solidFill>
              </a:rPr>
              <a:t>what you </a:t>
            </a:r>
            <a:r>
              <a:rPr lang="en-GB" sz="2000" dirty="0" smtClean="0">
                <a:solidFill>
                  <a:srgbClr val="040404"/>
                </a:solidFill>
              </a:rPr>
              <a:t>will keep</a:t>
            </a:r>
            <a:endParaRPr lang="en-GB" sz="2000" dirty="0">
              <a:solidFill>
                <a:srgbClr val="040404"/>
              </a:solidFill>
            </a:endParaRPr>
          </a:p>
          <a:p>
            <a:pPr lvl="0">
              <a:buFont typeface="Wingdings" panose="05000000000000000000" pitchFamily="2" charset="2"/>
              <a:buChar char="§"/>
            </a:pPr>
            <a:r>
              <a:rPr lang="en-GB" sz="2000" dirty="0" smtClean="0">
                <a:solidFill>
                  <a:srgbClr val="040404"/>
                </a:solidFill>
              </a:rPr>
              <a:t>what you will remove</a:t>
            </a:r>
          </a:p>
          <a:p>
            <a:pPr lvl="0">
              <a:buFont typeface="Wingdings" panose="05000000000000000000" pitchFamily="2" charset="2"/>
              <a:buChar char="§"/>
            </a:pPr>
            <a:r>
              <a:rPr lang="en-GB" sz="2000" dirty="0" smtClean="0">
                <a:solidFill>
                  <a:srgbClr val="040404"/>
                </a:solidFill>
              </a:rPr>
              <a:t>what you will </a:t>
            </a:r>
            <a:r>
              <a:rPr lang="en-AU" sz="2000" dirty="0" smtClean="0">
                <a:solidFill>
                  <a:srgbClr val="040404"/>
                </a:solidFill>
              </a:rPr>
              <a:t>improve</a:t>
            </a:r>
            <a:r>
              <a:rPr lang="en-GB" sz="2000" dirty="0" smtClean="0">
                <a:solidFill>
                  <a:srgbClr val="040404"/>
                </a:solidFill>
              </a:rPr>
              <a:t>.</a:t>
            </a:r>
            <a:endParaRPr lang="en-AU" sz="2000" dirty="0">
              <a:solidFill>
                <a:srgbClr val="040404"/>
              </a:solidFill>
            </a:endParaRPr>
          </a:p>
          <a:p>
            <a:pPr marL="0" indent="0">
              <a:buNone/>
            </a:pPr>
            <a:endParaRPr lang="en-GB" dirty="0" smtClean="0"/>
          </a:p>
          <a:p>
            <a:pPr marL="0" lvl="0" indent="0">
              <a:buNone/>
            </a:pPr>
            <a:endParaRPr lang="en-AU"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2827" y="1692188"/>
            <a:ext cx="3965637" cy="26437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3665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AU" dirty="0" smtClean="0">
                <a:solidFill>
                  <a:schemeClr val="tx1">
                    <a:lumMod val="90000"/>
                    <a:lumOff val="10000"/>
                  </a:schemeClr>
                </a:solidFill>
              </a:rPr>
              <a:t>Session 4: Personal and social capability</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49</a:t>
            </a:fld>
            <a:endParaRPr lang="en-AU" dirty="0">
              <a:solidFill>
                <a:prstClr val="white"/>
              </a:solidFill>
            </a:endParaRPr>
          </a:p>
        </p:txBody>
      </p:sp>
      <p:sp>
        <p:nvSpPr>
          <p:cNvPr id="7" name="Content Placeholder 5"/>
          <p:cNvSpPr>
            <a:spLocks noGrp="1"/>
          </p:cNvSpPr>
          <p:nvPr>
            <p:ph idx="1"/>
          </p:nvPr>
        </p:nvSpPr>
        <p:spPr>
          <a:xfrm>
            <a:off x="534380" y="1059582"/>
            <a:ext cx="7854044" cy="2592288"/>
          </a:xfrm>
          <a:noFill/>
        </p:spPr>
        <p:txBody>
          <a:bodyPr>
            <a:noAutofit/>
          </a:bodyPr>
          <a:lstStyle/>
          <a:p>
            <a:pPr marL="0" indent="0">
              <a:buNone/>
            </a:pPr>
            <a:r>
              <a:rPr lang="en-US" b="1" dirty="0">
                <a:solidFill>
                  <a:srgbClr val="040404"/>
                </a:solidFill>
              </a:rPr>
              <a:t>Session outcomes</a:t>
            </a:r>
          </a:p>
          <a:p>
            <a:endParaRPr lang="en-AU" dirty="0">
              <a:solidFill>
                <a:srgbClr val="040404"/>
              </a:solidFill>
            </a:endParaRPr>
          </a:p>
          <a:p>
            <a:pPr marL="0" indent="0">
              <a:buNone/>
            </a:pPr>
            <a:r>
              <a:rPr lang="en-AU" dirty="0">
                <a:solidFill>
                  <a:srgbClr val="040404"/>
                </a:solidFill>
              </a:rPr>
              <a:t>During this session, participants will learn about: </a:t>
            </a:r>
          </a:p>
          <a:p>
            <a:pPr marL="285750" lvl="0" indent="-285750">
              <a:spcBef>
                <a:spcPts val="600"/>
              </a:spcBef>
              <a:spcAft>
                <a:spcPts val="600"/>
              </a:spcAft>
              <a:buFont typeface="Wingdings" panose="05000000000000000000" pitchFamily="2" charset="2"/>
              <a:buChar char="§"/>
            </a:pPr>
            <a:r>
              <a:rPr lang="en-US" dirty="0">
                <a:solidFill>
                  <a:srgbClr val="040404"/>
                </a:solidFill>
              </a:rPr>
              <a:t>the importance of personal and social capability</a:t>
            </a:r>
          </a:p>
          <a:p>
            <a:pPr marL="285750" lvl="0" indent="-285750">
              <a:spcBef>
                <a:spcPts val="600"/>
              </a:spcBef>
              <a:spcAft>
                <a:spcPts val="600"/>
              </a:spcAft>
              <a:buFont typeface="Wingdings" panose="05000000000000000000" pitchFamily="2" charset="2"/>
              <a:buChar char="§"/>
            </a:pPr>
            <a:r>
              <a:rPr lang="en-GB" dirty="0">
                <a:solidFill>
                  <a:srgbClr val="040404"/>
                </a:solidFill>
              </a:rPr>
              <a:t>effective approaches</a:t>
            </a:r>
            <a:r>
              <a:rPr lang="en-US" dirty="0">
                <a:solidFill>
                  <a:srgbClr val="040404"/>
                </a:solidFill>
              </a:rPr>
              <a:t> to teach personal and social capability</a:t>
            </a:r>
          </a:p>
          <a:p>
            <a:pPr marL="285750" indent="-285750">
              <a:spcBef>
                <a:spcPts val="600"/>
              </a:spcBef>
              <a:spcAft>
                <a:spcPts val="600"/>
              </a:spcAft>
              <a:buFont typeface="Wingdings" panose="05000000000000000000" pitchFamily="2" charset="2"/>
              <a:buChar char="§"/>
            </a:pPr>
            <a:r>
              <a:rPr lang="en-AU" dirty="0" smtClean="0">
                <a:solidFill>
                  <a:srgbClr val="040404"/>
                </a:solidFill>
              </a:rPr>
              <a:t>a </a:t>
            </a:r>
            <a:r>
              <a:rPr lang="en-AU" dirty="0">
                <a:solidFill>
                  <a:srgbClr val="040404"/>
                </a:solidFill>
              </a:rPr>
              <a:t>range of strategies suitable for all students with diverse learning needs.</a:t>
            </a:r>
          </a:p>
          <a:p>
            <a:pPr marL="0" indent="0">
              <a:buNone/>
            </a:pPr>
            <a:endParaRPr lang="en-AU" dirty="0">
              <a:solidFill>
                <a:srgbClr val="040404"/>
              </a:solidFill>
            </a:endParaRPr>
          </a:p>
        </p:txBody>
      </p:sp>
    </p:spTree>
    <p:extLst>
      <p:ext uri="{BB962C8B-B14F-4D97-AF65-F5344CB8AC3E}">
        <p14:creationId xmlns:p14="http://schemas.microsoft.com/office/powerpoint/2010/main" val="3006236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pc="-70" dirty="0">
                <a:solidFill>
                  <a:schemeClr val="tx1">
                    <a:lumMod val="90000"/>
                    <a:lumOff val="10000"/>
                  </a:schemeClr>
                </a:solidFill>
              </a:rPr>
              <a:t>Australian Professional Standards for Teachers</a:t>
            </a:r>
            <a:endParaRPr lang="en-AU" dirty="0">
              <a:solidFill>
                <a:schemeClr val="tx1">
                  <a:lumMod val="90000"/>
                  <a:lumOff val="10000"/>
                </a:schemeClr>
              </a:solidFill>
            </a:endParaRPr>
          </a:p>
        </p:txBody>
      </p:sp>
      <p:sp>
        <p:nvSpPr>
          <p:cNvPr id="4" name="Date Placeholder 3"/>
          <p:cNvSpPr>
            <a:spLocks noGrp="1"/>
          </p:cNvSpPr>
          <p:nvPr>
            <p:ph type="dt" sz="half" idx="10"/>
          </p:nvPr>
        </p:nvSpPr>
        <p:spPr/>
        <p:txBody>
          <a:bodyPr/>
          <a:lstStyle/>
          <a:p>
            <a:fld id="{556BCDA6-187F-4121-AF32-5EDBC31D394B}"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5</a:t>
            </a:fld>
            <a:endParaRPr lang="en-AU" dirty="0"/>
          </a:p>
        </p:txBody>
      </p:sp>
      <p:graphicFrame>
        <p:nvGraphicFramePr>
          <p:cNvPr id="7" name="Group 160"/>
          <p:cNvGraphicFramePr>
            <a:graphicFrameLocks/>
          </p:cNvGraphicFramePr>
          <p:nvPr>
            <p:extLst>
              <p:ext uri="{D42A27DB-BD31-4B8C-83A1-F6EECF244321}">
                <p14:modId xmlns:p14="http://schemas.microsoft.com/office/powerpoint/2010/main" val="3328200524"/>
              </p:ext>
            </p:extLst>
          </p:nvPr>
        </p:nvGraphicFramePr>
        <p:xfrm>
          <a:off x="621322" y="1090246"/>
          <a:ext cx="7886025" cy="3360604"/>
        </p:xfrm>
        <a:graphic>
          <a:graphicData uri="http://schemas.openxmlformats.org/drawingml/2006/table">
            <a:tbl>
              <a:tblPr/>
              <a:tblGrid>
                <a:gridCol w="1768879">
                  <a:extLst>
                    <a:ext uri="{9D8B030D-6E8A-4147-A177-3AD203B41FA5}">
                      <a16:colId xmlns:a16="http://schemas.microsoft.com/office/drawing/2014/main" val="20000"/>
                    </a:ext>
                  </a:extLst>
                </a:gridCol>
                <a:gridCol w="6117146">
                  <a:extLst>
                    <a:ext uri="{9D8B030D-6E8A-4147-A177-3AD203B41FA5}">
                      <a16:colId xmlns:a16="http://schemas.microsoft.com/office/drawing/2014/main" val="20001"/>
                    </a:ext>
                  </a:extLst>
                </a:gridCol>
              </a:tblGrid>
              <a:tr h="389573">
                <a:tc>
                  <a:txBody>
                    <a:bodyPr/>
                    <a:lstStyle/>
                    <a:p>
                      <a:pPr marL="0" marR="0" lvl="0" indent="0" algn="ctr" defTabSz="914400" rtl="0" eaLnBrk="0" fontAlgn="base" latinLnBrk="0" hangingPunct="0">
                        <a:lnSpc>
                          <a:spcPct val="100000"/>
                        </a:lnSpc>
                        <a:spcBef>
                          <a:spcPct val="40000"/>
                        </a:spcBef>
                        <a:spcAft>
                          <a:spcPct val="40000"/>
                        </a:spcAft>
                        <a:buClrTx/>
                        <a:buSzTx/>
                        <a:buFontTx/>
                        <a:buNone/>
                        <a:tabLst/>
                      </a:pPr>
                      <a:r>
                        <a:rPr kumimoji="0" lang="en-AU" sz="1200" b="1" i="0" u="none" strike="noStrike" cap="none" normalizeH="0" baseline="0" dirty="0" smtClean="0">
                          <a:ln>
                            <a:noFill/>
                          </a:ln>
                          <a:solidFill>
                            <a:srgbClr val="45064A"/>
                          </a:solidFill>
                          <a:effectLst/>
                          <a:latin typeface="Arial" pitchFamily="34" charset="0"/>
                        </a:rPr>
                        <a:t>Domains of teaching</a:t>
                      </a:r>
                    </a:p>
                  </a:txBody>
                  <a:tcPr marL="78958" marR="78958" marT="29610" marB="296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40000"/>
                        </a:spcAft>
                        <a:buClrTx/>
                        <a:buSzTx/>
                        <a:buFontTx/>
                        <a:buNone/>
                        <a:tabLst/>
                      </a:pPr>
                      <a:r>
                        <a:rPr kumimoji="0" lang="en-AU" sz="1200" b="1" i="0" u="none" strike="noStrike" cap="none" normalizeH="0" baseline="0" dirty="0" smtClean="0">
                          <a:ln>
                            <a:noFill/>
                          </a:ln>
                          <a:solidFill>
                            <a:srgbClr val="45064A"/>
                          </a:solidFill>
                          <a:effectLst/>
                          <a:latin typeface="Arial" pitchFamily="34" charset="0"/>
                        </a:rPr>
                        <a:t>Standards</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1220">
                <a:tc rowSpan="2">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endParaRPr kumimoji="0" lang="en-AU" sz="1200" b="1" i="0" u="none" strike="noStrike" cap="none" normalizeH="0" baseline="0" dirty="0" smtClean="0">
                        <a:ln>
                          <a:noFill/>
                        </a:ln>
                        <a:solidFill>
                          <a:srgbClr val="45064A"/>
                        </a:solidFill>
                        <a:effectLst/>
                        <a:latin typeface="Arial" pitchFamily="34" charset="0"/>
                      </a:endParaRPr>
                    </a:p>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1" i="0" u="none" strike="noStrike" cap="none" normalizeH="0" baseline="0" dirty="0" smtClean="0">
                          <a:ln>
                            <a:noFill/>
                          </a:ln>
                          <a:solidFill>
                            <a:srgbClr val="45064A"/>
                          </a:solidFill>
                          <a:effectLst/>
                          <a:latin typeface="Arial" pitchFamily="34" charset="0"/>
                        </a:rPr>
                        <a:t>Professional Knowledge</a:t>
                      </a:r>
                    </a:p>
                  </a:txBody>
                  <a:tcPr marL="78958" marR="78958" marT="29610" marB="296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40000"/>
                        </a:spcBef>
                        <a:spcAft>
                          <a:spcPct val="40000"/>
                        </a:spcAft>
                        <a:buClrTx/>
                        <a:buSzTx/>
                        <a:buFontTx/>
                        <a:buNone/>
                        <a:tabLst/>
                      </a:pPr>
                      <a:r>
                        <a:rPr kumimoji="0" lang="en-AU" sz="1200" b="0" i="0" u="none" strike="noStrike" cap="none" normalizeH="0" baseline="0" dirty="0" smtClean="0">
                          <a:ln>
                            <a:noFill/>
                          </a:ln>
                          <a:solidFill>
                            <a:srgbClr val="45064A"/>
                          </a:solidFill>
                          <a:effectLst/>
                          <a:latin typeface="Arial" pitchFamily="34" charset="0"/>
                        </a:rPr>
                        <a:t>1. Know students and how they learn</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391220">
                <a:tc vMerge="1">
                  <a:txBody>
                    <a:bodyPr/>
                    <a:lstStyle/>
                    <a:p>
                      <a:endParaRPr lang="en-AU"/>
                    </a:p>
                  </a:txBody>
                  <a:tcPr/>
                </a:tc>
                <a:tc>
                  <a:txBody>
                    <a:bodyPr/>
                    <a:lstStyle/>
                    <a:p>
                      <a:pPr marL="342900" marR="0" lvl="0" indent="-342900" algn="l" defTabSz="914400" rtl="0" eaLnBrk="0" fontAlgn="base" latinLnBrk="0" hangingPunct="0">
                        <a:lnSpc>
                          <a:spcPct val="100000"/>
                        </a:lnSpc>
                        <a:spcBef>
                          <a:spcPct val="40000"/>
                        </a:spcBef>
                        <a:spcAft>
                          <a:spcPct val="40000"/>
                        </a:spcAft>
                        <a:buClrTx/>
                        <a:buSzTx/>
                        <a:buFontTx/>
                        <a:buNone/>
                        <a:tabLst/>
                      </a:pPr>
                      <a:r>
                        <a:rPr kumimoji="0" lang="en-AU" sz="1200" b="0" i="0" u="none" strike="noStrike" cap="none" normalizeH="0" baseline="0" dirty="0" smtClean="0">
                          <a:ln>
                            <a:noFill/>
                          </a:ln>
                          <a:solidFill>
                            <a:srgbClr val="45064A"/>
                          </a:solidFill>
                          <a:effectLst/>
                          <a:latin typeface="Arial" pitchFamily="34" charset="0"/>
                        </a:rPr>
                        <a:t>2. Know the content and how to teach it</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448273">
                <a:tc rowSpan="3">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endParaRPr kumimoji="0" lang="en-AU" sz="1200" b="1" i="0" u="none" strike="noStrike" cap="none" normalizeH="0" baseline="0" dirty="0" smtClean="0">
                        <a:ln>
                          <a:noFill/>
                        </a:ln>
                        <a:solidFill>
                          <a:srgbClr val="45064A"/>
                        </a:solidFill>
                        <a:effectLst/>
                        <a:latin typeface="Arial" pitchFamily="34" charset="0"/>
                      </a:endParaRPr>
                    </a:p>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1" i="0" u="none" strike="noStrike" cap="none" normalizeH="0" baseline="0" dirty="0" smtClean="0">
                          <a:ln>
                            <a:noFill/>
                          </a:ln>
                          <a:solidFill>
                            <a:srgbClr val="45064A"/>
                          </a:solidFill>
                          <a:effectLst/>
                          <a:latin typeface="Arial" pitchFamily="34" charset="0"/>
                        </a:rPr>
                        <a:t>Professional Practice</a:t>
                      </a:r>
                    </a:p>
                  </a:txBody>
                  <a:tcPr marL="78958" marR="78958" marT="29610" marB="296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0" i="0" u="none" strike="noStrike" cap="none" normalizeH="0" baseline="0" dirty="0" smtClean="0">
                          <a:ln>
                            <a:noFill/>
                          </a:ln>
                          <a:solidFill>
                            <a:srgbClr val="45064A"/>
                          </a:solidFill>
                          <a:effectLst/>
                          <a:latin typeface="Arial" pitchFamily="34" charset="0"/>
                        </a:rPr>
                        <a:t>3. Plan for and implement effective teaching and learning</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3"/>
                  </a:ext>
                </a:extLst>
              </a:tr>
              <a:tr h="449903">
                <a:tc vMerge="1">
                  <a:txBody>
                    <a:bodyPr/>
                    <a:lstStyle/>
                    <a:p>
                      <a:endParaRPr lang="en-AU"/>
                    </a:p>
                  </a:txBody>
                  <a:tcPr/>
                </a:tc>
                <a:tc>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0" i="0" u="none" strike="noStrike" cap="none" normalizeH="0" baseline="0" dirty="0" smtClean="0">
                          <a:ln>
                            <a:noFill/>
                          </a:ln>
                          <a:solidFill>
                            <a:srgbClr val="45064A"/>
                          </a:solidFill>
                          <a:effectLst/>
                          <a:latin typeface="Arial" pitchFamily="34" charset="0"/>
                        </a:rPr>
                        <a:t>4. Create and maintain supportive and safe learning environments</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r h="448273">
                <a:tc vMerge="1">
                  <a:txBody>
                    <a:bodyPr/>
                    <a:lstStyle/>
                    <a:p>
                      <a:endParaRPr lang="en-AU"/>
                    </a:p>
                  </a:txBody>
                  <a:tcPr/>
                </a:tc>
                <a:tc>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0" i="0" u="none" strike="noStrike" cap="none" normalizeH="0" baseline="0" dirty="0" smtClean="0">
                          <a:ln>
                            <a:noFill/>
                          </a:ln>
                          <a:solidFill>
                            <a:srgbClr val="45064A"/>
                          </a:solidFill>
                          <a:effectLst/>
                          <a:latin typeface="Arial" pitchFamily="34" charset="0"/>
                        </a:rPr>
                        <a:t>5. Assess, provide feedback and report on student learning</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2239">
                <a:tc rowSpan="2">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endParaRPr kumimoji="0" lang="en-AU" sz="1200" b="1" i="0" u="none" strike="noStrike" cap="none" normalizeH="0" baseline="0" dirty="0" smtClean="0">
                        <a:ln>
                          <a:noFill/>
                        </a:ln>
                        <a:solidFill>
                          <a:srgbClr val="45064A"/>
                        </a:solidFill>
                        <a:effectLst/>
                        <a:latin typeface="Arial" pitchFamily="34" charset="0"/>
                      </a:endParaRPr>
                    </a:p>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1" i="0" u="none" strike="noStrike" cap="none" normalizeH="0" baseline="0" dirty="0" smtClean="0">
                          <a:ln>
                            <a:noFill/>
                          </a:ln>
                          <a:solidFill>
                            <a:srgbClr val="45064A"/>
                          </a:solidFill>
                          <a:effectLst/>
                          <a:latin typeface="Arial" pitchFamily="34" charset="0"/>
                        </a:rPr>
                        <a:t>Professional Engagement</a:t>
                      </a:r>
                    </a:p>
                  </a:txBody>
                  <a:tcPr marL="78958" marR="78958" marT="29610" marB="296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0" i="0" u="none" strike="noStrike" cap="none" normalizeH="0" baseline="0" dirty="0" smtClean="0">
                          <a:ln>
                            <a:noFill/>
                          </a:ln>
                          <a:solidFill>
                            <a:srgbClr val="45064A"/>
                          </a:solidFill>
                          <a:effectLst/>
                          <a:latin typeface="Arial" pitchFamily="34" charset="0"/>
                        </a:rPr>
                        <a:t>6. Engage in professional learning</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449903">
                <a:tc vMerge="1">
                  <a:txBody>
                    <a:bodyPr/>
                    <a:lstStyle/>
                    <a:p>
                      <a:endParaRPr lang="en-AU"/>
                    </a:p>
                  </a:txBody>
                  <a:tcPr/>
                </a:tc>
                <a:tc>
                  <a:txBody>
                    <a:bodyPr/>
                    <a:lstStyle/>
                    <a:p>
                      <a:pPr marL="0" marR="0" lvl="0" indent="0" algn="l" defTabSz="914400" rtl="0" eaLnBrk="0" fontAlgn="base" latinLnBrk="0" hangingPunct="0">
                        <a:lnSpc>
                          <a:spcPct val="100000"/>
                        </a:lnSpc>
                        <a:spcBef>
                          <a:spcPct val="40000"/>
                        </a:spcBef>
                        <a:spcAft>
                          <a:spcPct val="40000"/>
                        </a:spcAft>
                        <a:buClrTx/>
                        <a:buSzTx/>
                        <a:buFontTx/>
                        <a:buNone/>
                        <a:tabLst/>
                      </a:pPr>
                      <a:r>
                        <a:rPr kumimoji="0" lang="en-AU" sz="1200" b="0" i="0" u="none" strike="noStrike" cap="none" normalizeH="0" baseline="0" dirty="0" smtClean="0">
                          <a:ln>
                            <a:noFill/>
                          </a:ln>
                          <a:solidFill>
                            <a:srgbClr val="45064A"/>
                          </a:solidFill>
                          <a:effectLst/>
                          <a:latin typeface="Arial" pitchFamily="34" charset="0"/>
                        </a:rPr>
                        <a:t>7. Engage professionally with colleagues, parents/carers and the community</a:t>
                      </a:r>
                    </a:p>
                  </a:txBody>
                  <a:tcPr marL="78958" marR="78958" marT="29610" marB="296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229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AU" dirty="0" smtClean="0">
                <a:solidFill>
                  <a:schemeClr val="tx1">
                    <a:lumMod val="90000"/>
                    <a:lumOff val="10000"/>
                  </a:schemeClr>
                </a:solidFill>
              </a:rPr>
              <a:t>Personal and social capability</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50</a:t>
            </a:fld>
            <a:endParaRPr lang="en-AU" dirty="0">
              <a:solidFill>
                <a:prstClr val="white"/>
              </a:solidFill>
            </a:endParaRPr>
          </a:p>
        </p:txBody>
      </p:sp>
      <p:sp>
        <p:nvSpPr>
          <p:cNvPr id="8" name="Content Placeholder 5"/>
          <p:cNvSpPr>
            <a:spLocks noGrp="1"/>
          </p:cNvSpPr>
          <p:nvPr>
            <p:ph idx="1"/>
          </p:nvPr>
        </p:nvSpPr>
        <p:spPr>
          <a:xfrm>
            <a:off x="457200" y="1059581"/>
            <a:ext cx="8229600" cy="2592289"/>
          </a:xfrm>
          <a:solidFill>
            <a:schemeClr val="tx1">
              <a:lumMod val="10000"/>
              <a:lumOff val="90000"/>
              <a:alpha val="47843"/>
            </a:schemeClr>
          </a:solidFill>
        </p:spPr>
        <p:txBody>
          <a:bodyPr>
            <a:normAutofit lnSpcReduction="10000"/>
          </a:bodyPr>
          <a:lstStyle/>
          <a:p>
            <a:pPr marL="0" indent="0">
              <a:buNone/>
            </a:pPr>
            <a:r>
              <a:rPr lang="en-AU" dirty="0">
                <a:solidFill>
                  <a:srgbClr val="040404"/>
                </a:solidFill>
              </a:rPr>
              <a:t>Personal and social capability supports students in becoming creative and confident individuals with 'a sense of self-worth, self-awareness and personal identity that enables them to manage their emotional, mental, spiritual and physical wellbeing', with a sense of hope and 'optimism about their lives and the future'. </a:t>
            </a:r>
            <a:endParaRPr lang="en-AU" dirty="0" smtClean="0">
              <a:solidFill>
                <a:srgbClr val="040404"/>
              </a:solidFill>
            </a:endParaRPr>
          </a:p>
          <a:p>
            <a:pPr marL="0" indent="0">
              <a:buNone/>
            </a:pPr>
            <a:endParaRPr lang="en-AU" dirty="0">
              <a:solidFill>
                <a:srgbClr val="040404"/>
              </a:solidFill>
            </a:endParaRPr>
          </a:p>
          <a:p>
            <a:pPr marL="0" indent="0">
              <a:buNone/>
            </a:pPr>
            <a:r>
              <a:rPr lang="en-AU" dirty="0" smtClean="0">
                <a:solidFill>
                  <a:srgbClr val="040404"/>
                </a:solidFill>
              </a:rPr>
              <a:t>On </a:t>
            </a:r>
            <a:r>
              <a:rPr lang="en-AU" dirty="0">
                <a:solidFill>
                  <a:srgbClr val="040404"/>
                </a:solidFill>
              </a:rPr>
              <a:t>a social level, it helps students to 'form and maintain healthy relationships' and prepares them 'for their potential life roles as family, community and workforce members'. </a:t>
            </a:r>
          </a:p>
          <a:p>
            <a:pPr marL="0" indent="0">
              <a:buNone/>
            </a:pPr>
            <a:endParaRPr lang="en-AU" dirty="0"/>
          </a:p>
        </p:txBody>
      </p:sp>
      <p:sp>
        <p:nvSpPr>
          <p:cNvPr id="9" name="TextBox 8"/>
          <p:cNvSpPr txBox="1"/>
          <p:nvPr/>
        </p:nvSpPr>
        <p:spPr>
          <a:xfrm>
            <a:off x="509018" y="3867894"/>
            <a:ext cx="8217877" cy="461665"/>
          </a:xfrm>
          <a:prstGeom prst="rect">
            <a:avLst/>
          </a:prstGeom>
          <a:noFill/>
        </p:spPr>
        <p:txBody>
          <a:bodyPr wrap="square" rtlCol="0">
            <a:spAutoFit/>
          </a:bodyPr>
          <a:lstStyle/>
          <a:p>
            <a:pPr algn="r"/>
            <a:r>
              <a:rPr lang="en-AU" sz="1200" i="1" dirty="0">
                <a:solidFill>
                  <a:srgbClr val="040404"/>
                </a:solidFill>
                <a:latin typeface="Arial" panose="020B0604020202020204" pitchFamily="34" charset="0"/>
                <a:cs typeface="Arial" panose="020B0604020202020204" pitchFamily="34" charset="0"/>
              </a:rPr>
              <a:t>The Melbourne Declaration on the Educational Goals for Young Australians (2008)</a:t>
            </a:r>
          </a:p>
          <a:p>
            <a:pPr algn="r"/>
            <a:r>
              <a:rPr lang="en-AU" sz="1200" dirty="0">
                <a:solidFill>
                  <a:srgbClr val="040404"/>
                </a:solidFill>
                <a:latin typeface="Arial" panose="020B0604020202020204" pitchFamily="34" charset="0"/>
                <a:cs typeface="Arial" panose="020B0604020202020204" pitchFamily="34" charset="0"/>
              </a:rPr>
              <a:t>Ministerial Council on Education, Employment, Training and Youth Affairs </a:t>
            </a:r>
            <a:r>
              <a:rPr lang="en-AU" sz="1200" i="1" dirty="0">
                <a:solidFill>
                  <a:srgbClr val="04040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103897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AU" dirty="0" smtClean="0">
                <a:solidFill>
                  <a:schemeClr val="tx1">
                    <a:lumMod val="90000"/>
                    <a:lumOff val="10000"/>
                  </a:schemeClr>
                </a:solidFill>
              </a:rPr>
              <a:t>Personal and social capability: </a:t>
            </a:r>
            <a:r>
              <a:rPr lang="en-AU" dirty="0">
                <a:solidFill>
                  <a:schemeClr val="tx1">
                    <a:lumMod val="90000"/>
                    <a:lumOff val="10000"/>
                  </a:schemeClr>
                </a:solidFill>
              </a:rPr>
              <a:t>Adaptive behaviours</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51</a:t>
            </a:fld>
            <a:endParaRPr lang="en-AU" dirty="0">
              <a:solidFill>
                <a:prstClr val="white"/>
              </a:solidFill>
            </a:endParaRPr>
          </a:p>
        </p:txBody>
      </p:sp>
      <p:sp>
        <p:nvSpPr>
          <p:cNvPr id="10" name="Content Placeholder 5"/>
          <p:cNvSpPr>
            <a:spLocks noGrp="1"/>
          </p:cNvSpPr>
          <p:nvPr>
            <p:ph idx="1"/>
          </p:nvPr>
        </p:nvSpPr>
        <p:spPr>
          <a:xfrm>
            <a:off x="457200" y="1059582"/>
            <a:ext cx="8147248" cy="3240360"/>
          </a:xfrm>
        </p:spPr>
        <p:txBody>
          <a:bodyPr>
            <a:normAutofit/>
          </a:bodyPr>
          <a:lstStyle/>
          <a:p>
            <a:pPr marL="0" indent="0">
              <a:buNone/>
            </a:pPr>
            <a:r>
              <a:rPr lang="en-AU" dirty="0">
                <a:solidFill>
                  <a:srgbClr val="040404"/>
                </a:solidFill>
              </a:rPr>
              <a:t>Adaptive behaviours enable people to interact successfully and meet the demands of everyday living. </a:t>
            </a:r>
            <a:endParaRPr lang="en-AU" dirty="0" smtClean="0">
              <a:solidFill>
                <a:srgbClr val="040404"/>
              </a:solidFill>
            </a:endParaRPr>
          </a:p>
          <a:p>
            <a:pPr marL="0" indent="0">
              <a:buNone/>
            </a:pPr>
            <a:endParaRPr lang="en-AU" dirty="0">
              <a:solidFill>
                <a:srgbClr val="040404"/>
              </a:solidFill>
            </a:endParaRPr>
          </a:p>
          <a:p>
            <a:pPr marL="0" indent="0">
              <a:buNone/>
            </a:pPr>
            <a:r>
              <a:rPr lang="en-AU" dirty="0" smtClean="0">
                <a:solidFill>
                  <a:srgbClr val="040404"/>
                </a:solidFill>
              </a:rPr>
              <a:t>Effective </a:t>
            </a:r>
            <a:r>
              <a:rPr lang="en-AU" dirty="0">
                <a:solidFill>
                  <a:srgbClr val="040404"/>
                </a:solidFill>
              </a:rPr>
              <a:t>educators explicitly teach students with FASD adaptive behaviours such as:</a:t>
            </a:r>
          </a:p>
          <a:p>
            <a:pPr>
              <a:buFont typeface="Wingdings" panose="05000000000000000000" pitchFamily="2" charset="2"/>
              <a:buChar char="§"/>
            </a:pPr>
            <a:r>
              <a:rPr lang="en-AU" dirty="0" smtClean="0">
                <a:solidFill>
                  <a:srgbClr val="040404"/>
                </a:solidFill>
              </a:rPr>
              <a:t>self-regulation</a:t>
            </a:r>
            <a:r>
              <a:rPr lang="en-AU" dirty="0">
                <a:solidFill>
                  <a:srgbClr val="040404"/>
                </a:solidFill>
              </a:rPr>
              <a:t>, including </a:t>
            </a:r>
            <a:r>
              <a:rPr lang="en-AU" dirty="0" smtClean="0">
                <a:solidFill>
                  <a:srgbClr val="040404"/>
                </a:solidFill>
              </a:rPr>
              <a:t>naming, recognising </a:t>
            </a:r>
            <a:r>
              <a:rPr lang="en-AU" dirty="0">
                <a:solidFill>
                  <a:srgbClr val="040404"/>
                </a:solidFill>
              </a:rPr>
              <a:t>and understanding </a:t>
            </a:r>
            <a:r>
              <a:rPr lang="en-AU" dirty="0" smtClean="0">
                <a:solidFill>
                  <a:srgbClr val="040404"/>
                </a:solidFill>
              </a:rPr>
              <a:t>emotions</a:t>
            </a:r>
          </a:p>
          <a:p>
            <a:pPr>
              <a:buFont typeface="Wingdings" panose="05000000000000000000" pitchFamily="2" charset="2"/>
              <a:buChar char="§"/>
            </a:pPr>
            <a:r>
              <a:rPr lang="en-AU" dirty="0" smtClean="0">
                <a:solidFill>
                  <a:srgbClr val="040404"/>
                </a:solidFill>
              </a:rPr>
              <a:t>social </a:t>
            </a:r>
            <a:r>
              <a:rPr lang="en-AU" dirty="0">
                <a:solidFill>
                  <a:srgbClr val="040404"/>
                </a:solidFill>
              </a:rPr>
              <a:t>judgement, including interpreting social cues and </a:t>
            </a:r>
            <a:r>
              <a:rPr lang="en-AU" dirty="0" smtClean="0">
                <a:solidFill>
                  <a:srgbClr val="040404"/>
                </a:solidFill>
              </a:rPr>
              <a:t>conventions</a:t>
            </a:r>
          </a:p>
          <a:p>
            <a:pPr>
              <a:buFont typeface="Wingdings" panose="05000000000000000000" pitchFamily="2" charset="2"/>
              <a:buChar char="§"/>
            </a:pPr>
            <a:r>
              <a:rPr lang="en-AU" dirty="0" smtClean="0">
                <a:solidFill>
                  <a:srgbClr val="040404"/>
                </a:solidFill>
              </a:rPr>
              <a:t>effective communication</a:t>
            </a:r>
          </a:p>
          <a:p>
            <a:pPr>
              <a:buFont typeface="Wingdings" panose="05000000000000000000" pitchFamily="2" charset="2"/>
              <a:buChar char="§"/>
            </a:pPr>
            <a:r>
              <a:rPr lang="en-AU" dirty="0" smtClean="0">
                <a:solidFill>
                  <a:srgbClr val="040404"/>
                </a:solidFill>
              </a:rPr>
              <a:t>daily </a:t>
            </a:r>
            <a:r>
              <a:rPr lang="en-AU" dirty="0">
                <a:solidFill>
                  <a:srgbClr val="040404"/>
                </a:solidFill>
              </a:rPr>
              <a:t>living skills.</a:t>
            </a:r>
          </a:p>
        </p:txBody>
      </p:sp>
    </p:spTree>
    <p:extLst>
      <p:ext uri="{BB962C8B-B14F-4D97-AF65-F5344CB8AC3E}">
        <p14:creationId xmlns:p14="http://schemas.microsoft.com/office/powerpoint/2010/main" val="29998487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AU" dirty="0" smtClean="0">
                <a:solidFill>
                  <a:schemeClr val="tx1">
                    <a:lumMod val="90000"/>
                    <a:lumOff val="10000"/>
                  </a:schemeClr>
                </a:solidFill>
              </a:rPr>
              <a:t>Personal and social capability: </a:t>
            </a:r>
            <a:r>
              <a:rPr lang="en-AU" dirty="0">
                <a:solidFill>
                  <a:schemeClr val="tx1">
                    <a:lumMod val="90000"/>
                    <a:lumOff val="10000"/>
                  </a:schemeClr>
                </a:solidFill>
              </a:rPr>
              <a:t>Self regulation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52</a:t>
            </a:fld>
            <a:endParaRPr lang="en-AU" dirty="0">
              <a:solidFill>
                <a:prstClr val="white"/>
              </a:solidFill>
            </a:endParaRPr>
          </a:p>
        </p:txBody>
      </p:sp>
      <p:sp>
        <p:nvSpPr>
          <p:cNvPr id="7" name="Content Placeholder 5"/>
          <p:cNvSpPr>
            <a:spLocks noGrp="1"/>
          </p:cNvSpPr>
          <p:nvPr>
            <p:ph idx="1"/>
          </p:nvPr>
        </p:nvSpPr>
        <p:spPr>
          <a:xfrm>
            <a:off x="457200" y="1059581"/>
            <a:ext cx="8229600" cy="3456385"/>
          </a:xfrm>
        </p:spPr>
        <p:txBody>
          <a:bodyPr>
            <a:normAutofit/>
          </a:bodyPr>
          <a:lstStyle/>
          <a:p>
            <a:pPr marL="0" indent="0">
              <a:buNone/>
            </a:pPr>
            <a:r>
              <a:rPr lang="en-AU" dirty="0">
                <a:solidFill>
                  <a:srgbClr val="040404"/>
                </a:solidFill>
              </a:rPr>
              <a:t>We teach self-regulation on a daily basis so that students with FASD develop insight into their own </a:t>
            </a:r>
            <a:r>
              <a:rPr lang="en-AU" dirty="0" smtClean="0">
                <a:solidFill>
                  <a:srgbClr val="040404"/>
                </a:solidFill>
              </a:rPr>
              <a:t>emotions and </a:t>
            </a:r>
            <a:r>
              <a:rPr lang="en-AU" dirty="0">
                <a:solidFill>
                  <a:srgbClr val="040404"/>
                </a:solidFill>
              </a:rPr>
              <a:t>learn the self-control required to respond in balanced ways. </a:t>
            </a:r>
          </a:p>
          <a:p>
            <a:pPr marL="0" indent="0">
              <a:buNone/>
            </a:pPr>
            <a:endParaRPr lang="en-AU" dirty="0">
              <a:solidFill>
                <a:srgbClr val="040404"/>
              </a:solidFill>
            </a:endParaRPr>
          </a:p>
          <a:p>
            <a:pPr marL="0" indent="0">
              <a:buNone/>
            </a:pPr>
            <a:r>
              <a:rPr lang="en-AU" dirty="0">
                <a:solidFill>
                  <a:srgbClr val="040404"/>
                </a:solidFill>
              </a:rPr>
              <a:t>Self-regulation enables students </a:t>
            </a:r>
            <a:r>
              <a:rPr lang="en-AU" dirty="0" smtClean="0">
                <a:solidFill>
                  <a:srgbClr val="040404"/>
                </a:solidFill>
              </a:rPr>
              <a:t>to:</a:t>
            </a:r>
          </a:p>
          <a:p>
            <a:pPr>
              <a:buFont typeface="Wingdings" panose="05000000000000000000" pitchFamily="2" charset="2"/>
              <a:buChar char="§"/>
            </a:pPr>
            <a:r>
              <a:rPr lang="en-AU" dirty="0" smtClean="0">
                <a:solidFill>
                  <a:srgbClr val="040404"/>
                </a:solidFill>
              </a:rPr>
              <a:t>work </a:t>
            </a:r>
            <a:r>
              <a:rPr lang="en-AU" dirty="0">
                <a:solidFill>
                  <a:srgbClr val="040404"/>
                </a:solidFill>
              </a:rPr>
              <a:t>at an optimal </a:t>
            </a:r>
            <a:r>
              <a:rPr lang="en-AU" dirty="0" smtClean="0">
                <a:solidFill>
                  <a:srgbClr val="040404"/>
                </a:solidFill>
              </a:rPr>
              <a:t>level</a:t>
            </a:r>
          </a:p>
          <a:p>
            <a:pPr>
              <a:buFont typeface="Wingdings" panose="05000000000000000000" pitchFamily="2" charset="2"/>
              <a:buChar char="§"/>
            </a:pPr>
            <a:r>
              <a:rPr lang="en-AU" dirty="0" smtClean="0">
                <a:solidFill>
                  <a:srgbClr val="040404"/>
                </a:solidFill>
              </a:rPr>
              <a:t>sit still, listen and </a:t>
            </a:r>
            <a:r>
              <a:rPr lang="en-AU" dirty="0">
                <a:solidFill>
                  <a:srgbClr val="040404"/>
                </a:solidFill>
              </a:rPr>
              <a:t>take </a:t>
            </a:r>
            <a:r>
              <a:rPr lang="en-AU" dirty="0" smtClean="0">
                <a:solidFill>
                  <a:srgbClr val="040404"/>
                </a:solidFill>
              </a:rPr>
              <a:t>turns</a:t>
            </a:r>
          </a:p>
          <a:p>
            <a:pPr>
              <a:buFont typeface="Wingdings" panose="05000000000000000000" pitchFamily="2" charset="2"/>
              <a:buChar char="§"/>
            </a:pPr>
            <a:r>
              <a:rPr lang="en-AU" dirty="0" smtClean="0">
                <a:solidFill>
                  <a:srgbClr val="040404"/>
                </a:solidFill>
              </a:rPr>
              <a:t>behave </a:t>
            </a:r>
            <a:r>
              <a:rPr lang="en-AU" dirty="0">
                <a:solidFill>
                  <a:srgbClr val="040404"/>
                </a:solidFill>
              </a:rPr>
              <a:t>in socially acceptable ways in a variety of </a:t>
            </a:r>
            <a:r>
              <a:rPr lang="en-AU" dirty="0" smtClean="0">
                <a:solidFill>
                  <a:srgbClr val="040404"/>
                </a:solidFill>
              </a:rPr>
              <a:t>environments</a:t>
            </a:r>
          </a:p>
          <a:p>
            <a:pPr>
              <a:buFont typeface="Wingdings" panose="05000000000000000000" pitchFamily="2" charset="2"/>
              <a:buChar char="§"/>
            </a:pPr>
            <a:r>
              <a:rPr lang="en-AU" dirty="0" smtClean="0">
                <a:solidFill>
                  <a:srgbClr val="040404"/>
                </a:solidFill>
              </a:rPr>
              <a:t>control impulses</a:t>
            </a:r>
            <a:r>
              <a:rPr lang="en-AU" dirty="0">
                <a:solidFill>
                  <a:srgbClr val="040404"/>
                </a:solidFill>
              </a:rPr>
              <a:t> </a:t>
            </a:r>
            <a:r>
              <a:rPr lang="en-AU" dirty="0" smtClean="0">
                <a:solidFill>
                  <a:srgbClr val="040404"/>
                </a:solidFill>
              </a:rPr>
              <a:t>express </a:t>
            </a:r>
            <a:r>
              <a:rPr lang="en-AU" dirty="0">
                <a:solidFill>
                  <a:srgbClr val="040404"/>
                </a:solidFill>
              </a:rPr>
              <a:t>emotions in appropriate ways using correct language.</a:t>
            </a:r>
          </a:p>
        </p:txBody>
      </p:sp>
    </p:spTree>
    <p:extLst>
      <p:ext uri="{BB962C8B-B14F-4D97-AF65-F5344CB8AC3E}">
        <p14:creationId xmlns:p14="http://schemas.microsoft.com/office/powerpoint/2010/main" val="27037430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GB" dirty="0">
                <a:solidFill>
                  <a:schemeClr val="tx1">
                    <a:lumMod val="90000"/>
                    <a:lumOff val="10000"/>
                  </a:schemeClr>
                </a:solidFill>
              </a:rPr>
              <a:t>Activity: Personal and social capability - </a:t>
            </a:r>
            <a:r>
              <a:rPr lang="en-AU" dirty="0">
                <a:solidFill>
                  <a:schemeClr val="tx1">
                    <a:lumMod val="90000"/>
                    <a:lumOff val="10000"/>
                  </a:schemeClr>
                </a:solidFill>
              </a:rPr>
              <a:t>Self-regulation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53</a:t>
            </a:fld>
            <a:endParaRPr lang="en-AU" dirty="0">
              <a:solidFill>
                <a:prstClr val="white"/>
              </a:solidFill>
            </a:endParaRPr>
          </a:p>
        </p:txBody>
      </p:sp>
      <p:sp>
        <p:nvSpPr>
          <p:cNvPr id="8" name="Content Placeholder 5"/>
          <p:cNvSpPr>
            <a:spLocks noGrp="1"/>
          </p:cNvSpPr>
          <p:nvPr>
            <p:ph idx="1"/>
          </p:nvPr>
        </p:nvSpPr>
        <p:spPr>
          <a:xfrm>
            <a:off x="457200" y="1200150"/>
            <a:ext cx="8229600" cy="1875656"/>
          </a:xfrm>
          <a:solidFill>
            <a:schemeClr val="tx1">
              <a:lumMod val="90000"/>
              <a:lumOff val="10000"/>
              <a:alpha val="47843"/>
            </a:schemeClr>
          </a:solidFill>
        </p:spPr>
        <p:txBody>
          <a:bodyPr>
            <a:normAutofit/>
          </a:bodyPr>
          <a:lstStyle/>
          <a:p>
            <a:pPr marL="0" indent="0">
              <a:buNone/>
            </a:pPr>
            <a:r>
              <a:rPr lang="en-GB" sz="2000" dirty="0">
                <a:solidFill>
                  <a:srgbClr val="040404"/>
                </a:solidFill>
              </a:rPr>
              <a:t>In small groups:</a:t>
            </a:r>
            <a:endParaRPr lang="en-AU" sz="2000" dirty="0">
              <a:solidFill>
                <a:srgbClr val="040404"/>
              </a:solidFill>
            </a:endParaRPr>
          </a:p>
          <a:p>
            <a:pPr lvl="0">
              <a:buFont typeface="Wingdings" panose="05000000000000000000" pitchFamily="2" charset="2"/>
              <a:buChar char="§"/>
            </a:pPr>
            <a:r>
              <a:rPr lang="en-AU" sz="2000" dirty="0">
                <a:solidFill>
                  <a:srgbClr val="040404"/>
                </a:solidFill>
              </a:rPr>
              <a:t>discuss how you achieve the required level of alertness throughout </a:t>
            </a:r>
            <a:br>
              <a:rPr lang="en-AU" sz="2000" dirty="0">
                <a:solidFill>
                  <a:srgbClr val="040404"/>
                </a:solidFill>
              </a:rPr>
            </a:br>
            <a:r>
              <a:rPr lang="en-AU" sz="2000" dirty="0">
                <a:solidFill>
                  <a:srgbClr val="040404"/>
                </a:solidFill>
              </a:rPr>
              <a:t>the day</a:t>
            </a:r>
          </a:p>
          <a:p>
            <a:pPr lvl="0">
              <a:buFont typeface="Wingdings" panose="05000000000000000000" pitchFamily="2" charset="2"/>
              <a:buChar char="§"/>
            </a:pPr>
            <a:r>
              <a:rPr lang="en-GB" sz="2000" dirty="0">
                <a:solidFill>
                  <a:srgbClr val="040404"/>
                </a:solidFill>
              </a:rPr>
              <a:t>prepare to share your ideas.</a:t>
            </a:r>
            <a:endParaRPr lang="en-AU" sz="2000" dirty="0">
              <a:solidFill>
                <a:srgbClr val="040404"/>
              </a:solidFill>
            </a:endParaRPr>
          </a:p>
          <a:p>
            <a:pPr marL="0" indent="0">
              <a:buNone/>
            </a:pPr>
            <a:endParaRPr lang="en-GB" dirty="0"/>
          </a:p>
          <a:p>
            <a:pPr marL="0" lvl="0" indent="0">
              <a:buNone/>
            </a:pPr>
            <a:endParaRPr lang="en-AU" dirty="0"/>
          </a:p>
        </p:txBody>
      </p:sp>
    </p:spTree>
    <p:extLst>
      <p:ext uri="{BB962C8B-B14F-4D97-AF65-F5344CB8AC3E}">
        <p14:creationId xmlns:p14="http://schemas.microsoft.com/office/powerpoint/2010/main" val="25038106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a:solidFill>
                  <a:schemeClr val="tx1">
                    <a:lumMod val="90000"/>
                    <a:lumOff val="10000"/>
                  </a:schemeClr>
                </a:solidFill>
              </a:rPr>
              <a:t>Self-regulation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54</a:t>
            </a:fld>
            <a:endParaRPr lang="en-AU" dirty="0">
              <a:solidFill>
                <a:prstClr val="white"/>
              </a:solidFill>
            </a:endParaRPr>
          </a:p>
        </p:txBody>
      </p:sp>
      <p:sp>
        <p:nvSpPr>
          <p:cNvPr id="7" name="Content Placeholder 5"/>
          <p:cNvSpPr>
            <a:spLocks noGrp="1"/>
          </p:cNvSpPr>
          <p:nvPr>
            <p:ph idx="1"/>
          </p:nvPr>
        </p:nvSpPr>
        <p:spPr>
          <a:xfrm>
            <a:off x="457200" y="1203598"/>
            <a:ext cx="8229600" cy="3456384"/>
          </a:xfrm>
        </p:spPr>
        <p:txBody>
          <a:bodyPr>
            <a:normAutofit/>
          </a:bodyPr>
          <a:lstStyle/>
          <a:p>
            <a:pPr marL="0" indent="0">
              <a:buNone/>
            </a:pPr>
            <a:r>
              <a:rPr lang="en-AU" dirty="0">
                <a:solidFill>
                  <a:srgbClr val="040404"/>
                </a:solidFill>
              </a:rPr>
              <a:t>There are three neurological domains required for self-regulation:</a:t>
            </a:r>
          </a:p>
          <a:p>
            <a:pPr lvl="0">
              <a:spcAft>
                <a:spcPts val="600"/>
              </a:spcAft>
              <a:buFont typeface="+mj-lt"/>
              <a:buAutoNum type="arabicPeriod"/>
            </a:pPr>
            <a:r>
              <a:rPr lang="en-AU" dirty="0">
                <a:solidFill>
                  <a:srgbClr val="040404"/>
                </a:solidFill>
              </a:rPr>
              <a:t>Sensory processing is the function that supports students to make sense of information, organise and apply it in a purposeful way. </a:t>
            </a:r>
          </a:p>
          <a:p>
            <a:pPr lvl="0">
              <a:spcAft>
                <a:spcPts val="600"/>
              </a:spcAft>
              <a:buFont typeface="+mj-lt"/>
              <a:buAutoNum type="arabicPeriod"/>
            </a:pPr>
            <a:r>
              <a:rPr lang="en-AU" dirty="0">
                <a:solidFill>
                  <a:srgbClr val="040404"/>
                </a:solidFill>
              </a:rPr>
              <a:t>Executive functioning coordinates the processes required to shift attention, set goals, plan steps and make decisions, hold and remember information and control thoughts and impulses.</a:t>
            </a:r>
          </a:p>
          <a:p>
            <a:pPr>
              <a:buFont typeface="+mj-lt"/>
              <a:buAutoNum type="arabicPeriod"/>
            </a:pPr>
            <a:r>
              <a:rPr lang="en-AU" dirty="0">
                <a:solidFill>
                  <a:srgbClr val="040404"/>
                </a:solidFill>
              </a:rPr>
              <a:t>Emotional regulation assists the functions involved in responding in proportionate ways to problems, understanding others’ perspectives and developing self-motivation. </a:t>
            </a:r>
            <a:endParaRPr lang="en-AU" dirty="0"/>
          </a:p>
        </p:txBody>
      </p:sp>
    </p:spTree>
    <p:extLst>
      <p:ext uri="{BB962C8B-B14F-4D97-AF65-F5344CB8AC3E}">
        <p14:creationId xmlns:p14="http://schemas.microsoft.com/office/powerpoint/2010/main" val="4435090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3478"/>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smtClean="0">
                <a:solidFill>
                  <a:schemeClr val="tx1">
                    <a:lumMod val="90000"/>
                    <a:lumOff val="10000"/>
                  </a:schemeClr>
                </a:solidFill>
              </a:rPr>
              <a:t>Self-regulation – Sensory processing</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55</a:t>
            </a:fld>
            <a:endParaRPr lang="en-AU" dirty="0">
              <a:solidFill>
                <a:prstClr val="white"/>
              </a:solidFill>
            </a:endParaRPr>
          </a:p>
        </p:txBody>
      </p:sp>
      <p:sp>
        <p:nvSpPr>
          <p:cNvPr id="8" name="Content Placeholder 5"/>
          <p:cNvSpPr>
            <a:spLocks noGrp="1"/>
          </p:cNvSpPr>
          <p:nvPr>
            <p:ph idx="1"/>
          </p:nvPr>
        </p:nvSpPr>
        <p:spPr>
          <a:xfrm>
            <a:off x="492224" y="1374197"/>
            <a:ext cx="8229600" cy="1064984"/>
          </a:xfrm>
          <a:solidFill>
            <a:schemeClr val="tx1">
              <a:lumMod val="10000"/>
              <a:lumOff val="90000"/>
              <a:alpha val="47843"/>
            </a:schemeClr>
          </a:solidFill>
        </p:spPr>
        <p:txBody>
          <a:bodyPr>
            <a:normAutofit/>
          </a:bodyPr>
          <a:lstStyle/>
          <a:p>
            <a:pPr marL="0" indent="0">
              <a:buNone/>
            </a:pPr>
            <a:r>
              <a:rPr lang="en-AU" dirty="0">
                <a:solidFill>
                  <a:srgbClr val="040404"/>
                </a:solidFill>
              </a:rPr>
              <a:t>‘Students may appear disorganised, confused, emotionally upset, scared, shut down or become out of control. Frequently caregivers and teachers interpret this behaviour as hyperactive, defiant, resistant, avoidant or aggressive’</a:t>
            </a:r>
          </a:p>
        </p:txBody>
      </p:sp>
      <p:sp>
        <p:nvSpPr>
          <p:cNvPr id="9" name="TextBox 8"/>
          <p:cNvSpPr txBox="1"/>
          <p:nvPr/>
        </p:nvSpPr>
        <p:spPr>
          <a:xfrm>
            <a:off x="503947" y="2527032"/>
            <a:ext cx="8217877" cy="415498"/>
          </a:xfrm>
          <a:prstGeom prst="rect">
            <a:avLst/>
          </a:prstGeom>
          <a:noFill/>
        </p:spPr>
        <p:txBody>
          <a:bodyPr wrap="square" rtlCol="0">
            <a:spAutoFit/>
          </a:bodyPr>
          <a:lstStyle/>
          <a:p>
            <a:pPr algn="r"/>
            <a:r>
              <a:rPr lang="en-AU" sz="1050" i="1" dirty="0">
                <a:solidFill>
                  <a:srgbClr val="040404"/>
                </a:solidFill>
                <a:latin typeface="Arial" panose="020B0604020202020204" pitchFamily="34" charset="0"/>
                <a:cs typeface="Arial" panose="020B0604020202020204" pitchFamily="34" charset="0"/>
              </a:rPr>
              <a:t>What Educators Need to Know about FASD, Working Together to Educate Children in Manitoba </a:t>
            </a:r>
            <a:br>
              <a:rPr lang="en-AU" sz="1050" i="1" dirty="0">
                <a:solidFill>
                  <a:srgbClr val="040404"/>
                </a:solidFill>
                <a:latin typeface="Arial" panose="020B0604020202020204" pitchFamily="34" charset="0"/>
                <a:cs typeface="Arial" panose="020B0604020202020204" pitchFamily="34" charset="0"/>
              </a:rPr>
            </a:br>
            <a:r>
              <a:rPr lang="en-AU" sz="1050" i="1" dirty="0">
                <a:solidFill>
                  <a:srgbClr val="040404"/>
                </a:solidFill>
                <a:latin typeface="Arial" panose="020B0604020202020204" pitchFamily="34" charset="0"/>
                <a:cs typeface="Arial" panose="020B0604020202020204" pitchFamily="34" charset="0"/>
              </a:rPr>
              <a:t>with </a:t>
            </a:r>
            <a:r>
              <a:rPr lang="en-AU" sz="1050" i="1" dirty="0" err="1">
                <a:solidFill>
                  <a:srgbClr val="040404"/>
                </a:solidFill>
                <a:latin typeface="Arial" panose="020B0604020202020204" pitchFamily="34" charset="0"/>
                <a:cs typeface="Arial" panose="020B0604020202020204" pitchFamily="34" charset="0"/>
              </a:rPr>
              <a:t>Fetal</a:t>
            </a:r>
            <a:r>
              <a:rPr lang="en-AU" sz="1050" i="1" dirty="0">
                <a:solidFill>
                  <a:srgbClr val="040404"/>
                </a:solidFill>
                <a:latin typeface="Arial" panose="020B0604020202020204" pitchFamily="34" charset="0"/>
                <a:cs typeface="Arial" panose="020B0604020202020204" pitchFamily="34" charset="0"/>
              </a:rPr>
              <a:t> Alcohol Spectrum Disorder </a:t>
            </a:r>
            <a:r>
              <a:rPr lang="en-AU" sz="1050" dirty="0">
                <a:solidFill>
                  <a:srgbClr val="040404"/>
                </a:solidFill>
                <a:latin typeface="Arial" panose="020B0604020202020204" pitchFamily="34" charset="0"/>
                <a:cs typeface="Arial" panose="020B0604020202020204" pitchFamily="34" charset="0"/>
              </a:rPr>
              <a:t>(2018) Healthy Child Manitoba </a:t>
            </a:r>
          </a:p>
        </p:txBody>
      </p:sp>
    </p:spTree>
    <p:extLst>
      <p:ext uri="{BB962C8B-B14F-4D97-AF65-F5344CB8AC3E}">
        <p14:creationId xmlns:p14="http://schemas.microsoft.com/office/powerpoint/2010/main" val="17980928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smtClean="0">
                <a:solidFill>
                  <a:schemeClr val="tx1">
                    <a:lumMod val="90000"/>
                    <a:lumOff val="10000"/>
                  </a:schemeClr>
                </a:solidFill>
              </a:rPr>
              <a:t>Self-regulation – Executive function</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56</a:t>
            </a:fld>
            <a:endParaRPr lang="en-AU" dirty="0">
              <a:solidFill>
                <a:prstClr val="white"/>
              </a:solidFill>
            </a:endParaRPr>
          </a:p>
        </p:txBody>
      </p:sp>
      <p:sp>
        <p:nvSpPr>
          <p:cNvPr id="9" name="TextBox 8"/>
          <p:cNvSpPr txBox="1"/>
          <p:nvPr/>
        </p:nvSpPr>
        <p:spPr>
          <a:xfrm>
            <a:off x="525823" y="2146236"/>
            <a:ext cx="8217877" cy="415498"/>
          </a:xfrm>
          <a:prstGeom prst="rect">
            <a:avLst/>
          </a:prstGeom>
          <a:noFill/>
        </p:spPr>
        <p:txBody>
          <a:bodyPr wrap="square" rtlCol="0">
            <a:spAutoFit/>
          </a:bodyPr>
          <a:lstStyle/>
          <a:p>
            <a:pPr algn="r"/>
            <a:r>
              <a:rPr lang="en-AU" sz="1050" i="1" dirty="0">
                <a:solidFill>
                  <a:srgbClr val="040404"/>
                </a:solidFill>
                <a:latin typeface="Arial" panose="020B0604020202020204" pitchFamily="34" charset="0"/>
                <a:cs typeface="Arial" panose="020B0604020202020204" pitchFamily="34" charset="0"/>
              </a:rPr>
              <a:t>What Educators Need to Know about FASD, Working Together to Educate Children in Manitoba </a:t>
            </a:r>
            <a:br>
              <a:rPr lang="en-AU" sz="1050" i="1" dirty="0">
                <a:solidFill>
                  <a:srgbClr val="040404"/>
                </a:solidFill>
                <a:latin typeface="Arial" panose="020B0604020202020204" pitchFamily="34" charset="0"/>
                <a:cs typeface="Arial" panose="020B0604020202020204" pitchFamily="34" charset="0"/>
              </a:rPr>
            </a:br>
            <a:r>
              <a:rPr lang="en-AU" sz="1050" i="1" dirty="0">
                <a:solidFill>
                  <a:srgbClr val="040404"/>
                </a:solidFill>
                <a:latin typeface="Arial" panose="020B0604020202020204" pitchFamily="34" charset="0"/>
                <a:cs typeface="Arial" panose="020B0604020202020204" pitchFamily="34" charset="0"/>
              </a:rPr>
              <a:t>with </a:t>
            </a:r>
            <a:r>
              <a:rPr lang="en-AU" sz="1050" i="1" dirty="0" err="1">
                <a:solidFill>
                  <a:srgbClr val="040404"/>
                </a:solidFill>
                <a:latin typeface="Arial" panose="020B0604020202020204" pitchFamily="34" charset="0"/>
                <a:cs typeface="Arial" panose="020B0604020202020204" pitchFamily="34" charset="0"/>
              </a:rPr>
              <a:t>Fetal</a:t>
            </a:r>
            <a:r>
              <a:rPr lang="en-AU" sz="1050" i="1" dirty="0">
                <a:solidFill>
                  <a:srgbClr val="040404"/>
                </a:solidFill>
                <a:latin typeface="Arial" panose="020B0604020202020204" pitchFamily="34" charset="0"/>
                <a:cs typeface="Arial" panose="020B0604020202020204" pitchFamily="34" charset="0"/>
              </a:rPr>
              <a:t> Alcohol Spectrum Disorder </a:t>
            </a:r>
            <a:r>
              <a:rPr lang="en-AU" sz="1050" dirty="0">
                <a:solidFill>
                  <a:srgbClr val="040404"/>
                </a:solidFill>
                <a:latin typeface="Arial" panose="020B0604020202020204" pitchFamily="34" charset="0"/>
                <a:cs typeface="Arial" panose="020B0604020202020204" pitchFamily="34" charset="0"/>
              </a:rPr>
              <a:t>(2018) Healthy Child Manitoba </a:t>
            </a:r>
          </a:p>
        </p:txBody>
      </p:sp>
      <p:sp>
        <p:nvSpPr>
          <p:cNvPr id="10" name="TextBox 9"/>
          <p:cNvSpPr txBox="1"/>
          <p:nvPr/>
        </p:nvSpPr>
        <p:spPr>
          <a:xfrm>
            <a:off x="457200" y="1347614"/>
            <a:ext cx="8217877" cy="646331"/>
          </a:xfrm>
          <a:prstGeom prst="rect">
            <a:avLst/>
          </a:prstGeom>
          <a:solidFill>
            <a:schemeClr val="tx1">
              <a:lumMod val="10000"/>
              <a:lumOff val="90000"/>
            </a:schemeClr>
          </a:solidFill>
        </p:spPr>
        <p:txBody>
          <a:bodyPr wrap="square" rtlCol="0">
            <a:spAutoFit/>
          </a:bodyPr>
          <a:lstStyle/>
          <a:p>
            <a:r>
              <a:rPr lang="en-AU" dirty="0" smtClean="0">
                <a:solidFill>
                  <a:srgbClr val="040404"/>
                </a:solidFill>
                <a:latin typeface="Arial" panose="020B0604020202020204" pitchFamily="34" charset="0"/>
                <a:cs typeface="Arial" panose="020B0604020202020204" pitchFamily="34" charset="0"/>
              </a:rPr>
              <a:t> ‘Executive </a:t>
            </a:r>
            <a:r>
              <a:rPr lang="en-AU" dirty="0">
                <a:solidFill>
                  <a:srgbClr val="040404"/>
                </a:solidFill>
                <a:latin typeface="Arial" panose="020B0604020202020204" pitchFamily="34" charset="0"/>
                <a:cs typeface="Arial" panose="020B0604020202020204" pitchFamily="34" charset="0"/>
              </a:rPr>
              <a:t>functioning is a set of higher-order cognitive processes that all have to do with managing oneself and one’s resources in order to achieve a goal.’ </a:t>
            </a:r>
            <a:endParaRPr lang="en-AU" dirty="0" smtClean="0">
              <a:solidFill>
                <a:srgbClr val="0404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9651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smtClean="0">
                <a:solidFill>
                  <a:schemeClr val="tx1">
                    <a:lumMod val="90000"/>
                    <a:lumOff val="10000"/>
                  </a:schemeClr>
                </a:solidFill>
              </a:rPr>
              <a:t>Self-regulation – Executive function</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57</a:t>
            </a:fld>
            <a:endParaRPr lang="en-AU" dirty="0">
              <a:solidFill>
                <a:prstClr val="white"/>
              </a:solidFill>
            </a:endParaRPr>
          </a:p>
        </p:txBody>
      </p:sp>
      <p:sp>
        <p:nvSpPr>
          <p:cNvPr id="7" name="TextBox 6"/>
          <p:cNvSpPr txBox="1"/>
          <p:nvPr/>
        </p:nvSpPr>
        <p:spPr>
          <a:xfrm>
            <a:off x="539552" y="1283444"/>
            <a:ext cx="8352928" cy="1000274"/>
          </a:xfrm>
          <a:prstGeom prst="rect">
            <a:avLst/>
          </a:prstGeom>
          <a:noFill/>
        </p:spPr>
        <p:txBody>
          <a:bodyPr wrap="square" rtlCol="0">
            <a:spAutoFit/>
          </a:bodyPr>
          <a:lstStyle/>
          <a:p>
            <a:r>
              <a:rPr lang="en-AU" dirty="0">
                <a:solidFill>
                  <a:srgbClr val="040404"/>
                </a:solidFill>
                <a:latin typeface="Arial" panose="020B0604020202020204" pitchFamily="34" charset="0"/>
                <a:cs typeface="Arial" panose="020B0604020202020204" pitchFamily="34" charset="0"/>
              </a:rPr>
              <a:t>Effective educators model personal and social capability using:</a:t>
            </a:r>
          </a:p>
          <a:p>
            <a:pPr marL="342900" indent="-342900">
              <a:spcBef>
                <a:spcPts val="600"/>
              </a:spcBef>
              <a:spcAft>
                <a:spcPts val="600"/>
              </a:spcAft>
              <a:buFont typeface="Wingdings" panose="05000000000000000000" pitchFamily="2" charset="2"/>
              <a:buChar char="§"/>
            </a:pPr>
            <a:r>
              <a:rPr lang="en-AU" dirty="0">
                <a:solidFill>
                  <a:srgbClr val="040404"/>
                </a:solidFill>
                <a:latin typeface="Arial" panose="020B0604020202020204" pitchFamily="34" charset="0"/>
                <a:cs typeface="Arial" panose="020B0604020202020204" pitchFamily="34" charset="0"/>
              </a:rPr>
              <a:t>the language of emotions including body language and facial gestures </a:t>
            </a:r>
            <a:r>
              <a:rPr lang="en-AU" dirty="0" smtClean="0">
                <a:solidFill>
                  <a:srgbClr val="040404"/>
                </a:solidFill>
                <a:latin typeface="Arial" panose="020B0604020202020204" pitchFamily="34" charset="0"/>
                <a:cs typeface="Arial" panose="020B0604020202020204" pitchFamily="34" charset="0"/>
              </a:rPr>
              <a:t/>
            </a:r>
            <a:br>
              <a:rPr lang="en-AU" dirty="0" smtClean="0">
                <a:solidFill>
                  <a:srgbClr val="040404"/>
                </a:solidFill>
                <a:latin typeface="Arial" panose="020B0604020202020204" pitchFamily="34" charset="0"/>
                <a:cs typeface="Arial" panose="020B0604020202020204" pitchFamily="34" charset="0"/>
              </a:rPr>
            </a:br>
            <a:r>
              <a:rPr lang="en-AU" dirty="0" smtClean="0">
                <a:solidFill>
                  <a:srgbClr val="040404"/>
                </a:solidFill>
                <a:latin typeface="Arial" panose="020B0604020202020204" pitchFamily="34" charset="0"/>
                <a:cs typeface="Arial" panose="020B0604020202020204" pitchFamily="34" charset="0"/>
              </a:rPr>
              <a:t>that </a:t>
            </a:r>
            <a:r>
              <a:rPr lang="en-AU" dirty="0">
                <a:solidFill>
                  <a:srgbClr val="040404"/>
                </a:solidFill>
                <a:latin typeface="Arial" panose="020B0604020202020204" pitchFamily="34" charset="0"/>
                <a:cs typeface="Arial" panose="020B0604020202020204" pitchFamily="34" charset="0"/>
              </a:rPr>
              <a:t>express their feelings in appropriate ways </a:t>
            </a:r>
          </a:p>
        </p:txBody>
      </p:sp>
      <p:sp>
        <p:nvSpPr>
          <p:cNvPr id="8" name="TextBox 7"/>
          <p:cNvSpPr txBox="1"/>
          <p:nvPr/>
        </p:nvSpPr>
        <p:spPr>
          <a:xfrm>
            <a:off x="539552" y="2430785"/>
            <a:ext cx="4968553" cy="2339102"/>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a:t>
            </a:r>
            <a:r>
              <a:rPr lang="en-AU" dirty="0">
                <a:solidFill>
                  <a:srgbClr val="040404"/>
                </a:solidFill>
                <a:latin typeface="Arial" panose="020B0604020202020204" pitchFamily="34" charset="0"/>
                <a:cs typeface="Arial" panose="020B0604020202020204" pitchFamily="34" charset="0"/>
              </a:rPr>
              <a:t>think alouds’ to demonstrate how to regulate thoughts, emotions and behaviours </a:t>
            </a:r>
            <a:endParaRPr lang="en-AU" dirty="0" smtClean="0">
              <a:solidFill>
                <a:srgbClr val="040404"/>
              </a:solidFill>
              <a:latin typeface="Arial" panose="020B060402020202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conversation </a:t>
            </a:r>
            <a:r>
              <a:rPr lang="en-AU" dirty="0">
                <a:solidFill>
                  <a:srgbClr val="040404"/>
                </a:solidFill>
                <a:latin typeface="Arial" panose="020B0604020202020204" pitchFamily="34" charset="0"/>
                <a:cs typeface="Arial" panose="020B0604020202020204" pitchFamily="34" charset="0"/>
              </a:rPr>
              <a:t>skills </a:t>
            </a:r>
            <a:r>
              <a:rPr lang="en-AU" dirty="0" smtClean="0">
                <a:solidFill>
                  <a:srgbClr val="040404"/>
                </a:solidFill>
                <a:latin typeface="Arial" panose="020B0604020202020204" pitchFamily="34" charset="0"/>
                <a:cs typeface="Arial" panose="020B0604020202020204" pitchFamily="34" charset="0"/>
              </a:rPr>
              <a:t>such </a:t>
            </a:r>
            <a:r>
              <a:rPr lang="en-AU" dirty="0">
                <a:solidFill>
                  <a:srgbClr val="040404"/>
                </a:solidFill>
                <a:latin typeface="Arial" panose="020B0604020202020204" pitchFamily="34" charset="0"/>
                <a:cs typeface="Arial" panose="020B0604020202020204" pitchFamily="34" charset="0"/>
              </a:rPr>
              <a:t>as describing expected behaviours and/or social rules </a:t>
            </a:r>
            <a:endParaRPr lang="en-AU" dirty="0" smtClean="0">
              <a:solidFill>
                <a:srgbClr val="040404"/>
              </a:solidFill>
              <a:latin typeface="Arial" panose="020B0604020202020204" pitchFamily="34" charset="0"/>
              <a:cs typeface="Arial" panose="020B0604020202020204" pitchFamily="34" charset="0"/>
            </a:endParaRPr>
          </a:p>
          <a:p>
            <a:pPr marL="342900" indent="-342900">
              <a:spcBef>
                <a:spcPts val="600"/>
              </a:spcBef>
              <a:spcAft>
                <a:spcPts val="600"/>
              </a:spcAft>
              <a:buFont typeface="Wingdings" panose="05000000000000000000" pitchFamily="2" charset="2"/>
              <a:buChar char="§"/>
            </a:pPr>
            <a:r>
              <a:rPr lang="en-AU" dirty="0" smtClean="0">
                <a:solidFill>
                  <a:srgbClr val="040404"/>
                </a:solidFill>
                <a:latin typeface="Arial" panose="020B0604020202020204" pitchFamily="34" charset="0"/>
                <a:cs typeface="Arial" panose="020B0604020202020204" pitchFamily="34" charset="0"/>
              </a:rPr>
              <a:t>organisation </a:t>
            </a:r>
            <a:r>
              <a:rPr lang="en-AU" dirty="0">
                <a:solidFill>
                  <a:srgbClr val="040404"/>
                </a:solidFill>
                <a:latin typeface="Arial" panose="020B0604020202020204" pitchFamily="34" charset="0"/>
                <a:cs typeface="Arial" panose="020B0604020202020204" pitchFamily="34" charset="0"/>
              </a:rPr>
              <a:t>skills </a:t>
            </a:r>
            <a:r>
              <a:rPr lang="en-AU" dirty="0" smtClean="0">
                <a:solidFill>
                  <a:srgbClr val="040404"/>
                </a:solidFill>
                <a:latin typeface="Arial" panose="020B0604020202020204" pitchFamily="34" charset="0"/>
                <a:cs typeface="Arial" panose="020B0604020202020204" pitchFamily="34" charset="0"/>
              </a:rPr>
              <a:t>such </a:t>
            </a:r>
            <a:r>
              <a:rPr lang="en-AU" dirty="0">
                <a:solidFill>
                  <a:srgbClr val="040404"/>
                </a:solidFill>
                <a:latin typeface="Arial" panose="020B0604020202020204" pitchFamily="34" charset="0"/>
                <a:cs typeface="Arial" panose="020B0604020202020204" pitchFamily="34" charset="0"/>
              </a:rPr>
              <a:t>as colour coding </a:t>
            </a:r>
            <a:r>
              <a:rPr lang="en-AU" dirty="0" smtClean="0">
                <a:solidFill>
                  <a:srgbClr val="040404"/>
                </a:solidFill>
                <a:latin typeface="Arial" panose="020B0604020202020204" pitchFamily="34" charset="0"/>
                <a:cs typeface="Arial" panose="020B0604020202020204" pitchFamily="34" charset="0"/>
              </a:rPr>
              <a:t/>
            </a:r>
            <a:br>
              <a:rPr lang="en-AU" dirty="0" smtClean="0">
                <a:solidFill>
                  <a:srgbClr val="040404"/>
                </a:solidFill>
                <a:latin typeface="Arial" panose="020B0604020202020204" pitchFamily="34" charset="0"/>
                <a:cs typeface="Arial" panose="020B0604020202020204" pitchFamily="34" charset="0"/>
              </a:rPr>
            </a:br>
            <a:r>
              <a:rPr lang="en-AU" dirty="0" smtClean="0">
                <a:solidFill>
                  <a:srgbClr val="040404"/>
                </a:solidFill>
                <a:latin typeface="Arial" panose="020B0604020202020204" pitchFamily="34" charset="0"/>
                <a:cs typeface="Arial" panose="020B0604020202020204" pitchFamily="34" charset="0"/>
              </a:rPr>
              <a:t>for </a:t>
            </a:r>
            <a:r>
              <a:rPr lang="en-AU" dirty="0">
                <a:solidFill>
                  <a:srgbClr val="040404"/>
                </a:solidFill>
                <a:latin typeface="Arial" panose="020B0604020202020204" pitchFamily="34" charset="0"/>
                <a:cs typeface="Arial" panose="020B0604020202020204" pitchFamily="34" charset="0"/>
              </a:rPr>
              <a:t>subject matter and/or </a:t>
            </a:r>
            <a:r>
              <a:rPr lang="en-AU" dirty="0" smtClean="0">
                <a:solidFill>
                  <a:srgbClr val="040404"/>
                </a:solidFill>
                <a:latin typeface="Arial" panose="020B0604020202020204" pitchFamily="34" charset="0"/>
                <a:cs typeface="Arial" panose="020B0604020202020204" pitchFamily="34" charset="0"/>
              </a:rPr>
              <a:t>learning </a:t>
            </a:r>
            <a:r>
              <a:rPr lang="en-AU" dirty="0">
                <a:solidFill>
                  <a:srgbClr val="040404"/>
                </a:solidFill>
                <a:latin typeface="Arial" panose="020B0604020202020204" pitchFamily="34" charset="0"/>
                <a:cs typeface="Arial" panose="020B0604020202020204" pitchFamily="34" charset="0"/>
              </a:rPr>
              <a:t>areas</a:t>
            </a:r>
            <a:r>
              <a:rPr lang="en-AU" dirty="0" smtClean="0">
                <a:solidFill>
                  <a:srgbClr val="040404"/>
                </a:solidFill>
                <a:latin typeface="Arial" panose="020B0604020202020204" pitchFamily="34" charset="0"/>
                <a:cs typeface="Arial" panose="020B0604020202020204" pitchFamily="34" charset="0"/>
              </a:rPr>
              <a:t>.</a:t>
            </a:r>
            <a:endParaRPr lang="en-AU" dirty="0">
              <a:solidFill>
                <a:srgbClr val="040404"/>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8301" y="2447927"/>
            <a:ext cx="3230163" cy="21534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56749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smtClean="0">
                <a:solidFill>
                  <a:schemeClr val="tx1">
                    <a:lumMod val="90000"/>
                    <a:lumOff val="10000"/>
                  </a:schemeClr>
                </a:solidFill>
              </a:rPr>
              <a:t>Self-regulation – </a:t>
            </a:r>
            <a:r>
              <a:rPr lang="en-AU" dirty="0">
                <a:solidFill>
                  <a:schemeClr val="tx1">
                    <a:lumMod val="90000"/>
                    <a:lumOff val="10000"/>
                  </a:schemeClr>
                </a:solidFill>
              </a:rPr>
              <a:t>Emotional regulation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58</a:t>
            </a:fld>
            <a:endParaRPr lang="en-AU" dirty="0">
              <a:solidFill>
                <a:prstClr val="white"/>
              </a:solidFill>
            </a:endParaRPr>
          </a:p>
        </p:txBody>
      </p:sp>
      <p:sp>
        <p:nvSpPr>
          <p:cNvPr id="9" name="Content Placeholder 5"/>
          <p:cNvSpPr>
            <a:spLocks noGrp="1"/>
          </p:cNvSpPr>
          <p:nvPr>
            <p:ph idx="1"/>
          </p:nvPr>
        </p:nvSpPr>
        <p:spPr>
          <a:xfrm>
            <a:off x="492224" y="1203598"/>
            <a:ext cx="8229600" cy="3024336"/>
          </a:xfrm>
        </p:spPr>
        <p:txBody>
          <a:bodyPr>
            <a:noAutofit/>
          </a:bodyPr>
          <a:lstStyle/>
          <a:p>
            <a:pPr marL="0" indent="0">
              <a:spcBef>
                <a:spcPts val="0"/>
              </a:spcBef>
              <a:buNone/>
            </a:pPr>
            <a:r>
              <a:rPr lang="en-AU" dirty="0">
                <a:solidFill>
                  <a:srgbClr val="040404"/>
                </a:solidFill>
              </a:rPr>
              <a:t>Emotional regulation involves responding in a proportionate way to problems, understanding the perspectives of others and developing self-motivation. </a:t>
            </a:r>
          </a:p>
          <a:p>
            <a:pPr marL="0" indent="0">
              <a:spcBef>
                <a:spcPts val="0"/>
              </a:spcBef>
              <a:buNone/>
            </a:pPr>
            <a:endParaRPr lang="en-AU" dirty="0" smtClean="0">
              <a:solidFill>
                <a:srgbClr val="040404"/>
              </a:solidFill>
            </a:endParaRPr>
          </a:p>
          <a:p>
            <a:pPr marL="0" indent="0">
              <a:spcBef>
                <a:spcPts val="0"/>
              </a:spcBef>
              <a:buNone/>
            </a:pPr>
            <a:r>
              <a:rPr lang="en-AU" dirty="0" smtClean="0">
                <a:solidFill>
                  <a:srgbClr val="040404"/>
                </a:solidFill>
              </a:rPr>
              <a:t>Scaffolding </a:t>
            </a:r>
            <a:r>
              <a:rPr lang="en-AU" dirty="0">
                <a:solidFill>
                  <a:srgbClr val="040404"/>
                </a:solidFill>
              </a:rPr>
              <a:t>the thinking required for appropriate social </a:t>
            </a:r>
            <a:r>
              <a:rPr lang="en-AU" dirty="0" smtClean="0">
                <a:solidFill>
                  <a:srgbClr val="040404"/>
                </a:solidFill>
              </a:rPr>
              <a:t>behaviour develops </a:t>
            </a:r>
            <a:r>
              <a:rPr lang="en-AU" dirty="0">
                <a:solidFill>
                  <a:srgbClr val="040404"/>
                </a:solidFill>
              </a:rPr>
              <a:t>the skills required </a:t>
            </a:r>
            <a:r>
              <a:rPr lang="en-AU" dirty="0" smtClean="0">
                <a:solidFill>
                  <a:srgbClr val="040404"/>
                </a:solidFill>
              </a:rPr>
              <a:t>for:</a:t>
            </a:r>
            <a:endParaRPr lang="en-AU" dirty="0">
              <a:solidFill>
                <a:srgbClr val="040404"/>
              </a:solidFill>
            </a:endParaRPr>
          </a:p>
          <a:p>
            <a:pPr>
              <a:spcBef>
                <a:spcPts val="600"/>
              </a:spcBef>
              <a:spcAft>
                <a:spcPts val="600"/>
              </a:spcAft>
              <a:buFont typeface="Wingdings" panose="05000000000000000000" pitchFamily="2" charset="2"/>
              <a:buChar char="§"/>
            </a:pPr>
            <a:r>
              <a:rPr lang="en-AU" dirty="0" smtClean="0">
                <a:solidFill>
                  <a:srgbClr val="040404"/>
                </a:solidFill>
              </a:rPr>
              <a:t>linking </a:t>
            </a:r>
            <a:r>
              <a:rPr lang="en-AU" dirty="0">
                <a:solidFill>
                  <a:srgbClr val="040404"/>
                </a:solidFill>
              </a:rPr>
              <a:t>cause and effect </a:t>
            </a:r>
            <a:endParaRPr lang="en-AU" dirty="0" smtClean="0">
              <a:solidFill>
                <a:srgbClr val="040404"/>
              </a:solidFill>
            </a:endParaRPr>
          </a:p>
          <a:p>
            <a:pPr>
              <a:spcBef>
                <a:spcPts val="600"/>
              </a:spcBef>
              <a:spcAft>
                <a:spcPts val="600"/>
              </a:spcAft>
              <a:buFont typeface="Wingdings" panose="05000000000000000000" pitchFamily="2" charset="2"/>
              <a:buChar char="§"/>
            </a:pPr>
            <a:r>
              <a:rPr lang="en-AU" dirty="0" smtClean="0">
                <a:solidFill>
                  <a:srgbClr val="040404"/>
                </a:solidFill>
              </a:rPr>
              <a:t>understanding </a:t>
            </a:r>
            <a:r>
              <a:rPr lang="en-AU" dirty="0">
                <a:solidFill>
                  <a:srgbClr val="040404"/>
                </a:solidFill>
              </a:rPr>
              <a:t>point of </a:t>
            </a:r>
            <a:r>
              <a:rPr lang="en-AU" dirty="0" smtClean="0">
                <a:solidFill>
                  <a:srgbClr val="040404"/>
                </a:solidFill>
              </a:rPr>
              <a:t>view</a:t>
            </a:r>
          </a:p>
          <a:p>
            <a:pPr>
              <a:spcBef>
                <a:spcPts val="600"/>
              </a:spcBef>
              <a:spcAft>
                <a:spcPts val="600"/>
              </a:spcAft>
              <a:buFont typeface="Wingdings" panose="05000000000000000000" pitchFamily="2" charset="2"/>
              <a:buChar char="§"/>
            </a:pPr>
            <a:r>
              <a:rPr lang="en-AU" dirty="0" smtClean="0">
                <a:solidFill>
                  <a:srgbClr val="040404"/>
                </a:solidFill>
              </a:rPr>
              <a:t>decision making</a:t>
            </a:r>
          </a:p>
          <a:p>
            <a:pPr>
              <a:spcBef>
                <a:spcPts val="600"/>
              </a:spcBef>
              <a:spcAft>
                <a:spcPts val="600"/>
              </a:spcAft>
              <a:buFont typeface="Wingdings" panose="05000000000000000000" pitchFamily="2" charset="2"/>
              <a:buChar char="§"/>
            </a:pPr>
            <a:r>
              <a:rPr lang="en-AU" dirty="0" smtClean="0">
                <a:solidFill>
                  <a:srgbClr val="040404"/>
                </a:solidFill>
              </a:rPr>
              <a:t>conflict </a:t>
            </a:r>
            <a:r>
              <a:rPr lang="en-AU" dirty="0">
                <a:solidFill>
                  <a:srgbClr val="040404"/>
                </a:solidFill>
              </a:rPr>
              <a:t>resolution.</a:t>
            </a:r>
          </a:p>
        </p:txBody>
      </p:sp>
    </p:spTree>
    <p:extLst>
      <p:ext uri="{BB962C8B-B14F-4D97-AF65-F5344CB8AC3E}">
        <p14:creationId xmlns:p14="http://schemas.microsoft.com/office/powerpoint/2010/main" val="12628861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smtClean="0">
                <a:solidFill>
                  <a:schemeClr val="tx1">
                    <a:lumMod val="90000"/>
                    <a:lumOff val="10000"/>
                  </a:schemeClr>
                </a:solidFill>
              </a:rPr>
              <a:t>Self-regulation – </a:t>
            </a:r>
            <a:r>
              <a:rPr lang="en-AU" dirty="0">
                <a:solidFill>
                  <a:schemeClr val="tx1">
                    <a:lumMod val="90000"/>
                    <a:lumOff val="10000"/>
                  </a:schemeClr>
                </a:solidFill>
              </a:rPr>
              <a:t>Emotional regulation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59</a:t>
            </a:fld>
            <a:endParaRPr lang="en-AU" dirty="0">
              <a:solidFill>
                <a:prstClr val="white"/>
              </a:solidFill>
            </a:endParaRPr>
          </a:p>
        </p:txBody>
      </p:sp>
      <p:sp>
        <p:nvSpPr>
          <p:cNvPr id="7" name="Content Placeholder 5"/>
          <p:cNvSpPr>
            <a:spLocks noGrp="1"/>
          </p:cNvSpPr>
          <p:nvPr>
            <p:ph idx="1"/>
          </p:nvPr>
        </p:nvSpPr>
        <p:spPr>
          <a:xfrm>
            <a:off x="492224" y="1203598"/>
            <a:ext cx="8229600" cy="3024336"/>
          </a:xfrm>
        </p:spPr>
        <p:txBody>
          <a:bodyPr>
            <a:noAutofit/>
          </a:bodyPr>
          <a:lstStyle/>
          <a:p>
            <a:pPr marL="0" indent="0">
              <a:buNone/>
            </a:pPr>
            <a:r>
              <a:rPr lang="en-AU" dirty="0">
                <a:solidFill>
                  <a:srgbClr val="040404"/>
                </a:solidFill>
              </a:rPr>
              <a:t>Effective educators </a:t>
            </a:r>
            <a:r>
              <a:rPr lang="en-AU" dirty="0" smtClean="0">
                <a:solidFill>
                  <a:srgbClr val="040404"/>
                </a:solidFill>
              </a:rPr>
              <a:t>provide:</a:t>
            </a:r>
          </a:p>
          <a:p>
            <a:pPr>
              <a:spcBef>
                <a:spcPts val="600"/>
              </a:spcBef>
              <a:spcAft>
                <a:spcPts val="1200"/>
              </a:spcAft>
              <a:buFont typeface="Wingdings" panose="05000000000000000000" pitchFamily="2" charset="2"/>
              <a:buChar char="§"/>
            </a:pPr>
            <a:r>
              <a:rPr lang="en-AU" dirty="0">
                <a:solidFill>
                  <a:srgbClr val="040404"/>
                </a:solidFill>
              </a:rPr>
              <a:t>daily </a:t>
            </a:r>
            <a:r>
              <a:rPr lang="en-AU" dirty="0" smtClean="0">
                <a:solidFill>
                  <a:srgbClr val="040404"/>
                </a:solidFill>
              </a:rPr>
              <a:t>opportunities for </a:t>
            </a:r>
            <a:r>
              <a:rPr lang="en-AU" dirty="0">
                <a:solidFill>
                  <a:srgbClr val="040404"/>
                </a:solidFill>
              </a:rPr>
              <a:t>students to learn and practise rules, routines and social skills including protective </a:t>
            </a:r>
            <a:r>
              <a:rPr lang="en-AU" dirty="0" smtClean="0">
                <a:solidFill>
                  <a:srgbClr val="040404"/>
                </a:solidFill>
              </a:rPr>
              <a:t>behaviours </a:t>
            </a:r>
            <a:endParaRPr lang="en-AU" dirty="0">
              <a:solidFill>
                <a:srgbClr val="040404"/>
              </a:solidFill>
            </a:endParaRPr>
          </a:p>
          <a:p>
            <a:pPr>
              <a:spcBef>
                <a:spcPts val="600"/>
              </a:spcBef>
              <a:spcAft>
                <a:spcPts val="1200"/>
              </a:spcAft>
              <a:buFont typeface="Wingdings" panose="05000000000000000000" pitchFamily="2" charset="2"/>
              <a:buChar char="§"/>
            </a:pPr>
            <a:r>
              <a:rPr lang="en-AU" dirty="0" smtClean="0">
                <a:solidFill>
                  <a:srgbClr val="040404"/>
                </a:solidFill>
              </a:rPr>
              <a:t>visual </a:t>
            </a:r>
            <a:r>
              <a:rPr lang="en-AU" dirty="0">
                <a:solidFill>
                  <a:srgbClr val="040404"/>
                </a:solidFill>
              </a:rPr>
              <a:t>support materials that enable students to process </a:t>
            </a:r>
            <a:r>
              <a:rPr lang="en-AU" dirty="0" smtClean="0">
                <a:solidFill>
                  <a:srgbClr val="040404"/>
                </a:solidFill>
              </a:rPr>
              <a:t>information </a:t>
            </a:r>
            <a:r>
              <a:rPr lang="en-AU" dirty="0">
                <a:solidFill>
                  <a:srgbClr val="040404"/>
                </a:solidFill>
              </a:rPr>
              <a:t>and self-regulate. </a:t>
            </a:r>
            <a:endParaRPr lang="en-AU" dirty="0" smtClean="0">
              <a:solidFill>
                <a:srgbClr val="040404"/>
              </a:solidFill>
            </a:endParaRPr>
          </a:p>
          <a:p>
            <a:pPr>
              <a:spcBef>
                <a:spcPts val="600"/>
              </a:spcBef>
              <a:spcAft>
                <a:spcPts val="1200"/>
              </a:spcAft>
              <a:buFont typeface="Wingdings" panose="05000000000000000000" pitchFamily="2" charset="2"/>
              <a:buChar char="§"/>
            </a:pPr>
            <a:r>
              <a:rPr lang="en-AU" dirty="0" smtClean="0">
                <a:solidFill>
                  <a:srgbClr val="040404"/>
                </a:solidFill>
              </a:rPr>
              <a:t>‘think time’ in </a:t>
            </a:r>
            <a:r>
              <a:rPr lang="en-AU" dirty="0">
                <a:solidFill>
                  <a:srgbClr val="040404"/>
                </a:solidFill>
              </a:rPr>
              <a:t>order for students </a:t>
            </a:r>
            <a:r>
              <a:rPr lang="en-AU" dirty="0" smtClean="0">
                <a:solidFill>
                  <a:srgbClr val="040404"/>
                </a:solidFill>
              </a:rPr>
              <a:t>to </a:t>
            </a:r>
            <a:r>
              <a:rPr lang="en-AU" dirty="0">
                <a:solidFill>
                  <a:srgbClr val="040404"/>
                </a:solidFill>
              </a:rPr>
              <a:t>respond thoughtfully rather than </a:t>
            </a:r>
            <a:r>
              <a:rPr lang="en-AU" dirty="0" smtClean="0">
                <a:solidFill>
                  <a:srgbClr val="040404"/>
                </a:solidFill>
              </a:rPr>
              <a:t>impulsively</a:t>
            </a:r>
          </a:p>
          <a:p>
            <a:pPr>
              <a:spcBef>
                <a:spcPts val="600"/>
              </a:spcBef>
              <a:spcAft>
                <a:spcPts val="1200"/>
              </a:spcAft>
              <a:buFont typeface="Wingdings" panose="05000000000000000000" pitchFamily="2" charset="2"/>
              <a:buChar char="§"/>
            </a:pPr>
            <a:r>
              <a:rPr lang="en-AU" dirty="0">
                <a:solidFill>
                  <a:srgbClr val="040404"/>
                </a:solidFill>
              </a:rPr>
              <a:t>transition support, sensory breaks and </a:t>
            </a:r>
            <a:r>
              <a:rPr lang="en-AU" dirty="0" smtClean="0">
                <a:solidFill>
                  <a:srgbClr val="040404"/>
                </a:solidFill>
              </a:rPr>
              <a:t>modified </a:t>
            </a:r>
            <a:r>
              <a:rPr lang="en-AU" dirty="0">
                <a:solidFill>
                  <a:srgbClr val="040404"/>
                </a:solidFill>
              </a:rPr>
              <a:t>tasks</a:t>
            </a:r>
            <a:r>
              <a:rPr lang="en-AU" dirty="0" smtClean="0">
                <a:solidFill>
                  <a:srgbClr val="040404"/>
                </a:solidFill>
              </a:rPr>
              <a:t>.</a:t>
            </a:r>
            <a:endParaRPr lang="en-AU" dirty="0">
              <a:solidFill>
                <a:srgbClr val="040404"/>
              </a:solidFill>
              <a:effectLst/>
            </a:endParaRPr>
          </a:p>
        </p:txBody>
      </p:sp>
    </p:spTree>
    <p:extLst>
      <p:ext uri="{BB962C8B-B14F-4D97-AF65-F5344CB8AC3E}">
        <p14:creationId xmlns:p14="http://schemas.microsoft.com/office/powerpoint/2010/main" val="1548463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tx1">
                    <a:lumMod val="90000"/>
                    <a:lumOff val="10000"/>
                  </a:schemeClr>
                </a:solidFill>
              </a:rPr>
              <a:t>Activity: What is </a:t>
            </a:r>
            <a:r>
              <a:rPr lang="en-AU" dirty="0" smtClean="0">
                <a:solidFill>
                  <a:schemeClr val="tx1">
                    <a:lumMod val="90000"/>
                    <a:lumOff val="10000"/>
                  </a:schemeClr>
                </a:solidFill>
              </a:rPr>
              <a:t>FASD?</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1200151"/>
            <a:ext cx="8229600" cy="1515615"/>
          </a:xfrm>
          <a:solidFill>
            <a:schemeClr val="tx1">
              <a:lumMod val="90000"/>
              <a:lumOff val="10000"/>
              <a:alpha val="47843"/>
            </a:schemeClr>
          </a:solidFill>
        </p:spPr>
        <p:txBody>
          <a:bodyPr>
            <a:normAutofit/>
          </a:bodyPr>
          <a:lstStyle/>
          <a:p>
            <a:pPr marL="0" lvl="0" indent="0">
              <a:buNone/>
            </a:pPr>
            <a:r>
              <a:rPr lang="en-AU" sz="2000" dirty="0" smtClean="0">
                <a:solidFill>
                  <a:srgbClr val="040404"/>
                </a:solidFill>
              </a:rPr>
              <a:t>In small groups:</a:t>
            </a:r>
          </a:p>
          <a:p>
            <a:pPr lvl="0">
              <a:buFont typeface="Wingdings" panose="05000000000000000000" pitchFamily="2" charset="2"/>
              <a:buChar char="§"/>
            </a:pPr>
            <a:r>
              <a:rPr lang="en-AU" sz="2000" dirty="0" smtClean="0">
                <a:solidFill>
                  <a:srgbClr val="040404"/>
                </a:solidFill>
              </a:rPr>
              <a:t>discuss </a:t>
            </a:r>
            <a:r>
              <a:rPr lang="en-GB" sz="2000" dirty="0" smtClean="0">
                <a:solidFill>
                  <a:srgbClr val="040404"/>
                </a:solidFill>
              </a:rPr>
              <a:t>what you already know about FASD</a:t>
            </a:r>
            <a:endParaRPr lang="en-AU" sz="2000" dirty="0">
              <a:solidFill>
                <a:srgbClr val="040404"/>
              </a:solidFill>
            </a:endParaRPr>
          </a:p>
          <a:p>
            <a:pPr>
              <a:buFont typeface="Wingdings" panose="05000000000000000000" pitchFamily="2" charset="2"/>
              <a:buChar char="§"/>
            </a:pPr>
            <a:r>
              <a:rPr lang="en-GB" sz="2000" dirty="0" smtClean="0">
                <a:solidFill>
                  <a:srgbClr val="040404"/>
                </a:solidFill>
              </a:rPr>
              <a:t>prepare </a:t>
            </a:r>
            <a:r>
              <a:rPr lang="en-GB" sz="2000" dirty="0">
                <a:solidFill>
                  <a:srgbClr val="040404"/>
                </a:solidFill>
              </a:rPr>
              <a:t>to share your </a:t>
            </a:r>
            <a:r>
              <a:rPr lang="en-AU" sz="2000" dirty="0">
                <a:solidFill>
                  <a:srgbClr val="040404"/>
                </a:solidFill>
              </a:rPr>
              <a:t>ideas</a:t>
            </a:r>
            <a:r>
              <a:rPr lang="en-AU" sz="2000" dirty="0" smtClean="0">
                <a:solidFill>
                  <a:srgbClr val="040404"/>
                </a:solidFill>
              </a:rPr>
              <a:t>.</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a:t>
            </a:fld>
            <a:endParaRPr lang="en-AU" dirty="0">
              <a:solidFill>
                <a:prstClr val="white"/>
              </a:solidFill>
            </a:endParaRPr>
          </a:p>
        </p:txBody>
      </p:sp>
    </p:spTree>
    <p:extLst>
      <p:ext uri="{BB962C8B-B14F-4D97-AF65-F5344CB8AC3E}">
        <p14:creationId xmlns:p14="http://schemas.microsoft.com/office/powerpoint/2010/main" val="11158269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a:solidFill>
                  <a:schemeClr val="tx1">
                    <a:lumMod val="90000"/>
                    <a:lumOff val="10000"/>
                  </a:schemeClr>
                </a:solidFill>
              </a:rPr>
              <a:t>Social judgement</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60</a:t>
            </a:fld>
            <a:endParaRPr lang="en-AU" dirty="0">
              <a:solidFill>
                <a:prstClr val="white"/>
              </a:solidFill>
            </a:endParaRPr>
          </a:p>
        </p:txBody>
      </p:sp>
      <p:sp>
        <p:nvSpPr>
          <p:cNvPr id="8" name="Content Placeholder 5"/>
          <p:cNvSpPr>
            <a:spLocks noGrp="1"/>
          </p:cNvSpPr>
          <p:nvPr>
            <p:ph idx="1"/>
          </p:nvPr>
        </p:nvSpPr>
        <p:spPr>
          <a:xfrm>
            <a:off x="607640" y="1059582"/>
            <a:ext cx="8204684" cy="3384376"/>
          </a:xfrm>
        </p:spPr>
        <p:txBody>
          <a:bodyPr>
            <a:noAutofit/>
          </a:bodyPr>
          <a:lstStyle/>
          <a:p>
            <a:pPr marL="0" indent="0">
              <a:spcBef>
                <a:spcPts val="600"/>
              </a:spcBef>
              <a:spcAft>
                <a:spcPts val="600"/>
              </a:spcAft>
              <a:buNone/>
            </a:pPr>
            <a:r>
              <a:rPr lang="en-AU" dirty="0" smtClean="0">
                <a:solidFill>
                  <a:srgbClr val="040404"/>
                </a:solidFill>
              </a:rPr>
              <a:t>Due </a:t>
            </a:r>
            <a:r>
              <a:rPr lang="en-AU" dirty="0">
                <a:solidFill>
                  <a:srgbClr val="040404"/>
                </a:solidFill>
              </a:rPr>
              <a:t>to their impairments </a:t>
            </a:r>
            <a:r>
              <a:rPr lang="en-AU" dirty="0" smtClean="0">
                <a:solidFill>
                  <a:srgbClr val="040404"/>
                </a:solidFill>
              </a:rPr>
              <a:t>students </a:t>
            </a:r>
            <a:r>
              <a:rPr lang="en-AU" dirty="0">
                <a:solidFill>
                  <a:srgbClr val="040404"/>
                </a:solidFill>
              </a:rPr>
              <a:t>with FASD are likely to:</a:t>
            </a:r>
          </a:p>
          <a:p>
            <a:pPr lvl="0">
              <a:spcBef>
                <a:spcPts val="600"/>
              </a:spcBef>
              <a:spcAft>
                <a:spcPts val="600"/>
              </a:spcAft>
              <a:buFont typeface="Wingdings" panose="05000000000000000000" pitchFamily="2" charset="2"/>
              <a:buChar char="§"/>
            </a:pPr>
            <a:r>
              <a:rPr lang="en-AU" dirty="0">
                <a:solidFill>
                  <a:srgbClr val="040404"/>
                </a:solidFill>
              </a:rPr>
              <a:t>l</a:t>
            </a:r>
            <a:r>
              <a:rPr lang="en-AU" dirty="0" smtClean="0">
                <a:solidFill>
                  <a:srgbClr val="040404"/>
                </a:solidFill>
              </a:rPr>
              <a:t>ack social judgement</a:t>
            </a:r>
          </a:p>
          <a:p>
            <a:pPr lvl="0">
              <a:spcBef>
                <a:spcPts val="600"/>
              </a:spcBef>
              <a:spcAft>
                <a:spcPts val="600"/>
              </a:spcAft>
              <a:buFont typeface="Wingdings" panose="05000000000000000000" pitchFamily="2" charset="2"/>
              <a:buChar char="§"/>
            </a:pPr>
            <a:r>
              <a:rPr lang="en-AU" dirty="0" smtClean="0">
                <a:solidFill>
                  <a:srgbClr val="040404"/>
                </a:solidFill>
              </a:rPr>
              <a:t>misinterpret </a:t>
            </a:r>
            <a:r>
              <a:rPr lang="en-AU" dirty="0">
                <a:solidFill>
                  <a:srgbClr val="040404"/>
                </a:solidFill>
              </a:rPr>
              <a:t>social cues and language</a:t>
            </a:r>
          </a:p>
          <a:p>
            <a:pPr lvl="0">
              <a:spcBef>
                <a:spcPts val="600"/>
              </a:spcBef>
              <a:spcAft>
                <a:spcPts val="600"/>
              </a:spcAft>
              <a:buFont typeface="Wingdings" panose="05000000000000000000" pitchFamily="2" charset="2"/>
              <a:buChar char="§"/>
            </a:pPr>
            <a:r>
              <a:rPr lang="en-AU" dirty="0">
                <a:solidFill>
                  <a:srgbClr val="040404"/>
                </a:solidFill>
              </a:rPr>
              <a:t>misread face, gestures and body language </a:t>
            </a:r>
          </a:p>
          <a:p>
            <a:pPr>
              <a:spcBef>
                <a:spcPts val="600"/>
              </a:spcBef>
              <a:spcAft>
                <a:spcPts val="600"/>
              </a:spcAft>
              <a:buFont typeface="Wingdings" panose="05000000000000000000" pitchFamily="2" charset="2"/>
              <a:buChar char="§"/>
            </a:pPr>
            <a:r>
              <a:rPr lang="en-AU" dirty="0">
                <a:solidFill>
                  <a:srgbClr val="040404"/>
                </a:solidFill>
              </a:rPr>
              <a:t>have underdeveloped inferencing skills</a:t>
            </a:r>
          </a:p>
          <a:p>
            <a:pPr lvl="0">
              <a:spcBef>
                <a:spcPts val="600"/>
              </a:spcBef>
              <a:spcAft>
                <a:spcPts val="600"/>
              </a:spcAft>
              <a:buFont typeface="Wingdings" panose="05000000000000000000" pitchFamily="2" charset="2"/>
              <a:buChar char="§"/>
            </a:pPr>
            <a:r>
              <a:rPr lang="en-AU" dirty="0" smtClean="0">
                <a:solidFill>
                  <a:srgbClr val="040404"/>
                </a:solidFill>
              </a:rPr>
              <a:t>focus </a:t>
            </a:r>
            <a:r>
              <a:rPr lang="en-AU" dirty="0">
                <a:solidFill>
                  <a:srgbClr val="040404"/>
                </a:solidFill>
              </a:rPr>
              <a:t>on the wrong information and ignore relevant details</a:t>
            </a:r>
          </a:p>
          <a:p>
            <a:pPr lvl="0">
              <a:spcBef>
                <a:spcPts val="600"/>
              </a:spcBef>
              <a:spcAft>
                <a:spcPts val="600"/>
              </a:spcAft>
              <a:buFont typeface="Wingdings" panose="05000000000000000000" pitchFamily="2" charset="2"/>
              <a:buChar char="§"/>
            </a:pPr>
            <a:r>
              <a:rPr lang="en-AU" dirty="0" smtClean="0">
                <a:solidFill>
                  <a:srgbClr val="040404"/>
                </a:solidFill>
              </a:rPr>
              <a:t>be </a:t>
            </a:r>
            <a:r>
              <a:rPr lang="en-AU" dirty="0">
                <a:solidFill>
                  <a:srgbClr val="040404"/>
                </a:solidFill>
              </a:rPr>
              <a:t>incapable of considered decisions based on sensible conclusions. </a:t>
            </a:r>
          </a:p>
        </p:txBody>
      </p:sp>
    </p:spTree>
    <p:extLst>
      <p:ext uri="{BB962C8B-B14F-4D97-AF65-F5344CB8AC3E}">
        <p14:creationId xmlns:p14="http://schemas.microsoft.com/office/powerpoint/2010/main" val="5791641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a:solidFill>
                  <a:schemeClr val="tx1">
                    <a:lumMod val="90000"/>
                    <a:lumOff val="10000"/>
                  </a:schemeClr>
                </a:solidFill>
              </a:rPr>
              <a:t>Social judgement</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61</a:t>
            </a:fld>
            <a:endParaRPr lang="en-AU" dirty="0">
              <a:solidFill>
                <a:prstClr val="white"/>
              </a:solidFill>
            </a:endParaRPr>
          </a:p>
        </p:txBody>
      </p:sp>
      <p:sp>
        <p:nvSpPr>
          <p:cNvPr id="7" name="Content Placeholder 5"/>
          <p:cNvSpPr>
            <a:spLocks noGrp="1"/>
          </p:cNvSpPr>
          <p:nvPr>
            <p:ph idx="1"/>
          </p:nvPr>
        </p:nvSpPr>
        <p:spPr>
          <a:xfrm>
            <a:off x="507826" y="1081930"/>
            <a:ext cx="7996808" cy="3722067"/>
          </a:xfrm>
        </p:spPr>
        <p:txBody>
          <a:bodyPr>
            <a:noAutofit/>
          </a:bodyPr>
          <a:lstStyle/>
          <a:p>
            <a:pPr marL="0" indent="0">
              <a:buNone/>
            </a:pPr>
            <a:r>
              <a:rPr lang="en-AU" dirty="0">
                <a:solidFill>
                  <a:srgbClr val="040404"/>
                </a:solidFill>
              </a:rPr>
              <a:t>Students with FASD highly value friendships, want to please and immediately trust others. </a:t>
            </a:r>
            <a:endParaRPr lang="en-AU" dirty="0" smtClean="0">
              <a:solidFill>
                <a:srgbClr val="040404"/>
              </a:solidFill>
            </a:endParaRPr>
          </a:p>
          <a:p>
            <a:pPr marL="0" indent="0">
              <a:buNone/>
            </a:pPr>
            <a:endParaRPr lang="en-AU" dirty="0">
              <a:solidFill>
                <a:srgbClr val="040404"/>
              </a:solidFill>
            </a:endParaRPr>
          </a:p>
          <a:p>
            <a:pPr marL="0" indent="0">
              <a:spcBef>
                <a:spcPts val="600"/>
              </a:spcBef>
              <a:buNone/>
            </a:pPr>
            <a:r>
              <a:rPr lang="en-AU" dirty="0">
                <a:solidFill>
                  <a:srgbClr val="040404"/>
                </a:solidFill>
              </a:rPr>
              <a:t>Students </a:t>
            </a:r>
            <a:r>
              <a:rPr lang="en-AU" dirty="0" smtClean="0">
                <a:solidFill>
                  <a:srgbClr val="040404"/>
                </a:solidFill>
              </a:rPr>
              <a:t>may:</a:t>
            </a:r>
          </a:p>
          <a:p>
            <a:pPr>
              <a:spcBef>
                <a:spcPts val="600"/>
              </a:spcBef>
              <a:spcAft>
                <a:spcPts val="600"/>
              </a:spcAft>
              <a:buFont typeface="Wingdings" panose="05000000000000000000" pitchFamily="2" charset="2"/>
              <a:buChar char="§"/>
            </a:pPr>
            <a:r>
              <a:rPr lang="en-AU" dirty="0" smtClean="0">
                <a:solidFill>
                  <a:srgbClr val="040404"/>
                </a:solidFill>
              </a:rPr>
              <a:t>use </a:t>
            </a:r>
            <a:r>
              <a:rPr lang="en-AU" dirty="0">
                <a:solidFill>
                  <a:srgbClr val="040404"/>
                </a:solidFill>
              </a:rPr>
              <a:t>the right social cues but only process parts of information </a:t>
            </a:r>
            <a:endParaRPr lang="en-AU" dirty="0" smtClean="0">
              <a:solidFill>
                <a:srgbClr val="040404"/>
              </a:solidFill>
            </a:endParaRPr>
          </a:p>
          <a:p>
            <a:pPr>
              <a:spcBef>
                <a:spcPts val="600"/>
              </a:spcBef>
              <a:spcAft>
                <a:spcPts val="600"/>
              </a:spcAft>
              <a:buFont typeface="Wingdings" panose="05000000000000000000" pitchFamily="2" charset="2"/>
              <a:buChar char="§"/>
            </a:pPr>
            <a:r>
              <a:rPr lang="en-AU" dirty="0" smtClean="0">
                <a:solidFill>
                  <a:srgbClr val="040404"/>
                </a:solidFill>
              </a:rPr>
              <a:t>say </a:t>
            </a:r>
            <a:r>
              <a:rPr lang="en-AU" dirty="0">
                <a:solidFill>
                  <a:srgbClr val="040404"/>
                </a:solidFill>
              </a:rPr>
              <a:t>anything they think will please the other </a:t>
            </a:r>
            <a:r>
              <a:rPr lang="en-AU" dirty="0" smtClean="0">
                <a:solidFill>
                  <a:srgbClr val="040404"/>
                </a:solidFill>
              </a:rPr>
              <a:t>person</a:t>
            </a:r>
          </a:p>
          <a:p>
            <a:pPr>
              <a:spcBef>
                <a:spcPts val="600"/>
              </a:spcBef>
              <a:spcAft>
                <a:spcPts val="600"/>
              </a:spcAft>
              <a:buFont typeface="Wingdings" panose="05000000000000000000" pitchFamily="2" charset="2"/>
              <a:buChar char="§"/>
            </a:pPr>
            <a:r>
              <a:rPr lang="en-AU" dirty="0" smtClean="0">
                <a:solidFill>
                  <a:srgbClr val="040404"/>
                </a:solidFill>
              </a:rPr>
              <a:t>not </a:t>
            </a:r>
            <a:r>
              <a:rPr lang="en-AU" dirty="0">
                <a:solidFill>
                  <a:srgbClr val="040404"/>
                </a:solidFill>
              </a:rPr>
              <a:t>comprehend questions and answers in social </a:t>
            </a:r>
            <a:r>
              <a:rPr lang="en-AU" dirty="0" smtClean="0">
                <a:solidFill>
                  <a:srgbClr val="040404"/>
                </a:solidFill>
              </a:rPr>
              <a:t>situations</a:t>
            </a:r>
          </a:p>
          <a:p>
            <a:pPr>
              <a:spcBef>
                <a:spcPts val="600"/>
              </a:spcBef>
              <a:spcAft>
                <a:spcPts val="600"/>
              </a:spcAft>
              <a:buFont typeface="Wingdings" panose="05000000000000000000" pitchFamily="2" charset="2"/>
              <a:buChar char="§"/>
            </a:pPr>
            <a:r>
              <a:rPr lang="en-AU" dirty="0" smtClean="0">
                <a:solidFill>
                  <a:srgbClr val="040404"/>
                </a:solidFill>
              </a:rPr>
              <a:t>give </a:t>
            </a:r>
            <a:r>
              <a:rPr lang="en-AU" dirty="0">
                <a:solidFill>
                  <a:srgbClr val="040404"/>
                </a:solidFill>
              </a:rPr>
              <a:t>several responses until stumbling on the one that is </a:t>
            </a:r>
            <a:r>
              <a:rPr lang="en-AU" dirty="0" smtClean="0">
                <a:solidFill>
                  <a:srgbClr val="040404"/>
                </a:solidFill>
              </a:rPr>
              <a:t>expected</a:t>
            </a:r>
          </a:p>
          <a:p>
            <a:pPr>
              <a:spcBef>
                <a:spcPts val="600"/>
              </a:spcBef>
              <a:spcAft>
                <a:spcPts val="600"/>
              </a:spcAft>
              <a:buFont typeface="Wingdings" panose="05000000000000000000" pitchFamily="2" charset="2"/>
              <a:buChar char="§"/>
            </a:pPr>
            <a:r>
              <a:rPr lang="en-AU" dirty="0">
                <a:solidFill>
                  <a:srgbClr val="040404"/>
                </a:solidFill>
              </a:rPr>
              <a:t>b</a:t>
            </a:r>
            <a:r>
              <a:rPr lang="en-AU" dirty="0" smtClean="0">
                <a:solidFill>
                  <a:srgbClr val="040404"/>
                </a:solidFill>
              </a:rPr>
              <a:t>e easily </a:t>
            </a:r>
            <a:r>
              <a:rPr lang="en-AU" dirty="0">
                <a:solidFill>
                  <a:srgbClr val="040404"/>
                </a:solidFill>
              </a:rPr>
              <a:t>led by peers or strangers into situations which can have serious consequences. </a:t>
            </a:r>
          </a:p>
          <a:p>
            <a:pPr marL="0" indent="0">
              <a:buNone/>
            </a:pPr>
            <a:endParaRPr lang="en-AU" dirty="0">
              <a:solidFill>
                <a:srgbClr val="040404"/>
              </a:solidFill>
            </a:endParaRPr>
          </a:p>
        </p:txBody>
      </p:sp>
    </p:spTree>
    <p:extLst>
      <p:ext uri="{BB962C8B-B14F-4D97-AF65-F5344CB8AC3E}">
        <p14:creationId xmlns:p14="http://schemas.microsoft.com/office/powerpoint/2010/main" val="3329255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a:solidFill>
                  <a:schemeClr val="tx1">
                    <a:lumMod val="90000"/>
                    <a:lumOff val="10000"/>
                  </a:schemeClr>
                </a:solidFill>
              </a:rPr>
              <a:t>Communication</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62</a:t>
            </a:fld>
            <a:endParaRPr lang="en-AU" dirty="0">
              <a:solidFill>
                <a:prstClr val="white"/>
              </a:solidFill>
            </a:endParaRPr>
          </a:p>
        </p:txBody>
      </p:sp>
      <p:sp>
        <p:nvSpPr>
          <p:cNvPr id="8" name="Content Placeholder 5"/>
          <p:cNvSpPr>
            <a:spLocks noGrp="1"/>
          </p:cNvSpPr>
          <p:nvPr>
            <p:ph idx="1"/>
          </p:nvPr>
        </p:nvSpPr>
        <p:spPr>
          <a:xfrm>
            <a:off x="611560" y="1203598"/>
            <a:ext cx="8075240" cy="3312368"/>
          </a:xfrm>
        </p:spPr>
        <p:txBody>
          <a:bodyPr>
            <a:noAutofit/>
          </a:bodyPr>
          <a:lstStyle/>
          <a:p>
            <a:pPr marL="0" indent="0">
              <a:buNone/>
            </a:pPr>
            <a:r>
              <a:rPr lang="en-AU" dirty="0" smtClean="0">
                <a:solidFill>
                  <a:srgbClr val="040404"/>
                </a:solidFill>
              </a:rPr>
              <a:t>Effective </a:t>
            </a:r>
            <a:r>
              <a:rPr lang="en-AU" dirty="0">
                <a:solidFill>
                  <a:srgbClr val="040404"/>
                </a:solidFill>
              </a:rPr>
              <a:t>educators </a:t>
            </a:r>
            <a:r>
              <a:rPr lang="en-AU" dirty="0" smtClean="0">
                <a:solidFill>
                  <a:srgbClr val="040404"/>
                </a:solidFill>
              </a:rPr>
              <a:t>ensure </a:t>
            </a:r>
            <a:r>
              <a:rPr lang="en-AU" dirty="0">
                <a:solidFill>
                  <a:srgbClr val="040404"/>
                </a:solidFill>
              </a:rPr>
              <a:t>students </a:t>
            </a:r>
            <a:r>
              <a:rPr lang="en-AU" dirty="0" smtClean="0">
                <a:solidFill>
                  <a:srgbClr val="040404"/>
                </a:solidFill>
              </a:rPr>
              <a:t>learn the:</a:t>
            </a:r>
          </a:p>
          <a:p>
            <a:pPr>
              <a:spcBef>
                <a:spcPts val="600"/>
              </a:spcBef>
              <a:spcAft>
                <a:spcPts val="600"/>
              </a:spcAft>
              <a:buFont typeface="Wingdings" panose="05000000000000000000" pitchFamily="2" charset="2"/>
              <a:buChar char="§"/>
            </a:pPr>
            <a:r>
              <a:rPr lang="en-AU" dirty="0" smtClean="0">
                <a:solidFill>
                  <a:srgbClr val="040404"/>
                </a:solidFill>
              </a:rPr>
              <a:t>vocabulary </a:t>
            </a:r>
            <a:r>
              <a:rPr lang="en-AU" dirty="0">
                <a:solidFill>
                  <a:srgbClr val="040404"/>
                </a:solidFill>
              </a:rPr>
              <a:t>of emotional terms and skills for reading faces and body language </a:t>
            </a:r>
          </a:p>
          <a:p>
            <a:pPr>
              <a:spcBef>
                <a:spcPts val="600"/>
              </a:spcBef>
              <a:spcAft>
                <a:spcPts val="600"/>
              </a:spcAft>
              <a:buFont typeface="Wingdings" panose="05000000000000000000" pitchFamily="2" charset="2"/>
              <a:buChar char="§"/>
            </a:pPr>
            <a:r>
              <a:rPr lang="en-AU" dirty="0" smtClean="0">
                <a:solidFill>
                  <a:srgbClr val="040404"/>
                </a:solidFill>
              </a:rPr>
              <a:t>conversational </a:t>
            </a:r>
            <a:r>
              <a:rPr lang="en-AU" dirty="0">
                <a:solidFill>
                  <a:srgbClr val="040404"/>
                </a:solidFill>
              </a:rPr>
              <a:t>rules that apply to social situations such as taking turns </a:t>
            </a:r>
            <a:r>
              <a:rPr lang="en-AU" dirty="0" smtClean="0">
                <a:solidFill>
                  <a:srgbClr val="040404"/>
                </a:solidFill>
              </a:rPr>
              <a:t>and following </a:t>
            </a:r>
            <a:r>
              <a:rPr lang="en-AU" dirty="0">
                <a:solidFill>
                  <a:srgbClr val="040404"/>
                </a:solidFill>
              </a:rPr>
              <a:t>and applying social </a:t>
            </a:r>
            <a:r>
              <a:rPr lang="en-AU" dirty="0" smtClean="0">
                <a:solidFill>
                  <a:srgbClr val="040404"/>
                </a:solidFill>
              </a:rPr>
              <a:t>rules</a:t>
            </a:r>
          </a:p>
          <a:p>
            <a:pPr>
              <a:spcBef>
                <a:spcPts val="600"/>
              </a:spcBef>
              <a:spcAft>
                <a:spcPts val="600"/>
              </a:spcAft>
              <a:buFont typeface="Wingdings" panose="05000000000000000000" pitchFamily="2" charset="2"/>
              <a:buChar char="§"/>
            </a:pPr>
            <a:r>
              <a:rPr lang="en-AU" dirty="0" smtClean="0">
                <a:solidFill>
                  <a:srgbClr val="040404"/>
                </a:solidFill>
              </a:rPr>
              <a:t>group </a:t>
            </a:r>
            <a:r>
              <a:rPr lang="en-AU" dirty="0">
                <a:solidFill>
                  <a:srgbClr val="040404"/>
                </a:solidFill>
              </a:rPr>
              <a:t>norms </a:t>
            </a:r>
            <a:r>
              <a:rPr lang="en-AU" dirty="0" smtClean="0">
                <a:solidFill>
                  <a:srgbClr val="040404"/>
                </a:solidFill>
              </a:rPr>
              <a:t>that support </a:t>
            </a:r>
            <a:r>
              <a:rPr lang="en-AU" dirty="0">
                <a:solidFill>
                  <a:srgbClr val="040404"/>
                </a:solidFill>
              </a:rPr>
              <a:t>all students to know the work requirements and expectations for the classroom.</a:t>
            </a:r>
          </a:p>
          <a:p>
            <a:pPr marL="0" indent="0">
              <a:buNone/>
            </a:pPr>
            <a:endParaRPr lang="en-AU" dirty="0">
              <a:solidFill>
                <a:srgbClr val="040404"/>
              </a:solidFill>
            </a:endParaRPr>
          </a:p>
          <a:p>
            <a:pPr marL="0" indent="0">
              <a:buNone/>
            </a:pPr>
            <a:r>
              <a:rPr lang="en-AU" dirty="0">
                <a:solidFill>
                  <a:srgbClr val="040404"/>
                </a:solidFill>
              </a:rPr>
              <a:t>This is particularly important for </a:t>
            </a:r>
            <a:r>
              <a:rPr lang="en-AU" dirty="0" smtClean="0">
                <a:solidFill>
                  <a:srgbClr val="040404"/>
                </a:solidFill>
              </a:rPr>
              <a:t>students </a:t>
            </a:r>
            <a:r>
              <a:rPr lang="en-AU" dirty="0">
                <a:solidFill>
                  <a:srgbClr val="040404"/>
                </a:solidFill>
              </a:rPr>
              <a:t>with FASD who are also </a:t>
            </a:r>
            <a:r>
              <a:rPr lang="en-AU" dirty="0" smtClean="0">
                <a:solidFill>
                  <a:srgbClr val="040404"/>
                </a:solidFill>
              </a:rPr>
              <a:t/>
            </a:r>
            <a:br>
              <a:rPr lang="en-AU" dirty="0" smtClean="0">
                <a:solidFill>
                  <a:srgbClr val="040404"/>
                </a:solidFill>
              </a:rPr>
            </a:br>
            <a:r>
              <a:rPr lang="en-AU" dirty="0" smtClean="0">
                <a:solidFill>
                  <a:srgbClr val="040404"/>
                </a:solidFill>
              </a:rPr>
              <a:t>EAL/D learners.</a:t>
            </a:r>
            <a:endParaRPr lang="en-AU" dirty="0">
              <a:solidFill>
                <a:srgbClr val="040404"/>
              </a:solidFill>
            </a:endParaRPr>
          </a:p>
        </p:txBody>
      </p:sp>
    </p:spTree>
    <p:extLst>
      <p:ext uri="{BB962C8B-B14F-4D97-AF65-F5344CB8AC3E}">
        <p14:creationId xmlns:p14="http://schemas.microsoft.com/office/powerpoint/2010/main" val="7708069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AU" dirty="0">
                <a:solidFill>
                  <a:schemeClr val="tx1">
                    <a:lumMod val="90000"/>
                    <a:lumOff val="10000"/>
                  </a:schemeClr>
                </a:solidFill>
              </a:rPr>
              <a:t>Living with FASD: Vanessa’s story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63</a:t>
            </a:fld>
            <a:endParaRPr lang="en-AU" dirty="0">
              <a:solidFill>
                <a:prstClr val="white"/>
              </a:solidFill>
            </a:endParaRPr>
          </a:p>
        </p:txBody>
      </p:sp>
      <p:pic>
        <p:nvPicPr>
          <p:cNvPr id="7" name="Picture 6" descr="FASD Hub Australia - YouTube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0469" t="34601" r="42265" b="13600"/>
          <a:stretch/>
        </p:blipFill>
        <p:spPr>
          <a:xfrm>
            <a:off x="1907704" y="1059582"/>
            <a:ext cx="5479688" cy="3686336"/>
          </a:xfrm>
          <a:prstGeom prst="rect">
            <a:avLst/>
          </a:prstGeom>
        </p:spPr>
      </p:pic>
    </p:spTree>
    <p:extLst>
      <p:ext uri="{BB962C8B-B14F-4D97-AF65-F5344CB8AC3E}">
        <p14:creationId xmlns:p14="http://schemas.microsoft.com/office/powerpoint/2010/main" val="40319870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a:solidFill>
                  <a:schemeClr val="tx1">
                    <a:lumMod val="90000"/>
                    <a:lumOff val="10000"/>
                  </a:schemeClr>
                </a:solidFill>
              </a:rPr>
              <a:t>Daily living skills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64</a:t>
            </a:fld>
            <a:endParaRPr lang="en-AU" dirty="0">
              <a:solidFill>
                <a:prstClr val="white"/>
              </a:solidFill>
            </a:endParaRPr>
          </a:p>
        </p:txBody>
      </p:sp>
      <p:sp>
        <p:nvSpPr>
          <p:cNvPr id="7" name="Content Placeholder 5"/>
          <p:cNvSpPr>
            <a:spLocks noGrp="1"/>
          </p:cNvSpPr>
          <p:nvPr>
            <p:ph idx="1"/>
          </p:nvPr>
        </p:nvSpPr>
        <p:spPr>
          <a:xfrm>
            <a:off x="518864" y="1059582"/>
            <a:ext cx="8013576" cy="3672408"/>
          </a:xfrm>
        </p:spPr>
        <p:txBody>
          <a:bodyPr>
            <a:normAutofit/>
          </a:bodyPr>
          <a:lstStyle/>
          <a:p>
            <a:pPr marL="0" indent="0">
              <a:buNone/>
            </a:pPr>
            <a:r>
              <a:rPr lang="en-AU" dirty="0">
                <a:solidFill>
                  <a:srgbClr val="040404"/>
                </a:solidFill>
              </a:rPr>
              <a:t>Daily living skills are the life skills used to cope with everyday tasks and to live independently in a safe and socially responsible way. </a:t>
            </a:r>
            <a:br>
              <a:rPr lang="en-AU" dirty="0">
                <a:solidFill>
                  <a:srgbClr val="040404"/>
                </a:solidFill>
              </a:rPr>
            </a:br>
            <a:endParaRPr lang="en-AU" dirty="0" smtClean="0">
              <a:solidFill>
                <a:srgbClr val="040404"/>
              </a:solidFill>
            </a:endParaRPr>
          </a:p>
          <a:p>
            <a:pPr marL="0" indent="0">
              <a:buNone/>
            </a:pPr>
            <a:r>
              <a:rPr lang="en-AU" dirty="0" smtClean="0">
                <a:solidFill>
                  <a:srgbClr val="040404"/>
                </a:solidFill>
              </a:rPr>
              <a:t>They </a:t>
            </a:r>
            <a:r>
              <a:rPr lang="en-AU" dirty="0">
                <a:solidFill>
                  <a:srgbClr val="040404"/>
                </a:solidFill>
              </a:rPr>
              <a:t>require the application of:</a:t>
            </a:r>
          </a:p>
          <a:p>
            <a:pPr>
              <a:spcBef>
                <a:spcPts val="600"/>
              </a:spcBef>
              <a:spcAft>
                <a:spcPts val="600"/>
              </a:spcAft>
              <a:buFont typeface="Wingdings" panose="05000000000000000000" pitchFamily="2" charset="2"/>
              <a:buChar char="§"/>
            </a:pPr>
            <a:r>
              <a:rPr lang="en-AU" dirty="0">
                <a:solidFill>
                  <a:srgbClr val="040404"/>
                </a:solidFill>
              </a:rPr>
              <a:t>conceptual skills such as language, reading, mathematics, reasoning </a:t>
            </a:r>
            <a:r>
              <a:rPr lang="en-AU" dirty="0" smtClean="0">
                <a:solidFill>
                  <a:srgbClr val="040404"/>
                </a:solidFill>
              </a:rPr>
              <a:t/>
            </a:r>
            <a:br>
              <a:rPr lang="en-AU" dirty="0" smtClean="0">
                <a:solidFill>
                  <a:srgbClr val="040404"/>
                </a:solidFill>
              </a:rPr>
            </a:br>
            <a:r>
              <a:rPr lang="en-AU" dirty="0" smtClean="0">
                <a:solidFill>
                  <a:srgbClr val="040404"/>
                </a:solidFill>
              </a:rPr>
              <a:t>and </a:t>
            </a:r>
            <a:r>
              <a:rPr lang="en-AU" dirty="0">
                <a:solidFill>
                  <a:srgbClr val="040404"/>
                </a:solidFill>
              </a:rPr>
              <a:t>memory</a:t>
            </a:r>
          </a:p>
          <a:p>
            <a:pPr>
              <a:spcBef>
                <a:spcPts val="600"/>
              </a:spcBef>
              <a:spcAft>
                <a:spcPts val="600"/>
              </a:spcAft>
              <a:buFont typeface="Wingdings" panose="05000000000000000000" pitchFamily="2" charset="2"/>
              <a:buChar char="§"/>
            </a:pPr>
            <a:r>
              <a:rPr lang="en-AU" dirty="0">
                <a:solidFill>
                  <a:srgbClr val="040404"/>
                </a:solidFill>
              </a:rPr>
              <a:t>social skills such as social judgement, empathy and interpersonal skills required for friendships</a:t>
            </a:r>
          </a:p>
          <a:p>
            <a:pPr>
              <a:spcBef>
                <a:spcPts val="600"/>
              </a:spcBef>
              <a:spcAft>
                <a:spcPts val="600"/>
              </a:spcAft>
              <a:buFont typeface="Wingdings" panose="05000000000000000000" pitchFamily="2" charset="2"/>
              <a:buChar char="§"/>
            </a:pPr>
            <a:r>
              <a:rPr lang="en-AU" dirty="0">
                <a:solidFill>
                  <a:srgbClr val="040404"/>
                </a:solidFill>
              </a:rPr>
              <a:t>practical self-management skills such as hygiene, work requirements, financial management, recreation, commitment </a:t>
            </a:r>
            <a:r>
              <a:rPr lang="en-AU" dirty="0" smtClean="0">
                <a:solidFill>
                  <a:srgbClr val="040404"/>
                </a:solidFill>
              </a:rPr>
              <a:t>and </a:t>
            </a:r>
            <a:r>
              <a:rPr lang="en-AU" dirty="0">
                <a:solidFill>
                  <a:srgbClr val="040404"/>
                </a:solidFill>
              </a:rPr>
              <a:t>organisation</a:t>
            </a:r>
            <a:r>
              <a:rPr lang="en-AU" dirty="0" smtClean="0">
                <a:solidFill>
                  <a:srgbClr val="040404"/>
                </a:solidFill>
              </a:rPr>
              <a:t>.</a:t>
            </a:r>
            <a:endParaRPr lang="en-AU" dirty="0"/>
          </a:p>
          <a:p>
            <a:pPr marL="0" indent="0">
              <a:buNone/>
            </a:pPr>
            <a:endParaRPr lang="en-AU" dirty="0"/>
          </a:p>
        </p:txBody>
      </p:sp>
    </p:spTree>
    <p:extLst>
      <p:ext uri="{BB962C8B-B14F-4D97-AF65-F5344CB8AC3E}">
        <p14:creationId xmlns:p14="http://schemas.microsoft.com/office/powerpoint/2010/main" val="12037715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smtClean="0">
                <a:solidFill>
                  <a:schemeClr val="tx1">
                    <a:lumMod val="90000"/>
                    <a:lumOff val="10000"/>
                  </a:schemeClr>
                </a:solidFill>
              </a:rPr>
              <a:t>Personal </a:t>
            </a:r>
            <a:r>
              <a:rPr lang="en-GB" dirty="0">
                <a:solidFill>
                  <a:schemeClr val="tx1">
                    <a:lumMod val="90000"/>
                    <a:lumOff val="10000"/>
                  </a:schemeClr>
                </a:solidFill>
              </a:rPr>
              <a:t>and social </a:t>
            </a:r>
            <a:r>
              <a:rPr lang="en-GB" dirty="0" smtClean="0">
                <a:solidFill>
                  <a:schemeClr val="tx1">
                    <a:lumMod val="90000"/>
                    <a:lumOff val="10000"/>
                  </a:schemeClr>
                </a:solidFill>
              </a:rPr>
              <a:t>capability: </a:t>
            </a:r>
            <a:r>
              <a:rPr lang="en-AU" dirty="0">
                <a:solidFill>
                  <a:schemeClr val="tx1">
                    <a:lumMod val="90000"/>
                    <a:lumOff val="10000"/>
                  </a:schemeClr>
                </a:solidFill>
              </a:rPr>
              <a:t>Daily living skills </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65</a:t>
            </a:fld>
            <a:endParaRPr lang="en-AU" dirty="0">
              <a:solidFill>
                <a:prstClr val="white"/>
              </a:solidFill>
            </a:endParaRPr>
          </a:p>
        </p:txBody>
      </p:sp>
      <p:sp>
        <p:nvSpPr>
          <p:cNvPr id="8" name="Content Placeholder 5"/>
          <p:cNvSpPr>
            <a:spLocks noGrp="1"/>
          </p:cNvSpPr>
          <p:nvPr>
            <p:ph idx="1"/>
          </p:nvPr>
        </p:nvSpPr>
        <p:spPr>
          <a:xfrm>
            <a:off x="519962" y="993676"/>
            <a:ext cx="8229600" cy="3384376"/>
          </a:xfrm>
        </p:spPr>
        <p:txBody>
          <a:bodyPr>
            <a:normAutofit/>
          </a:bodyPr>
          <a:lstStyle/>
          <a:p>
            <a:pPr marL="0" indent="0">
              <a:buNone/>
            </a:pPr>
            <a:r>
              <a:rPr lang="en-AU" dirty="0">
                <a:solidFill>
                  <a:srgbClr val="040404"/>
                </a:solidFill>
              </a:rPr>
              <a:t>Effective </a:t>
            </a:r>
            <a:r>
              <a:rPr lang="en-AU" dirty="0" smtClean="0">
                <a:solidFill>
                  <a:srgbClr val="040404"/>
                </a:solidFill>
              </a:rPr>
              <a:t>teachers provide opportunities for </a:t>
            </a:r>
            <a:r>
              <a:rPr lang="en-AU" dirty="0">
                <a:solidFill>
                  <a:srgbClr val="040404"/>
                </a:solidFill>
              </a:rPr>
              <a:t>students to develop their social skills and build </a:t>
            </a:r>
            <a:r>
              <a:rPr lang="en-AU" dirty="0" smtClean="0">
                <a:solidFill>
                  <a:srgbClr val="040404"/>
                </a:solidFill>
              </a:rPr>
              <a:t>independence through:</a:t>
            </a:r>
          </a:p>
          <a:p>
            <a:pPr>
              <a:buFont typeface="Wingdings" panose="05000000000000000000" pitchFamily="2" charset="2"/>
              <a:buChar char="§"/>
            </a:pPr>
            <a:r>
              <a:rPr lang="en-AU" dirty="0" smtClean="0">
                <a:solidFill>
                  <a:srgbClr val="040404"/>
                </a:solidFill>
              </a:rPr>
              <a:t>explicit teaching, modelling </a:t>
            </a:r>
            <a:r>
              <a:rPr lang="en-AU" dirty="0">
                <a:solidFill>
                  <a:srgbClr val="040404"/>
                </a:solidFill>
              </a:rPr>
              <a:t>and role </a:t>
            </a:r>
            <a:r>
              <a:rPr lang="en-AU" dirty="0" smtClean="0">
                <a:solidFill>
                  <a:srgbClr val="040404"/>
                </a:solidFill>
              </a:rPr>
              <a:t>playing </a:t>
            </a:r>
            <a:r>
              <a:rPr lang="en-AU" dirty="0">
                <a:solidFill>
                  <a:srgbClr val="040404"/>
                </a:solidFill>
              </a:rPr>
              <a:t>the skills required for </a:t>
            </a:r>
            <a:r>
              <a:rPr lang="en-AU" dirty="0" smtClean="0">
                <a:solidFill>
                  <a:srgbClr val="040404"/>
                </a:solidFill>
              </a:rPr>
              <a:t>organisation</a:t>
            </a:r>
          </a:p>
          <a:p>
            <a:pPr>
              <a:buFont typeface="Wingdings" panose="05000000000000000000" pitchFamily="2" charset="2"/>
              <a:buChar char="§"/>
            </a:pPr>
            <a:r>
              <a:rPr lang="en-AU" dirty="0" smtClean="0">
                <a:solidFill>
                  <a:srgbClr val="040404"/>
                </a:solidFill>
              </a:rPr>
              <a:t>timelines</a:t>
            </a:r>
            <a:r>
              <a:rPr lang="en-AU" dirty="0">
                <a:solidFill>
                  <a:srgbClr val="040404"/>
                </a:solidFill>
              </a:rPr>
              <a:t>, visual schedules and daily overviews </a:t>
            </a:r>
            <a:endParaRPr lang="en-AU" dirty="0" smtClean="0">
              <a:solidFill>
                <a:srgbClr val="040404"/>
              </a:solidFill>
            </a:endParaRPr>
          </a:p>
          <a:p>
            <a:pPr>
              <a:buFont typeface="Wingdings" panose="05000000000000000000" pitchFamily="2" charset="2"/>
              <a:buChar char="§"/>
            </a:pPr>
            <a:r>
              <a:rPr lang="en-AU" dirty="0">
                <a:solidFill>
                  <a:srgbClr val="040404"/>
                </a:solidFill>
              </a:rPr>
              <a:t>t</a:t>
            </a:r>
            <a:r>
              <a:rPr lang="en-AU" dirty="0" smtClean="0">
                <a:solidFill>
                  <a:srgbClr val="040404"/>
                </a:solidFill>
              </a:rPr>
              <a:t>he use </a:t>
            </a:r>
            <a:r>
              <a:rPr lang="en-AU" dirty="0">
                <a:solidFill>
                  <a:srgbClr val="040404"/>
                </a:solidFill>
              </a:rPr>
              <a:t>colour as a way of organising </a:t>
            </a:r>
            <a:r>
              <a:rPr lang="en-AU" dirty="0" smtClean="0">
                <a:solidFill>
                  <a:srgbClr val="040404"/>
                </a:solidFill>
              </a:rPr>
              <a:t>materials </a:t>
            </a:r>
            <a:endParaRPr lang="en-AU" dirty="0">
              <a:solidFill>
                <a:srgbClr val="040404"/>
              </a:solidFill>
            </a:endParaRPr>
          </a:p>
          <a:p>
            <a:pPr>
              <a:buFont typeface="Wingdings" panose="05000000000000000000" pitchFamily="2" charset="2"/>
              <a:buChar char="§"/>
            </a:pPr>
            <a:r>
              <a:rPr lang="en-AU" dirty="0" smtClean="0">
                <a:solidFill>
                  <a:srgbClr val="040404"/>
                </a:solidFill>
              </a:rPr>
              <a:t>cooperative learning, </a:t>
            </a:r>
            <a:r>
              <a:rPr lang="en-AU" dirty="0">
                <a:solidFill>
                  <a:srgbClr val="040404"/>
                </a:solidFill>
              </a:rPr>
              <a:t>small group work and peer mentoring. </a:t>
            </a:r>
          </a:p>
          <a:p>
            <a:pPr marL="0" indent="0">
              <a:buNone/>
            </a:pPr>
            <a:endParaRPr lang="en-AU" dirty="0" smtClean="0">
              <a:solidFill>
                <a:srgbClr val="040404"/>
              </a:solidFill>
            </a:endParaRPr>
          </a:p>
          <a:p>
            <a:pPr marL="0" indent="0">
              <a:buNone/>
            </a:pPr>
            <a:r>
              <a:rPr lang="en-AU" dirty="0" smtClean="0">
                <a:solidFill>
                  <a:srgbClr val="040404"/>
                </a:solidFill>
              </a:rPr>
              <a:t>Social </a:t>
            </a:r>
            <a:r>
              <a:rPr lang="en-AU" dirty="0">
                <a:solidFill>
                  <a:srgbClr val="040404"/>
                </a:solidFill>
              </a:rPr>
              <a:t>skills are modelled and practised throughout the day and across </a:t>
            </a:r>
            <a:r>
              <a:rPr lang="en-AU" dirty="0" smtClean="0">
                <a:solidFill>
                  <a:srgbClr val="040404"/>
                </a:solidFill>
              </a:rPr>
              <a:t/>
            </a:r>
            <a:br>
              <a:rPr lang="en-AU" dirty="0" smtClean="0">
                <a:solidFill>
                  <a:srgbClr val="040404"/>
                </a:solidFill>
              </a:rPr>
            </a:br>
            <a:r>
              <a:rPr lang="en-AU" dirty="0" smtClean="0">
                <a:solidFill>
                  <a:srgbClr val="040404"/>
                </a:solidFill>
              </a:rPr>
              <a:t>learning </a:t>
            </a:r>
            <a:r>
              <a:rPr lang="en-AU" dirty="0">
                <a:solidFill>
                  <a:srgbClr val="040404"/>
                </a:solidFill>
              </a:rPr>
              <a:t>areas. </a:t>
            </a:r>
          </a:p>
        </p:txBody>
      </p:sp>
    </p:spTree>
    <p:extLst>
      <p:ext uri="{BB962C8B-B14F-4D97-AF65-F5344CB8AC3E}">
        <p14:creationId xmlns:p14="http://schemas.microsoft.com/office/powerpoint/2010/main" val="26503116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0324"/>
            <a:ext cx="8355124" cy="857250"/>
          </a:xfrm>
        </p:spPr>
        <p:txBody>
          <a:bodyPr/>
          <a:lstStyle/>
          <a:p>
            <a:r>
              <a:rPr lang="en-GB" dirty="0">
                <a:solidFill>
                  <a:schemeClr val="tx1">
                    <a:lumMod val="90000"/>
                    <a:lumOff val="10000"/>
                  </a:schemeClr>
                </a:solidFill>
              </a:rPr>
              <a:t>Activity: </a:t>
            </a:r>
            <a:r>
              <a:rPr lang="en-AU" dirty="0">
                <a:solidFill>
                  <a:schemeClr val="tx1">
                    <a:lumMod val="90000"/>
                    <a:lumOff val="10000"/>
                  </a:schemeClr>
                </a:solidFill>
              </a:rPr>
              <a:t>Personal and social capability</a:t>
            </a: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66</a:t>
            </a:fld>
            <a:endParaRPr lang="en-AU" dirty="0">
              <a:solidFill>
                <a:prstClr val="white"/>
              </a:solidFill>
            </a:endParaRPr>
          </a:p>
        </p:txBody>
      </p:sp>
      <p:sp>
        <p:nvSpPr>
          <p:cNvPr id="6" name="Content Placeholder 5"/>
          <p:cNvSpPr>
            <a:spLocks noGrp="1"/>
          </p:cNvSpPr>
          <p:nvPr>
            <p:ph idx="1"/>
          </p:nvPr>
        </p:nvSpPr>
        <p:spPr>
          <a:xfrm>
            <a:off x="457200" y="1200150"/>
            <a:ext cx="8003232" cy="1875656"/>
          </a:xfrm>
          <a:solidFill>
            <a:schemeClr val="tx1">
              <a:lumMod val="90000"/>
              <a:lumOff val="10000"/>
              <a:alpha val="47843"/>
            </a:schemeClr>
          </a:solidFill>
        </p:spPr>
        <p:txBody>
          <a:bodyPr>
            <a:noAutofit/>
          </a:bodyPr>
          <a:lstStyle/>
          <a:p>
            <a:pPr marL="0" indent="0">
              <a:buNone/>
            </a:pPr>
            <a:r>
              <a:rPr lang="en-AU" dirty="0"/>
              <a:t>In small groups, discuss:</a:t>
            </a:r>
          </a:p>
          <a:p>
            <a:pPr>
              <a:spcBef>
                <a:spcPts val="600"/>
              </a:spcBef>
              <a:spcAft>
                <a:spcPts val="1200"/>
              </a:spcAft>
              <a:buFont typeface="Wingdings" pitchFamily="2" charset="2"/>
              <a:buChar char="§"/>
            </a:pPr>
            <a:r>
              <a:rPr lang="en-AU" dirty="0"/>
              <a:t>the strategies you could immediately use in your daily classroom </a:t>
            </a:r>
            <a:r>
              <a:rPr lang="en-AU" dirty="0" smtClean="0"/>
              <a:t>practice</a:t>
            </a:r>
            <a:endParaRPr lang="en-AU" dirty="0"/>
          </a:p>
          <a:p>
            <a:pPr>
              <a:spcBef>
                <a:spcPts val="600"/>
              </a:spcBef>
              <a:spcAft>
                <a:spcPts val="1200"/>
              </a:spcAft>
              <a:buFont typeface="Wingdings" pitchFamily="2" charset="2"/>
              <a:buChar char="§"/>
            </a:pPr>
            <a:r>
              <a:rPr lang="en-AU" dirty="0"/>
              <a:t>how these strategies will help provide better supports for students to develop their personal and social capability.</a:t>
            </a:r>
          </a:p>
        </p:txBody>
      </p:sp>
    </p:spTree>
    <p:extLst>
      <p:ext uri="{BB962C8B-B14F-4D97-AF65-F5344CB8AC3E}">
        <p14:creationId xmlns:p14="http://schemas.microsoft.com/office/powerpoint/2010/main" val="16798305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355124" cy="857250"/>
          </a:xfrm>
        </p:spPr>
        <p:txBody>
          <a:bodyPr/>
          <a:lstStyle/>
          <a:p>
            <a:r>
              <a:rPr lang="en-AU" dirty="0" smtClean="0">
                <a:solidFill>
                  <a:schemeClr val="tx1">
                    <a:lumMod val="90000"/>
                    <a:lumOff val="10000"/>
                  </a:schemeClr>
                </a:solidFill>
              </a:rPr>
              <a:t>Module outcomes</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67</a:t>
            </a:fld>
            <a:endParaRPr lang="en-AU" dirty="0">
              <a:solidFill>
                <a:prstClr val="white"/>
              </a:solidFill>
            </a:endParaRPr>
          </a:p>
        </p:txBody>
      </p:sp>
      <p:sp>
        <p:nvSpPr>
          <p:cNvPr id="5" name="Content Placeholder 5"/>
          <p:cNvSpPr>
            <a:spLocks noGrp="1"/>
          </p:cNvSpPr>
          <p:nvPr>
            <p:ph idx="1"/>
          </p:nvPr>
        </p:nvSpPr>
        <p:spPr>
          <a:xfrm>
            <a:off x="514350" y="862608"/>
            <a:ext cx="8003232" cy="3528391"/>
          </a:xfrm>
          <a:noFill/>
        </p:spPr>
        <p:txBody>
          <a:bodyPr>
            <a:noAutofit/>
          </a:bodyPr>
          <a:lstStyle/>
          <a:p>
            <a:pPr marL="0" indent="0">
              <a:buNone/>
            </a:pPr>
            <a:r>
              <a:rPr lang="en-GB" dirty="0">
                <a:solidFill>
                  <a:srgbClr val="040404"/>
                </a:solidFill>
              </a:rPr>
              <a:t>This professional learning has </a:t>
            </a:r>
            <a:r>
              <a:rPr lang="en-GB" dirty="0" smtClean="0">
                <a:solidFill>
                  <a:srgbClr val="040404"/>
                </a:solidFill>
              </a:rPr>
              <a:t>developed your understandings about:</a:t>
            </a:r>
            <a:endParaRPr lang="en-AU" dirty="0">
              <a:solidFill>
                <a:srgbClr val="040404"/>
              </a:solidFill>
            </a:endParaRPr>
          </a:p>
          <a:p>
            <a:pPr lvl="0">
              <a:spcBef>
                <a:spcPts val="600"/>
              </a:spcBef>
              <a:spcAft>
                <a:spcPts val="600"/>
              </a:spcAft>
              <a:buFont typeface="Wingdings" panose="05000000000000000000" pitchFamily="2" charset="2"/>
              <a:buChar char="§"/>
            </a:pPr>
            <a:r>
              <a:rPr lang="en-US" dirty="0" smtClean="0">
                <a:solidFill>
                  <a:srgbClr val="040404"/>
                </a:solidFill>
              </a:rPr>
              <a:t>Fetal </a:t>
            </a:r>
            <a:r>
              <a:rPr lang="en-US" dirty="0">
                <a:solidFill>
                  <a:srgbClr val="040404"/>
                </a:solidFill>
              </a:rPr>
              <a:t>Alcohol Spectrum Disorder (FASD)</a:t>
            </a:r>
            <a:endParaRPr lang="en-AU" dirty="0">
              <a:solidFill>
                <a:srgbClr val="040404"/>
              </a:solidFill>
            </a:endParaRPr>
          </a:p>
          <a:p>
            <a:pPr lvl="0">
              <a:spcBef>
                <a:spcPts val="600"/>
              </a:spcBef>
              <a:spcAft>
                <a:spcPts val="600"/>
              </a:spcAft>
              <a:buFont typeface="Wingdings" panose="05000000000000000000" pitchFamily="2" charset="2"/>
              <a:buChar char="§"/>
            </a:pPr>
            <a:r>
              <a:rPr lang="en-US" dirty="0" smtClean="0">
                <a:solidFill>
                  <a:srgbClr val="040404"/>
                </a:solidFill>
              </a:rPr>
              <a:t>the </a:t>
            </a:r>
            <a:r>
              <a:rPr lang="en-US" dirty="0">
                <a:solidFill>
                  <a:srgbClr val="040404"/>
                </a:solidFill>
              </a:rPr>
              <a:t>impact of FASD on the </a:t>
            </a:r>
            <a:r>
              <a:rPr lang="en-US" dirty="0" smtClean="0">
                <a:solidFill>
                  <a:srgbClr val="040404"/>
                </a:solidFill>
              </a:rPr>
              <a:t>way the brain functions</a:t>
            </a:r>
            <a:endParaRPr lang="en-AU" dirty="0">
              <a:solidFill>
                <a:srgbClr val="040404"/>
              </a:solidFill>
            </a:endParaRPr>
          </a:p>
          <a:p>
            <a:pPr marL="285750" lvl="0" indent="-285750">
              <a:spcBef>
                <a:spcPts val="600"/>
              </a:spcBef>
              <a:buFont typeface="Wingdings" panose="05000000000000000000" pitchFamily="2" charset="2"/>
              <a:buChar char="§"/>
            </a:pPr>
            <a:r>
              <a:rPr lang="en-GB" dirty="0" smtClean="0">
                <a:solidFill>
                  <a:srgbClr val="040404"/>
                </a:solidFill>
              </a:rPr>
              <a:t>effective approaches to:</a:t>
            </a:r>
          </a:p>
          <a:p>
            <a:pPr marL="685800" lvl="1">
              <a:spcBef>
                <a:spcPts val="600"/>
              </a:spcBef>
              <a:buFont typeface="Arial" panose="020B0604020202020204" pitchFamily="34" charset="0"/>
              <a:buChar char="‒"/>
            </a:pPr>
            <a:r>
              <a:rPr lang="en-GB" dirty="0" smtClean="0">
                <a:solidFill>
                  <a:srgbClr val="040404"/>
                </a:solidFill>
              </a:rPr>
              <a:t>support </a:t>
            </a:r>
            <a:r>
              <a:rPr lang="en-GB" dirty="0">
                <a:solidFill>
                  <a:srgbClr val="040404"/>
                </a:solidFill>
              </a:rPr>
              <a:t>students to access to the </a:t>
            </a:r>
            <a:r>
              <a:rPr lang="en-GB" dirty="0" smtClean="0">
                <a:solidFill>
                  <a:srgbClr val="040404"/>
                </a:solidFill>
              </a:rPr>
              <a:t>curriculum</a:t>
            </a:r>
          </a:p>
          <a:p>
            <a:pPr marL="685800" lvl="1">
              <a:spcBef>
                <a:spcPts val="600"/>
              </a:spcBef>
              <a:buFont typeface="Arial" panose="020B0604020202020204" pitchFamily="34" charset="0"/>
              <a:buChar char="‒"/>
            </a:pPr>
            <a:r>
              <a:rPr lang="en-GB" dirty="0" smtClean="0">
                <a:solidFill>
                  <a:srgbClr val="040404"/>
                </a:solidFill>
              </a:rPr>
              <a:t>provide </a:t>
            </a:r>
            <a:r>
              <a:rPr lang="en-GB" dirty="0">
                <a:solidFill>
                  <a:srgbClr val="040404"/>
                </a:solidFill>
              </a:rPr>
              <a:t>supportive learning </a:t>
            </a:r>
            <a:r>
              <a:rPr lang="en-GB" dirty="0" smtClean="0">
                <a:solidFill>
                  <a:srgbClr val="040404"/>
                </a:solidFill>
              </a:rPr>
              <a:t>environments</a:t>
            </a:r>
            <a:r>
              <a:rPr lang="en-US" dirty="0" smtClean="0">
                <a:solidFill>
                  <a:srgbClr val="040404"/>
                </a:solidFill>
              </a:rPr>
              <a:t> </a:t>
            </a:r>
          </a:p>
          <a:p>
            <a:pPr marL="685800" lvl="1">
              <a:spcBef>
                <a:spcPts val="600"/>
              </a:spcBef>
              <a:spcAft>
                <a:spcPts val="1200"/>
              </a:spcAft>
              <a:buFont typeface="Arial" panose="020B0604020202020204" pitchFamily="34" charset="0"/>
              <a:buChar char="‒"/>
            </a:pPr>
            <a:r>
              <a:rPr lang="en-US" dirty="0" smtClean="0">
                <a:solidFill>
                  <a:srgbClr val="040404"/>
                </a:solidFill>
              </a:rPr>
              <a:t>teach </a:t>
            </a:r>
            <a:r>
              <a:rPr lang="en-US" dirty="0">
                <a:solidFill>
                  <a:srgbClr val="040404"/>
                </a:solidFill>
              </a:rPr>
              <a:t>personal and social capability</a:t>
            </a:r>
            <a:r>
              <a:rPr lang="en-US" dirty="0" smtClean="0">
                <a:solidFill>
                  <a:srgbClr val="040404"/>
                </a:solidFill>
              </a:rPr>
              <a:t>.</a:t>
            </a:r>
          </a:p>
          <a:p>
            <a:pPr marL="285750">
              <a:spcBef>
                <a:spcPts val="600"/>
              </a:spcBef>
              <a:spcAft>
                <a:spcPts val="600"/>
              </a:spcAft>
              <a:buFont typeface="Wingdings" panose="05000000000000000000" pitchFamily="2" charset="2"/>
              <a:buChar char="§"/>
            </a:pPr>
            <a:r>
              <a:rPr lang="en-US" dirty="0">
                <a:solidFill>
                  <a:srgbClr val="040404"/>
                </a:solidFill>
              </a:rPr>
              <a:t>a</a:t>
            </a:r>
            <a:r>
              <a:rPr lang="en-US" dirty="0" smtClean="0">
                <a:solidFill>
                  <a:srgbClr val="040404"/>
                </a:solidFill>
              </a:rPr>
              <a:t> range of strategies that support all student with diverse learning needs</a:t>
            </a:r>
            <a:endParaRPr lang="en-AU" dirty="0">
              <a:solidFill>
                <a:srgbClr val="040404"/>
              </a:solidFill>
            </a:endParaRPr>
          </a:p>
        </p:txBody>
      </p:sp>
    </p:spTree>
    <p:extLst>
      <p:ext uri="{BB962C8B-B14F-4D97-AF65-F5344CB8AC3E}">
        <p14:creationId xmlns:p14="http://schemas.microsoft.com/office/powerpoint/2010/main" val="41722733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316"/>
            <a:ext cx="8229600" cy="857250"/>
          </a:xfrm>
        </p:spPr>
        <p:txBody>
          <a:bodyPr/>
          <a:lstStyle/>
          <a:p>
            <a:r>
              <a:rPr lang="en-AU" dirty="0" smtClean="0">
                <a:solidFill>
                  <a:schemeClr val="tx1">
                    <a:lumMod val="90000"/>
                    <a:lumOff val="10000"/>
                  </a:schemeClr>
                </a:solidFill>
              </a:rPr>
              <a:t>Call </a:t>
            </a:r>
            <a:r>
              <a:rPr lang="en-AU" dirty="0">
                <a:solidFill>
                  <a:schemeClr val="tx1">
                    <a:lumMod val="90000"/>
                    <a:lumOff val="10000"/>
                  </a:schemeClr>
                </a:solidFill>
              </a:rPr>
              <a:t>to </a:t>
            </a:r>
            <a:r>
              <a:rPr lang="en-AU" dirty="0" smtClean="0">
                <a:solidFill>
                  <a:schemeClr val="tx1">
                    <a:lumMod val="90000"/>
                    <a:lumOff val="10000"/>
                  </a:schemeClr>
                </a:solidFill>
              </a:rPr>
              <a:t>action: Planning </a:t>
            </a:r>
            <a:r>
              <a:rPr lang="en-AU" dirty="0">
                <a:solidFill>
                  <a:schemeClr val="tx1">
                    <a:lumMod val="90000"/>
                    <a:lumOff val="10000"/>
                  </a:schemeClr>
                </a:solidFill>
              </a:rPr>
              <a:t>for improvement</a:t>
            </a:r>
          </a:p>
        </p:txBody>
      </p:sp>
      <p:sp>
        <p:nvSpPr>
          <p:cNvPr id="6" name="Content Placeholder 5"/>
          <p:cNvSpPr>
            <a:spLocks noGrp="1"/>
          </p:cNvSpPr>
          <p:nvPr>
            <p:ph idx="1"/>
          </p:nvPr>
        </p:nvSpPr>
        <p:spPr>
          <a:xfrm>
            <a:off x="534380" y="1059582"/>
            <a:ext cx="7854044" cy="2880320"/>
          </a:xfrm>
          <a:solidFill>
            <a:schemeClr val="tx1">
              <a:lumMod val="90000"/>
              <a:lumOff val="10000"/>
              <a:alpha val="47843"/>
            </a:schemeClr>
          </a:solidFill>
        </p:spPr>
        <p:txBody>
          <a:bodyPr>
            <a:noAutofit/>
          </a:bodyPr>
          <a:lstStyle/>
          <a:p>
            <a:pPr marL="0" indent="0">
              <a:buNone/>
            </a:pPr>
            <a:r>
              <a:rPr lang="en-AU" dirty="0" smtClean="0">
                <a:solidFill>
                  <a:srgbClr val="040404"/>
                </a:solidFill>
              </a:rPr>
              <a:t>Apply </a:t>
            </a:r>
            <a:r>
              <a:rPr lang="en-AU" dirty="0">
                <a:solidFill>
                  <a:srgbClr val="040404"/>
                </a:solidFill>
              </a:rPr>
              <a:t>what you have learnt to your classroom. </a:t>
            </a:r>
            <a:r>
              <a:rPr lang="en-AU" dirty="0" smtClean="0">
                <a:solidFill>
                  <a:srgbClr val="040404"/>
                </a:solidFill>
              </a:rPr>
              <a:t>Join </a:t>
            </a:r>
            <a:r>
              <a:rPr lang="en-AU" dirty="0">
                <a:solidFill>
                  <a:srgbClr val="040404"/>
                </a:solidFill>
              </a:rPr>
              <a:t>with a trusted colleague and in</a:t>
            </a:r>
            <a:r>
              <a:rPr lang="en-AU" dirty="0" smtClean="0">
                <a:solidFill>
                  <a:srgbClr val="040404"/>
                </a:solidFill>
              </a:rPr>
              <a:t>:</a:t>
            </a:r>
            <a:endParaRPr lang="en-AU" dirty="0">
              <a:solidFill>
                <a:srgbClr val="040404"/>
              </a:solidFill>
            </a:endParaRPr>
          </a:p>
          <a:p>
            <a:pPr lvl="0">
              <a:spcBef>
                <a:spcPts val="600"/>
              </a:spcBef>
              <a:spcAft>
                <a:spcPts val="1200"/>
              </a:spcAft>
              <a:buFont typeface="Wingdings" panose="05000000000000000000" pitchFamily="2" charset="2"/>
              <a:buChar char="§"/>
            </a:pPr>
            <a:r>
              <a:rPr lang="en-GB" dirty="0" smtClean="0">
                <a:solidFill>
                  <a:srgbClr val="040404"/>
                </a:solidFill>
              </a:rPr>
              <a:t>one </a:t>
            </a:r>
            <a:r>
              <a:rPr lang="en-GB" dirty="0">
                <a:solidFill>
                  <a:srgbClr val="040404"/>
                </a:solidFill>
              </a:rPr>
              <a:t>week, share the strategies you plan to </a:t>
            </a:r>
            <a:r>
              <a:rPr lang="en-GB" dirty="0" smtClean="0">
                <a:solidFill>
                  <a:srgbClr val="040404"/>
                </a:solidFill>
              </a:rPr>
              <a:t>implement</a:t>
            </a:r>
            <a:endParaRPr lang="en-AU" dirty="0">
              <a:solidFill>
                <a:srgbClr val="040404"/>
              </a:solidFill>
            </a:endParaRPr>
          </a:p>
          <a:p>
            <a:pPr lvl="0">
              <a:spcBef>
                <a:spcPts val="600"/>
              </a:spcBef>
              <a:spcAft>
                <a:spcPts val="1200"/>
              </a:spcAft>
              <a:buFont typeface="Wingdings" panose="05000000000000000000" pitchFamily="2" charset="2"/>
              <a:buChar char="§"/>
            </a:pPr>
            <a:r>
              <a:rPr lang="en-GB" dirty="0" smtClean="0">
                <a:solidFill>
                  <a:srgbClr val="040404"/>
                </a:solidFill>
              </a:rPr>
              <a:t>five </a:t>
            </a:r>
            <a:r>
              <a:rPr lang="en-GB" dirty="0">
                <a:solidFill>
                  <a:srgbClr val="040404"/>
                </a:solidFill>
              </a:rPr>
              <a:t>weeks, discuss what is working </a:t>
            </a:r>
            <a:r>
              <a:rPr lang="en-GB" dirty="0" smtClean="0">
                <a:solidFill>
                  <a:srgbClr val="040404"/>
                </a:solidFill>
              </a:rPr>
              <a:t>well</a:t>
            </a:r>
            <a:endParaRPr lang="en-AU" dirty="0">
              <a:solidFill>
                <a:srgbClr val="040404"/>
              </a:solidFill>
            </a:endParaRPr>
          </a:p>
          <a:p>
            <a:pPr lvl="0">
              <a:spcBef>
                <a:spcPts val="600"/>
              </a:spcBef>
              <a:spcAft>
                <a:spcPts val="1200"/>
              </a:spcAft>
              <a:buFont typeface="Wingdings" panose="05000000000000000000" pitchFamily="2" charset="2"/>
              <a:buChar char="§"/>
            </a:pPr>
            <a:r>
              <a:rPr lang="en-GB" dirty="0">
                <a:solidFill>
                  <a:srgbClr val="040404"/>
                </a:solidFill>
              </a:rPr>
              <a:t>1</a:t>
            </a:r>
            <a:r>
              <a:rPr lang="en-GB" dirty="0" smtClean="0">
                <a:solidFill>
                  <a:srgbClr val="040404"/>
                </a:solidFill>
              </a:rPr>
              <a:t>0 </a:t>
            </a:r>
            <a:r>
              <a:rPr lang="en-GB" dirty="0">
                <a:solidFill>
                  <a:srgbClr val="040404"/>
                </a:solidFill>
              </a:rPr>
              <a:t>weeks, discuss what you have kept, removed or changed in order to meet the diverse learning needs of your students</a:t>
            </a:r>
            <a:r>
              <a:rPr lang="en-GB" dirty="0" smtClean="0">
                <a:solidFill>
                  <a:srgbClr val="040404"/>
                </a:solidFill>
              </a:rPr>
              <a:t>.</a:t>
            </a:r>
            <a:endParaRPr lang="en-AU" dirty="0">
              <a:solidFill>
                <a:srgbClr val="040404"/>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68</a:t>
            </a:fld>
            <a:endParaRPr lang="en-AU" dirty="0">
              <a:solidFill>
                <a:prstClr val="white"/>
              </a:solidFill>
            </a:endParaRPr>
          </a:p>
        </p:txBody>
      </p:sp>
    </p:spTree>
    <p:extLst>
      <p:ext uri="{BB962C8B-B14F-4D97-AF65-F5344CB8AC3E}">
        <p14:creationId xmlns:p14="http://schemas.microsoft.com/office/powerpoint/2010/main" val="41846085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38"/>
            <a:ext cx="8229600" cy="857250"/>
          </a:xfrm>
        </p:spPr>
        <p:txBody>
          <a:bodyPr/>
          <a:lstStyle/>
          <a:p>
            <a:r>
              <a:rPr lang="en-AU" dirty="0" smtClean="0">
                <a:solidFill>
                  <a:schemeClr val="tx1">
                    <a:lumMod val="90000"/>
                    <a:lumOff val="10000"/>
                  </a:schemeClr>
                </a:solidFill>
              </a:rPr>
              <a:t>More support</a:t>
            </a:r>
            <a:endParaRPr lang="en-AU" dirty="0">
              <a:solidFill>
                <a:schemeClr val="tx1">
                  <a:lumMod val="90000"/>
                  <a:lumOff val="10000"/>
                </a:schemeClr>
              </a:solidFill>
            </a:endParaRPr>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69</a:t>
            </a:fld>
            <a:endParaRPr lang="en-AU" dirty="0">
              <a:solidFill>
                <a:prstClr val="white"/>
              </a:solidFill>
            </a:endParaRPr>
          </a:p>
        </p:txBody>
      </p:sp>
      <p:sp>
        <p:nvSpPr>
          <p:cNvPr id="8" name="Content Placeholder 5"/>
          <p:cNvSpPr txBox="1">
            <a:spLocks/>
          </p:cNvSpPr>
          <p:nvPr/>
        </p:nvSpPr>
        <p:spPr>
          <a:xfrm>
            <a:off x="5101208" y="3700772"/>
            <a:ext cx="4042792" cy="93610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Wingdings" panose="05000000000000000000" pitchFamily="2" charset="2"/>
              <a:buChar char="Ø"/>
              <a:defRPr sz="1800" kern="1200">
                <a:solidFill>
                  <a:schemeClr val="accent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accent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600"/>
              </a:spcAft>
              <a:buFont typeface="Wingdings" panose="05000000000000000000" pitchFamily="2" charset="2"/>
              <a:buNone/>
            </a:pPr>
            <a:r>
              <a:rPr lang="en-AU" dirty="0" smtClean="0"/>
              <a:t> 	</a:t>
            </a:r>
            <a:r>
              <a:rPr lang="en-AU" dirty="0" smtClean="0">
                <a:solidFill>
                  <a:srgbClr val="040404"/>
                </a:solidFill>
              </a:rPr>
              <a:t>Department of Education</a:t>
            </a:r>
            <a:br>
              <a:rPr lang="en-AU" dirty="0" smtClean="0">
                <a:solidFill>
                  <a:srgbClr val="040404"/>
                </a:solidFill>
              </a:rPr>
            </a:br>
            <a:r>
              <a:rPr lang="en-AU" dirty="0" smtClean="0">
                <a:solidFill>
                  <a:srgbClr val="040404"/>
                </a:solidFill>
              </a:rPr>
              <a:t>	Statewide Services Centre 	Reception 9402 6101</a:t>
            </a:r>
            <a:endParaRPr lang="en-AU" dirty="0">
              <a:solidFill>
                <a:srgbClr val="040404"/>
              </a:solidFill>
            </a:endParaRPr>
          </a:p>
        </p:txBody>
      </p:sp>
      <p:pic>
        <p:nvPicPr>
          <p:cNvPr id="9" name="Picture 3" descr="S:\7722-Online Curric Serv\OCS\OCS Projects\OCM\2Projects\0141_LNK7TL001\LNK7TL001\3Dev\1Srce\Gfx\2Online\headers\contact-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8852" y="3760651"/>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858260"/>
            <a:ext cx="6059016" cy="3693319"/>
          </a:xfrm>
          <a:prstGeom prst="rect">
            <a:avLst/>
          </a:prstGeom>
          <a:noFill/>
        </p:spPr>
        <p:txBody>
          <a:bodyPr wrap="square" rtlCol="0">
            <a:spAutoFit/>
          </a:bodyPr>
          <a:lstStyle/>
          <a:p>
            <a:r>
              <a:rPr lang="en-AU" dirty="0">
                <a:solidFill>
                  <a:srgbClr val="040404"/>
                </a:solidFill>
                <a:latin typeface="Arial" panose="020B0604020202020204" pitchFamily="34" charset="0"/>
                <a:cs typeface="Arial" panose="020B0604020202020204" pitchFamily="34" charset="0"/>
              </a:rPr>
              <a:t>For complex cases, support is available through Statewide Services </a:t>
            </a:r>
            <a:r>
              <a:rPr lang="en-AU" dirty="0" smtClean="0">
                <a:solidFill>
                  <a:srgbClr val="040404"/>
                </a:solidFill>
                <a:latin typeface="Arial" panose="020B0604020202020204" pitchFamily="34" charset="0"/>
                <a:cs typeface="Arial" panose="020B0604020202020204" pitchFamily="34" charset="0"/>
              </a:rPr>
              <a:t>Centre:</a:t>
            </a:r>
          </a:p>
          <a:p>
            <a:endParaRPr lang="en-AU" dirty="0">
              <a:solidFill>
                <a:srgbClr val="040404"/>
              </a:solidFill>
              <a:latin typeface="Arial" panose="020B0604020202020204" pitchFamily="34" charset="0"/>
              <a:cs typeface="Arial" panose="020B0604020202020204" pitchFamily="34" charset="0"/>
            </a:endParaRPr>
          </a:p>
          <a:p>
            <a:r>
              <a:rPr lang="en-AU" dirty="0" smtClean="0">
                <a:solidFill>
                  <a:srgbClr val="040404"/>
                </a:solidFill>
                <a:latin typeface="Arial" panose="020B0604020202020204" pitchFamily="34" charset="0"/>
                <a:cs typeface="Arial" panose="020B0604020202020204" pitchFamily="34" charset="0"/>
              </a:rPr>
              <a:t>• Schools </a:t>
            </a:r>
            <a:r>
              <a:rPr lang="en-AU" dirty="0">
                <a:solidFill>
                  <a:srgbClr val="040404"/>
                </a:solidFill>
                <a:latin typeface="Arial" panose="020B0604020202020204" pitchFamily="34" charset="0"/>
                <a:cs typeface="Arial" panose="020B0604020202020204" pitchFamily="34" charset="0"/>
              </a:rPr>
              <a:t>of Special Educational Needs.</a:t>
            </a:r>
          </a:p>
          <a:p>
            <a:pPr lvl="1"/>
            <a:r>
              <a:rPr lang="en-AU" dirty="0" smtClean="0">
                <a:solidFill>
                  <a:srgbClr val="040404"/>
                </a:solidFill>
                <a:latin typeface="Arial" panose="020B0604020202020204" pitchFamily="34" charset="0"/>
                <a:cs typeface="Arial" panose="020B0604020202020204" pitchFamily="34" charset="0"/>
              </a:rPr>
              <a:t>– SSEN</a:t>
            </a:r>
            <a:r>
              <a:rPr lang="en-AU" dirty="0">
                <a:solidFill>
                  <a:srgbClr val="040404"/>
                </a:solidFill>
                <a:latin typeface="Arial" panose="020B0604020202020204" pitchFamily="34" charset="0"/>
                <a:cs typeface="Arial" panose="020B0604020202020204" pitchFamily="34" charset="0"/>
              </a:rPr>
              <a:t>: Behaviour and Engagement</a:t>
            </a:r>
          </a:p>
          <a:p>
            <a:pPr lvl="1"/>
            <a:r>
              <a:rPr lang="en-AU" dirty="0" smtClean="0">
                <a:solidFill>
                  <a:srgbClr val="040404"/>
                </a:solidFill>
                <a:latin typeface="Arial" panose="020B0604020202020204" pitchFamily="34" charset="0"/>
                <a:cs typeface="Arial" panose="020B0604020202020204" pitchFamily="34" charset="0"/>
              </a:rPr>
              <a:t>– SSEN</a:t>
            </a:r>
            <a:r>
              <a:rPr lang="en-AU" dirty="0">
                <a:solidFill>
                  <a:srgbClr val="040404"/>
                </a:solidFill>
                <a:latin typeface="Arial" panose="020B0604020202020204" pitchFamily="34" charset="0"/>
                <a:cs typeface="Arial" panose="020B0604020202020204" pitchFamily="34" charset="0"/>
              </a:rPr>
              <a:t>: Disability</a:t>
            </a:r>
          </a:p>
          <a:p>
            <a:pPr lvl="1"/>
            <a:r>
              <a:rPr lang="en-AU" dirty="0" smtClean="0">
                <a:solidFill>
                  <a:srgbClr val="040404"/>
                </a:solidFill>
                <a:latin typeface="Arial" panose="020B0604020202020204" pitchFamily="34" charset="0"/>
                <a:cs typeface="Arial" panose="020B0604020202020204" pitchFamily="34" charset="0"/>
              </a:rPr>
              <a:t>– SSEN</a:t>
            </a:r>
            <a:r>
              <a:rPr lang="en-AU" dirty="0">
                <a:solidFill>
                  <a:srgbClr val="040404"/>
                </a:solidFill>
                <a:latin typeface="Arial" panose="020B0604020202020204" pitchFamily="34" charset="0"/>
                <a:cs typeface="Arial" panose="020B0604020202020204" pitchFamily="34" charset="0"/>
              </a:rPr>
              <a:t>: Sensory</a:t>
            </a:r>
          </a:p>
          <a:p>
            <a:pPr lvl="1"/>
            <a:r>
              <a:rPr lang="en-AU" dirty="0" smtClean="0">
                <a:solidFill>
                  <a:srgbClr val="040404"/>
                </a:solidFill>
                <a:latin typeface="Arial" panose="020B0604020202020204" pitchFamily="34" charset="0"/>
                <a:cs typeface="Arial" panose="020B0604020202020204" pitchFamily="34" charset="0"/>
              </a:rPr>
              <a:t>– SSEN</a:t>
            </a:r>
            <a:r>
              <a:rPr lang="en-AU" dirty="0">
                <a:solidFill>
                  <a:srgbClr val="040404"/>
                </a:solidFill>
                <a:latin typeface="Arial" panose="020B0604020202020204" pitchFamily="34" charset="0"/>
                <a:cs typeface="Arial" panose="020B0604020202020204" pitchFamily="34" charset="0"/>
              </a:rPr>
              <a:t>: Medical and Mental </a:t>
            </a:r>
            <a:r>
              <a:rPr lang="en-AU" dirty="0" smtClean="0">
                <a:solidFill>
                  <a:srgbClr val="040404"/>
                </a:solidFill>
                <a:latin typeface="Arial" panose="020B0604020202020204" pitchFamily="34" charset="0"/>
                <a:cs typeface="Arial" panose="020B0604020202020204" pitchFamily="34" charset="0"/>
              </a:rPr>
              <a:t>Health</a:t>
            </a:r>
          </a:p>
          <a:p>
            <a:pPr lvl="1"/>
            <a:endParaRPr lang="en-AU" dirty="0">
              <a:solidFill>
                <a:srgbClr val="040404"/>
              </a:solidFill>
              <a:latin typeface="Arial" panose="020B0604020202020204" pitchFamily="34" charset="0"/>
              <a:cs typeface="Arial" panose="020B0604020202020204" pitchFamily="34" charset="0"/>
            </a:endParaRPr>
          </a:p>
          <a:p>
            <a:r>
              <a:rPr lang="en-AU" dirty="0" smtClean="0">
                <a:solidFill>
                  <a:srgbClr val="040404"/>
                </a:solidFill>
                <a:latin typeface="Arial" panose="020B0604020202020204" pitchFamily="34" charset="0"/>
                <a:cs typeface="Arial" panose="020B0604020202020204" pitchFamily="34" charset="0"/>
              </a:rPr>
              <a:t>• Disability </a:t>
            </a:r>
            <a:r>
              <a:rPr lang="en-AU" dirty="0">
                <a:solidFill>
                  <a:srgbClr val="040404"/>
                </a:solidFill>
                <a:latin typeface="Arial" panose="020B0604020202020204" pitchFamily="34" charset="0"/>
                <a:cs typeface="Arial" panose="020B0604020202020204" pitchFamily="34" charset="0"/>
              </a:rPr>
              <a:t>Support </a:t>
            </a:r>
            <a:r>
              <a:rPr lang="en-AU" dirty="0" smtClean="0">
                <a:solidFill>
                  <a:srgbClr val="040404"/>
                </a:solidFill>
                <a:latin typeface="Arial" panose="020B0604020202020204" pitchFamily="34" charset="0"/>
                <a:cs typeface="Arial" panose="020B0604020202020204" pitchFamily="34" charset="0"/>
              </a:rPr>
              <a:t>Services</a:t>
            </a:r>
          </a:p>
          <a:p>
            <a:endParaRPr lang="en-AU" dirty="0">
              <a:solidFill>
                <a:srgbClr val="040404"/>
              </a:solidFill>
              <a:latin typeface="Arial" panose="020B0604020202020204" pitchFamily="34" charset="0"/>
              <a:cs typeface="Arial" panose="020B0604020202020204" pitchFamily="34" charset="0"/>
            </a:endParaRPr>
          </a:p>
          <a:p>
            <a:r>
              <a:rPr lang="en-AU" dirty="0" smtClean="0">
                <a:solidFill>
                  <a:srgbClr val="040404"/>
                </a:solidFill>
                <a:latin typeface="Arial" panose="020B0604020202020204" pitchFamily="34" charset="0"/>
                <a:cs typeface="Arial" panose="020B0604020202020204" pitchFamily="34" charset="0"/>
              </a:rPr>
              <a:t>• School </a:t>
            </a:r>
            <a:r>
              <a:rPr lang="en-AU" dirty="0">
                <a:solidFill>
                  <a:srgbClr val="040404"/>
                </a:solidFill>
                <a:latin typeface="Arial" panose="020B0604020202020204" pitchFamily="34" charset="0"/>
                <a:cs typeface="Arial" panose="020B0604020202020204" pitchFamily="34" charset="0"/>
              </a:rPr>
              <a:t>Psychology Service</a:t>
            </a:r>
          </a:p>
          <a:p>
            <a:endParaRPr lang="en-AU" dirty="0"/>
          </a:p>
        </p:txBody>
      </p:sp>
    </p:spTree>
    <p:extLst>
      <p:ext uri="{BB962C8B-B14F-4D97-AF65-F5344CB8AC3E}">
        <p14:creationId xmlns:p14="http://schemas.microsoft.com/office/powerpoint/2010/main" val="1297517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solidFill>
                  <a:schemeClr val="tx1">
                    <a:lumMod val="90000"/>
                    <a:lumOff val="10000"/>
                  </a:schemeClr>
                </a:solidFill>
              </a:rPr>
              <a:t>What is </a:t>
            </a:r>
            <a:r>
              <a:rPr lang="en-GB" dirty="0" err="1">
                <a:solidFill>
                  <a:schemeClr val="tx1">
                    <a:lumMod val="90000"/>
                    <a:lumOff val="10000"/>
                  </a:schemeClr>
                </a:solidFill>
              </a:rPr>
              <a:t>Fetal</a:t>
            </a:r>
            <a:r>
              <a:rPr lang="en-GB" dirty="0">
                <a:solidFill>
                  <a:schemeClr val="tx1">
                    <a:lumMod val="90000"/>
                    <a:lumOff val="10000"/>
                  </a:schemeClr>
                </a:solidFill>
              </a:rPr>
              <a:t> Alcohol Spectrum Disorder (FASD)?</a:t>
            </a:r>
            <a:r>
              <a:rPr lang="en-GB" b="0" dirty="0">
                <a:solidFill>
                  <a:schemeClr val="tx1">
                    <a:lumMod val="90000"/>
                    <a:lumOff val="10000"/>
                  </a:schemeClr>
                </a:solidFill>
              </a:rPr>
              <a:t> </a:t>
            </a:r>
            <a:endParaRPr lang="en-AU" dirty="0">
              <a:solidFill>
                <a:schemeClr val="tx1">
                  <a:lumMod val="90000"/>
                  <a:lumOff val="10000"/>
                </a:schemeClr>
              </a:solidFill>
            </a:endParaRPr>
          </a:p>
        </p:txBody>
      </p:sp>
      <p:sp>
        <p:nvSpPr>
          <p:cNvPr id="4" name="Date Placeholder 3"/>
          <p:cNvSpPr>
            <a:spLocks noGrp="1"/>
          </p:cNvSpPr>
          <p:nvPr>
            <p:ph type="dt" sz="half" idx="10"/>
          </p:nvPr>
        </p:nvSpPr>
        <p:spPr/>
        <p:txBody>
          <a:bodyPr/>
          <a:lstStyle/>
          <a:p>
            <a:fld id="{99CB2E24-499D-4DC8-A4D4-4A85BFE8A292}"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7</a:t>
            </a:fld>
            <a:endParaRPr lang="en-AU"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36" y="1275606"/>
            <a:ext cx="1799761" cy="1566756"/>
          </a:xfrm>
          <a:prstGeom prst="rect">
            <a:avLst/>
          </a:prstGeom>
        </p:spPr>
      </p:pic>
      <p:sp>
        <p:nvSpPr>
          <p:cNvPr id="10" name="TextBox 9"/>
          <p:cNvSpPr txBox="1"/>
          <p:nvPr/>
        </p:nvSpPr>
        <p:spPr>
          <a:xfrm>
            <a:off x="2454680" y="1324294"/>
            <a:ext cx="6232120" cy="1200329"/>
          </a:xfrm>
          <a:prstGeom prst="rect">
            <a:avLst/>
          </a:prstGeom>
          <a:noFill/>
        </p:spPr>
        <p:txBody>
          <a:bodyPr wrap="square" rtlCol="0">
            <a:spAutoFit/>
          </a:bodyPr>
          <a:lstStyle/>
          <a:p>
            <a:pPr algn="r"/>
            <a:r>
              <a:rPr lang="en-AU" dirty="0">
                <a:solidFill>
                  <a:srgbClr val="040404"/>
                </a:solidFill>
                <a:latin typeface="Arial" panose="020B0604020202020204" pitchFamily="34" charset="0"/>
                <a:cs typeface="Arial" panose="020B0604020202020204" pitchFamily="34" charset="0"/>
              </a:rPr>
              <a:t>Fetal Alcohol Spectrum Disorder (FASD) is a diagnostic term for the range of physical, cognitive, behavioural and neurodevelopmental abnormalities which can result from maternal drinking </a:t>
            </a:r>
            <a:r>
              <a:rPr lang="en-AU" dirty="0" smtClean="0">
                <a:solidFill>
                  <a:srgbClr val="040404"/>
                </a:solidFill>
                <a:latin typeface="Arial" panose="020B0604020202020204" pitchFamily="34" charset="0"/>
                <a:cs typeface="Arial" panose="020B0604020202020204" pitchFamily="34" charset="0"/>
              </a:rPr>
              <a:t>during </a:t>
            </a:r>
            <a:r>
              <a:rPr lang="en-AU" dirty="0">
                <a:solidFill>
                  <a:srgbClr val="040404"/>
                </a:solidFill>
                <a:latin typeface="Arial" panose="020B0604020202020204" pitchFamily="34" charset="0"/>
                <a:cs typeface="Arial" panose="020B0604020202020204" pitchFamily="34" charset="0"/>
              </a:rPr>
              <a:t>pregnancy. </a:t>
            </a:r>
            <a:endParaRPr lang="en-AU" dirty="0"/>
          </a:p>
        </p:txBody>
      </p:sp>
      <p:sp>
        <p:nvSpPr>
          <p:cNvPr id="11" name="TextBox 10"/>
          <p:cNvSpPr txBox="1"/>
          <p:nvPr/>
        </p:nvSpPr>
        <p:spPr>
          <a:xfrm>
            <a:off x="2589684" y="2542917"/>
            <a:ext cx="6094040" cy="523220"/>
          </a:xfrm>
          <a:prstGeom prst="rect">
            <a:avLst/>
          </a:prstGeom>
          <a:noFill/>
        </p:spPr>
        <p:txBody>
          <a:bodyPr wrap="square" rtlCol="0">
            <a:spAutoFit/>
          </a:bodyPr>
          <a:lstStyle/>
          <a:p>
            <a:pPr algn="r"/>
            <a:r>
              <a:rPr lang="en-AU" sz="1400" dirty="0">
                <a:solidFill>
                  <a:srgbClr val="040404"/>
                </a:solidFill>
              </a:rPr>
              <a:t>National </a:t>
            </a:r>
            <a:r>
              <a:rPr lang="en-AU" sz="1400" dirty="0" err="1">
                <a:solidFill>
                  <a:srgbClr val="040404"/>
                </a:solidFill>
              </a:rPr>
              <a:t>Fetal</a:t>
            </a:r>
            <a:r>
              <a:rPr lang="en-AU" sz="1400" dirty="0">
                <a:solidFill>
                  <a:srgbClr val="040404"/>
                </a:solidFill>
              </a:rPr>
              <a:t> Alcohol Spectrum Disorder Strategic Action Plan 2018-2028, Commonwealth of Australia 2018, p.8 </a:t>
            </a:r>
          </a:p>
        </p:txBody>
      </p:sp>
      <p:sp>
        <p:nvSpPr>
          <p:cNvPr id="12" name="Content Placeholder 2"/>
          <p:cNvSpPr>
            <a:spLocks noGrp="1"/>
          </p:cNvSpPr>
          <p:nvPr>
            <p:ph idx="1"/>
          </p:nvPr>
        </p:nvSpPr>
        <p:spPr>
          <a:xfrm>
            <a:off x="539552" y="3435846"/>
            <a:ext cx="7560839" cy="1109584"/>
          </a:xfrm>
        </p:spPr>
        <p:txBody>
          <a:bodyPr>
            <a:noAutofit/>
          </a:bodyPr>
          <a:lstStyle/>
          <a:p>
            <a:pPr marL="0" indent="0">
              <a:buNone/>
            </a:pPr>
            <a:r>
              <a:rPr lang="en-AU" dirty="0" smtClean="0">
                <a:solidFill>
                  <a:srgbClr val="040404"/>
                </a:solidFill>
              </a:rPr>
              <a:t>FASD </a:t>
            </a:r>
            <a:r>
              <a:rPr lang="en-AU" dirty="0">
                <a:solidFill>
                  <a:srgbClr val="040404"/>
                </a:solidFill>
              </a:rPr>
              <a:t>is a lifelong condition. </a:t>
            </a:r>
            <a:endParaRPr lang="en-AU" dirty="0" smtClean="0">
              <a:solidFill>
                <a:srgbClr val="040404"/>
              </a:solidFill>
            </a:endParaRPr>
          </a:p>
          <a:p>
            <a:pPr marL="0" indent="0">
              <a:buNone/>
            </a:pPr>
            <a:endParaRPr lang="en-AU" dirty="0" smtClean="0">
              <a:solidFill>
                <a:srgbClr val="040404"/>
              </a:solidFill>
            </a:endParaRPr>
          </a:p>
          <a:p>
            <a:pPr marL="0" indent="0">
              <a:buNone/>
            </a:pPr>
            <a:r>
              <a:rPr lang="en-GB" dirty="0" smtClean="0">
                <a:solidFill>
                  <a:srgbClr val="040404"/>
                </a:solidFill>
              </a:rPr>
              <a:t>‘The evidence demonstrates that FASD is present in Australia, in all places in which alcohol is consumed.’ (Liotta, M. 2018). </a:t>
            </a:r>
            <a:endParaRPr lang="en-AU" dirty="0">
              <a:solidFill>
                <a:srgbClr val="040404"/>
              </a:solidFill>
            </a:endParaRPr>
          </a:p>
        </p:txBody>
      </p:sp>
    </p:spTree>
    <p:extLst>
      <p:ext uri="{BB962C8B-B14F-4D97-AF65-F5344CB8AC3E}">
        <p14:creationId xmlns:p14="http://schemas.microsoft.com/office/powerpoint/2010/main" val="7164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6375"/>
            <a:ext cx="8507288" cy="857250"/>
          </a:xfrm>
        </p:spPr>
        <p:txBody>
          <a:bodyPr/>
          <a:lstStyle/>
          <a:p>
            <a:r>
              <a:rPr lang="en-GB" dirty="0">
                <a:solidFill>
                  <a:schemeClr val="tx1">
                    <a:lumMod val="90000"/>
                    <a:lumOff val="10000"/>
                  </a:schemeClr>
                </a:solidFill>
              </a:rPr>
              <a:t>Diagnosing </a:t>
            </a:r>
            <a:r>
              <a:rPr lang="en-GB" dirty="0" smtClean="0">
                <a:solidFill>
                  <a:schemeClr val="tx1">
                    <a:lumMod val="90000"/>
                    <a:lumOff val="10000"/>
                  </a:schemeClr>
                </a:solidFill>
              </a:rPr>
              <a:t>FASD</a:t>
            </a:r>
            <a:endParaRPr lang="en-AU" dirty="0">
              <a:solidFill>
                <a:schemeClr val="tx1">
                  <a:lumMod val="90000"/>
                  <a:lumOff val="10000"/>
                </a:schemeClr>
              </a:solidFill>
            </a:endParaRPr>
          </a:p>
        </p:txBody>
      </p:sp>
      <p:sp>
        <p:nvSpPr>
          <p:cNvPr id="6" name="Content Placeholder 5"/>
          <p:cNvSpPr>
            <a:spLocks noGrp="1"/>
          </p:cNvSpPr>
          <p:nvPr>
            <p:ph idx="1"/>
          </p:nvPr>
        </p:nvSpPr>
        <p:spPr>
          <a:xfrm>
            <a:off x="457200" y="1186755"/>
            <a:ext cx="8435280" cy="2753147"/>
          </a:xfrm>
        </p:spPr>
        <p:txBody>
          <a:bodyPr>
            <a:normAutofit/>
          </a:bodyPr>
          <a:lstStyle/>
          <a:p>
            <a:pPr marL="0" indent="0">
              <a:buNone/>
            </a:pPr>
            <a:r>
              <a:rPr lang="en-AU" dirty="0"/>
              <a:t>In Australia, FASD is under recognised and often goes undiagnosed or may be misdiagnosed. This may be due to:</a:t>
            </a:r>
          </a:p>
          <a:p>
            <a:pPr lvl="0">
              <a:spcBef>
                <a:spcPts val="600"/>
              </a:spcBef>
              <a:spcAft>
                <a:spcPts val="600"/>
              </a:spcAft>
              <a:buFont typeface="Wingdings" panose="05000000000000000000" pitchFamily="2" charset="2"/>
              <a:buChar char="§"/>
            </a:pPr>
            <a:r>
              <a:rPr lang="en-GB" dirty="0"/>
              <a:t>the stigma and blame associated with being required to admit to drinking while pregnant</a:t>
            </a:r>
            <a:endParaRPr lang="en-AU" dirty="0"/>
          </a:p>
          <a:p>
            <a:pPr lvl="0">
              <a:spcBef>
                <a:spcPts val="600"/>
              </a:spcBef>
              <a:spcAft>
                <a:spcPts val="600"/>
              </a:spcAft>
              <a:buFont typeface="Wingdings" panose="05000000000000000000" pitchFamily="2" charset="2"/>
              <a:buChar char="§"/>
            </a:pPr>
            <a:r>
              <a:rPr lang="en-GB" dirty="0"/>
              <a:t>family access to appropriate heath care professionals</a:t>
            </a:r>
            <a:endParaRPr lang="en-AU" dirty="0"/>
          </a:p>
          <a:p>
            <a:pPr lvl="0">
              <a:spcBef>
                <a:spcPts val="600"/>
              </a:spcBef>
              <a:spcAft>
                <a:spcPts val="600"/>
              </a:spcAft>
              <a:buFont typeface="Wingdings" panose="05000000000000000000" pitchFamily="2" charset="2"/>
              <a:buChar char="§"/>
            </a:pPr>
            <a:r>
              <a:rPr lang="en-GB" dirty="0"/>
              <a:t>the emotional and cognitive behaviours observed in students with FASD that appear similar to the behaviours in students with other disorders. </a:t>
            </a:r>
            <a:endParaRPr lang="en-AU" dirty="0"/>
          </a:p>
          <a:p>
            <a:pPr marL="0" indent="0">
              <a:buNone/>
            </a:pPr>
            <a:endParaRPr lang="en-AU" dirty="0"/>
          </a:p>
        </p:txBody>
      </p:sp>
      <p:sp>
        <p:nvSpPr>
          <p:cNvPr id="3" name="Date Placeholder 2"/>
          <p:cNvSpPr>
            <a:spLocks noGrp="1"/>
          </p:cNvSpPr>
          <p:nvPr>
            <p:ph type="dt" sz="half" idx="10"/>
          </p:nvPr>
        </p:nvSpPr>
        <p:spPr/>
        <p:txBody>
          <a:bodyPr/>
          <a:lstStyle/>
          <a:p>
            <a:fld id="{9C01C0D3-20BC-470A-9F4D-C05DB7F9BF1A}" type="datetime5">
              <a:rPr lang="en-AU" smtClean="0">
                <a:solidFill>
                  <a:prstClr val="white"/>
                </a:solidFill>
              </a:rPr>
              <a:pPr/>
              <a:t>10-Jan-20</a:t>
            </a:fld>
            <a:endParaRPr lang="en-AU" dirty="0">
              <a:solidFill>
                <a:prstClr val="white"/>
              </a:solidFill>
            </a:endParaRPr>
          </a:p>
        </p:txBody>
      </p:sp>
      <p:sp>
        <p:nvSpPr>
          <p:cNvPr id="2" name="Slide Number Placeholder 1"/>
          <p:cNvSpPr>
            <a:spLocks noGrp="1"/>
          </p:cNvSpPr>
          <p:nvPr>
            <p:ph type="sldNum" sz="quarter" idx="12"/>
          </p:nvPr>
        </p:nvSpPr>
        <p:spPr/>
        <p:txBody>
          <a:bodyPr/>
          <a:lstStyle/>
          <a:p>
            <a:fld id="{AAEFDC82-6B72-45AC-B03E-C701AB539A3B}" type="slidenum">
              <a:rPr lang="en-AU" smtClean="0">
                <a:solidFill>
                  <a:prstClr val="white"/>
                </a:solidFill>
              </a:rPr>
              <a:pPr/>
              <a:t>8</a:t>
            </a:fld>
            <a:endParaRPr lang="en-AU" dirty="0">
              <a:solidFill>
                <a:prstClr val="white"/>
              </a:solidFill>
            </a:endParaRPr>
          </a:p>
        </p:txBody>
      </p:sp>
    </p:spTree>
    <p:extLst>
      <p:ext uri="{BB962C8B-B14F-4D97-AF65-F5344CB8AC3E}">
        <p14:creationId xmlns:p14="http://schemas.microsoft.com/office/powerpoint/2010/main" val="1999772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solidFill>
                  <a:schemeClr val="tx1">
                    <a:lumMod val="90000"/>
                    <a:lumOff val="10000"/>
                  </a:schemeClr>
                </a:solidFill>
              </a:rPr>
              <a:t>The impact of alcohol on the developing </a:t>
            </a:r>
            <a:r>
              <a:rPr lang="en-AU" dirty="0">
                <a:solidFill>
                  <a:schemeClr val="tx1">
                    <a:lumMod val="90000"/>
                    <a:lumOff val="10000"/>
                  </a:schemeClr>
                </a:solidFill>
              </a:rPr>
              <a:t>brain </a:t>
            </a:r>
          </a:p>
        </p:txBody>
      </p:sp>
      <p:sp>
        <p:nvSpPr>
          <p:cNvPr id="4" name="Date Placeholder 3"/>
          <p:cNvSpPr>
            <a:spLocks noGrp="1"/>
          </p:cNvSpPr>
          <p:nvPr>
            <p:ph type="dt" sz="half" idx="10"/>
          </p:nvPr>
        </p:nvSpPr>
        <p:spPr/>
        <p:txBody>
          <a:bodyPr/>
          <a:lstStyle/>
          <a:p>
            <a:fld id="{99CB2E24-499D-4DC8-A4D4-4A85BFE8A292}" type="datetime5">
              <a:rPr lang="en-AU" smtClean="0"/>
              <a:t>10-Jan-20</a:t>
            </a:fld>
            <a:endParaRPr lang="en-AU" dirty="0"/>
          </a:p>
        </p:txBody>
      </p:sp>
      <p:sp>
        <p:nvSpPr>
          <p:cNvPr id="5" name="Slide Number Placeholder 4"/>
          <p:cNvSpPr>
            <a:spLocks noGrp="1"/>
          </p:cNvSpPr>
          <p:nvPr>
            <p:ph type="sldNum" sz="quarter" idx="12"/>
          </p:nvPr>
        </p:nvSpPr>
        <p:spPr/>
        <p:txBody>
          <a:bodyPr/>
          <a:lstStyle/>
          <a:p>
            <a:fld id="{6A57D409-C27B-482A-975C-0034D168177D}" type="slidenum">
              <a:rPr lang="en-AU" smtClean="0"/>
              <a:t>9</a:t>
            </a:fld>
            <a:endParaRPr lang="en-AU" dirty="0"/>
          </a:p>
        </p:txBody>
      </p:sp>
      <p:pic>
        <p:nvPicPr>
          <p:cNvPr id="2" name="368434716"/>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1403648" y="987574"/>
            <a:ext cx="6094075" cy="3721838"/>
          </a:xfrm>
          <a:prstGeom prst="rect">
            <a:avLst/>
          </a:prstGeom>
        </p:spPr>
      </p:pic>
    </p:spTree>
    <p:extLst>
      <p:ext uri="{BB962C8B-B14F-4D97-AF65-F5344CB8AC3E}">
        <p14:creationId xmlns:p14="http://schemas.microsoft.com/office/powerpoint/2010/main" val="15541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97&quot;/&gt;&lt;/object&gt;&lt;object type=&quot;3&quot; unique_id=&quot;10258&quot;&gt;&lt;property id=&quot;20148&quot; value=&quot;5&quot;/&gt;&lt;property id=&quot;20300&quot; value=&quot;Slide 3&quot;/&gt;&lt;property id=&quot;20307&quot; value=&quot;300&quot;/&gt;&lt;/object&gt;&lt;object type=&quot;3&quot; unique_id=&quot;10259&quot;&gt;&lt;property id=&quot;20148&quot; value=&quot;5&quot;/&gt;&lt;property id=&quot;20300&quot; value=&quot;Slide 4&quot;/&gt;&lt;property id=&quot;20307&quot; value=&quot;301&quot;/&gt;&lt;/object&gt;&lt;object type=&quot;3&quot; unique_id=&quot;10298&quot;&gt;&lt;property id=&quot;20148&quot; value=&quot;5&quot;/&gt;&lt;property id=&quot;20300&quot; value=&quot;Slide 5&quot;/&gt;&lt;property id=&quot;20307&quot; value=&quot;305&quot;/&gt;&lt;/object&gt;&lt;object type=&quot;3&quot; unique_id=&quot;10299&quot;&gt;&lt;property id=&quot;20148&quot; value=&quot;5&quot;/&gt;&lt;property id=&quot;20300&quot; value=&quot;Slide 6&quot;/&gt;&lt;property id=&quot;20307&quot; value=&quot;304&quot;/&gt;&lt;/object&gt;&lt;object type=&quot;3&quot; unique_id=&quot;10330&quot;&gt;&lt;property id=&quot;20148&quot; value=&quot;5&quot;/&gt;&lt;property id=&quot;20300&quot; value=&quot;Slide 7&quot;/&gt;&lt;property id=&quot;20307&quot; value=&quot;306&quot;/&gt;&lt;/object&gt;&lt;object type=&quot;3&quot; unique_id=&quot;10331&quot;&gt;&lt;property id=&quot;20148&quot; value=&quot;5&quot;/&gt;&lt;property id=&quot;20300&quot; value=&quot;Slide 8&quot;/&gt;&lt;property id=&quot;20307&quot; value=&quot;307&quot;/&gt;&lt;/object&gt;&lt;object type=&quot;3&quot; unique_id=&quot;10515&quot;&gt;&lt;property id=&quot;20148&quot; value=&quot;5&quot;/&gt;&lt;property id=&quot;20300&quot; value=&quot;Slide 9&quot;/&gt;&lt;property id=&quot;20307&quot; value=&quot;310&quot;/&gt;&lt;/object&gt;&lt;object type=&quot;3&quot; unique_id=&quot;10516&quot;&gt;&lt;property id=&quot;20148&quot; value=&quot;5&quot;/&gt;&lt;property id=&quot;20300&quot; value=&quot;Slide 10 - &amp;quot;The Data Suite&amp;quot;&quot;/&gt;&lt;property id=&quot;20307&quot; value=&quot;311&quot;/&gt;&lt;/object&gt;&lt;object type=&quot;3&quot; unique_id=&quot;10517&quot;&gt;&lt;property id=&quot;20148&quot; value=&quot;5&quot;/&gt;&lt;property id=&quot;20300&quot; value=&quot;Slide 11&quot;/&gt;&lt;property id=&quot;20307&quot; value=&quot;312&quot;/&gt;&lt;/object&gt;&lt;object type=&quot;3&quot; unique_id=&quot;10518&quot;&gt;&lt;property id=&quot;20148&quot; value=&quot;5&quot;/&gt;&lt;property id=&quot;20300&quot; value=&quot;Slide 12&quot;/&gt;&lt;property id=&quot;20307&quot; value=&quot;313&quot;/&gt;&lt;/object&gt;&lt;object type=&quot;3&quot; unique_id=&quot;10519&quot;&gt;&lt;property id=&quot;20148&quot; value=&quot;5&quot;/&gt;&lt;property id=&quot;20300&quot; value=&quot;Slide 13&quot;/&gt;&lt;property id=&quot;20307&quot; value=&quot;316&quot;/&gt;&lt;/object&gt;&lt;object type=&quot;3&quot; unique_id=&quot;10520&quot;&gt;&lt;property id=&quot;20148&quot; value=&quot;5&quot;/&gt;&lt;property id=&quot;20300&quot; value=&quot;Slide 14&quot;/&gt;&lt;property id=&quot;20307&quot; value=&quot;315&quot;/&gt;&lt;/object&gt;&lt;object type=&quot;3&quot; unique_id=&quot;10521&quot;&gt;&lt;property id=&quot;20148&quot; value=&quot;5&quot;/&gt;&lt;property id=&quot;20300&quot; value=&quot;Slide 15&quot;/&gt;&lt;property id=&quot;20307&quot; value=&quot;314&quot;/&gt;&lt;/object&gt;&lt;object type=&quot;3&quot; unique_id=&quot;10522&quot;&gt;&lt;property id=&quot;20148&quot; value=&quot;5&quot;/&gt;&lt;property id=&quot;20300&quot; value=&quot;Slide 16&quot;/&gt;&lt;property id=&quot;20307&quot; value=&quot;317&quot;/&gt;&lt;/object&gt;&lt;object type=&quot;3&quot; unique_id=&quot;10524&quot;&gt;&lt;property id=&quot;20148&quot; value=&quot;5&quot;/&gt;&lt;property id=&quot;20300&quot; value=&quot;Slide 18&quot;/&gt;&lt;property id=&quot;20307&quot; value=&quot;319&quot;/&gt;&lt;/object&gt;&lt;object type=&quot;3&quot; unique_id=&quot;10687&quot;&gt;&lt;property id=&quot;20148&quot; value=&quot;5&quot;/&gt;&lt;property id=&quot;20300&quot; value=&quot;Slide 20&quot;/&gt;&lt;property id=&quot;20307&quot; value=&quot;320&quot;/&gt;&lt;/object&gt;&lt;object type=&quot;3&quot; unique_id=&quot;10688&quot;&gt;&lt;property id=&quot;20148&quot; value=&quot;5&quot;/&gt;&lt;property id=&quot;20300&quot; value=&quot;Slide 21&quot;/&gt;&lt;property id=&quot;20307&quot; value=&quot;321&quot;/&gt;&lt;/object&gt;&lt;object type=&quot;3&quot; unique_id=&quot;10898&quot;&gt;&lt;property id=&quot;20148&quot; value=&quot;5&quot;/&gt;&lt;property id=&quot;20300&quot; value=&quot;Slide 23&quot;/&gt;&lt;property id=&quot;20307&quot; value=&quot;324&quot;/&gt;&lt;/object&gt;&lt;object type=&quot;3&quot; unique_id=&quot;10900&quot;&gt;&lt;property id=&quot;20148&quot; value=&quot;5&quot;/&gt;&lt;property id=&quot;20300&quot; value=&quot;Slide 26&quot;/&gt;&lt;property id=&quot;20307&quot; value=&quot;323&quot;/&gt;&lt;/object&gt;&lt;object type=&quot;3&quot; unique_id=&quot;10901&quot;&gt;&lt;property id=&quot;20148&quot; value=&quot;5&quot;/&gt;&lt;property id=&quot;20300&quot; value=&quot;Slide 27&quot;/&gt;&lt;property id=&quot;20307&quot; value=&quot;327&quot;/&gt;&lt;/object&gt;&lt;object type=&quot;3&quot; unique_id=&quot;10902&quot;&gt;&lt;property id=&quot;20148&quot; value=&quot;5&quot;/&gt;&lt;property id=&quot;20300&quot; value=&quot;Slide 29&quot;/&gt;&lt;property id=&quot;20307&quot; value=&quot;328&quot;/&gt;&lt;/object&gt;&lt;object type=&quot;3&quot; unique_id=&quot;11059&quot;&gt;&lt;property id=&quot;20148&quot; value=&quot;5&quot;/&gt;&lt;property id=&quot;20300&quot; value=&quot;Slide 25&quot;/&gt;&lt;property id=&quot;20307&quot; value=&quot;329&quot;/&gt;&lt;/object&gt;&lt;object type=&quot;3&quot; unique_id=&quot;11355&quot;&gt;&lt;property id=&quot;20148&quot; value=&quot;5&quot;/&gt;&lt;property id=&quot;20300&quot; value=&quot;Slide 31&quot;/&gt;&lt;property id=&quot;20307&quot; value=&quot;331&quot;/&gt;&lt;/object&gt;&lt;object type=&quot;3&quot; unique_id=&quot;12051&quot;&gt;&lt;property id=&quot;20148&quot; value=&quot;5&quot;/&gt;&lt;property id=&quot;20300&quot; value=&quot;Slide 19&quot;/&gt;&lt;property id=&quot;20307&quot; value=&quot;340&quot;/&gt;&lt;/object&gt;&lt;object type=&quot;3&quot; unique_id=&quot;12578&quot;&gt;&lt;property id=&quot;20148&quot; value=&quot;5&quot;/&gt;&lt;property id=&quot;20300&quot; value=&quot;Slide 17&quot;/&gt;&lt;property id=&quot;20307&quot; value=&quot;346&quot;/&gt;&lt;/object&gt;&lt;object type=&quot;3&quot; unique_id=&quot;12994&quot;&gt;&lt;property id=&quot;20148&quot; value=&quot;5&quot;/&gt;&lt;property id=&quot;20300&quot; value=&quot;Slide 22&quot;/&gt;&lt;property id=&quot;20307&quot; value=&quot;347&quot;/&gt;&lt;/object&gt;&lt;object type=&quot;3&quot; unique_id=&quot;13156&quot;&gt;&lt;property id=&quot;20148&quot; value=&quot;5&quot;/&gt;&lt;property id=&quot;20300&quot; value=&quot;Slide 24&quot;/&gt;&lt;property id=&quot;20307&quot; value=&quot;349&quot;/&gt;&lt;/object&gt;&lt;object type=&quot;3&quot; unique_id=&quot;13319&quot;&gt;&lt;property id=&quot;20148&quot; value=&quot;5&quot;/&gt;&lt;property id=&quot;20300&quot; value=&quot;Slide 28&quot;/&gt;&lt;property id=&quot;20307&quot; value=&quot;351&quot;/&gt;&lt;/object&gt;&lt;object type=&quot;3&quot; unique_id=&quot;13566&quot;&gt;&lt;property id=&quot;20148&quot; value=&quot;5&quot;/&gt;&lt;property id=&quot;20300&quot; value=&quot;Slide 32&quot;/&gt;&lt;property id=&quot;20307&quot; value=&quot;352&quot;/&gt;&lt;/object&gt;&lt;object type=&quot;3&quot; unique_id=&quot;13908&quot;&gt;&lt;property id=&quot;20148&quot; value=&quot;5&quot;/&gt;&lt;property id=&quot;20300&quot; value=&quot;Slide 30&quot;/&gt;&lt;property id=&quot;20307&quot; value=&quot;355&quot;/&gt;&lt;/object&gt;&lt;object type=&quot;3&quot; unique_id=&quot;15363&quot;&gt;&lt;property id=&quot;20148&quot; value=&quot;5&quot;/&gt;&lt;property id=&quot;20300&quot; value=&quot;Slide 33&quot;/&gt;&lt;property id=&quot;20307&quot; value=&quot;356&quot;/&gt;&lt;/object&gt;&lt;object type=&quot;3&quot; unique_id=&quot;15364&quot;&gt;&lt;property id=&quot;20148&quot; value=&quot;5&quot;/&gt;&lt;property id=&quot;20300&quot; value=&quot;Slide 34&quot;/&gt;&lt;property id=&quot;20307&quot; value=&quot;357&quot;/&gt;&lt;/object&gt;&lt;object type=&quot;3&quot; unique_id=&quot;15365&quot;&gt;&lt;property id=&quot;20148&quot; value=&quot;5&quot;/&gt;&lt;property id=&quot;20300&quot; value=&quot;Slide 35&quot;/&gt;&lt;property id=&quot;20307&quot; value=&quot;358&quot;/&gt;&lt;/object&gt;&lt;object type=&quot;3&quot; unique_id=&quot;15366&quot;&gt;&lt;property id=&quot;20148&quot; value=&quot;5&quot;/&gt;&lt;property id=&quot;20300&quot; value=&quot;Slide 36&quot;/&gt;&lt;property id=&quot;20307&quot; value=&quot;359&quot;/&gt;&lt;/object&gt;&lt;object type=&quot;3&quot; unique_id=&quot;15367&quot;&gt;&lt;property id=&quot;20148&quot; value=&quot;5&quot;/&gt;&lt;property id=&quot;20300&quot; value=&quot;Slide 37&quot;/&gt;&lt;property id=&quot;20307&quot; value=&quot;360&quot;/&gt;&lt;/object&gt;&lt;object type=&quot;3&quot; unique_id=&quot;15368&quot;&gt;&lt;property id=&quot;20148&quot; value=&quot;5&quot;/&gt;&lt;property id=&quot;20300&quot; value=&quot;Slide 38&quot;/&gt;&lt;property id=&quot;20307&quot; value=&quot;361&quot;/&gt;&lt;/object&gt;&lt;object type=&quot;3&quot; unique_id=&quot;15369&quot;&gt;&lt;property id=&quot;20148&quot; value=&quot;5&quot;/&gt;&lt;property id=&quot;20300&quot; value=&quot;Slide 39&quot;/&gt;&lt;property id=&quot;20307&quot; value=&quot;362&quot;/&gt;&lt;/object&gt;&lt;object type=&quot;3&quot; unique_id=&quot;15370&quot;&gt;&lt;property id=&quot;20148&quot; value=&quot;5&quot;/&gt;&lt;property id=&quot;20300&quot; value=&quot;Slide 40&quot;/&gt;&lt;property id=&quot;20307&quot; value=&quot;363&quot;/&gt;&lt;/object&gt;&lt;object type=&quot;3&quot; unique_id=&quot;15371&quot;&gt;&lt;property id=&quot;20148&quot; value=&quot;5&quot;/&gt;&lt;property id=&quot;20300&quot; value=&quot;Slide 41&quot;/&gt;&lt;property id=&quot;20307&quot; value=&quot;364&quot;/&gt;&lt;/object&gt;&lt;object type=&quot;3&quot; unique_id=&quot;15372&quot;&gt;&lt;property id=&quot;20148&quot; value=&quot;5&quot;/&gt;&lt;property id=&quot;20300&quot; value=&quot;Slide 42&quot;/&gt;&lt;property id=&quot;20307&quot; value=&quot;365&quot;/&gt;&lt;/object&gt;&lt;object type=&quot;3&quot; unique_id=&quot;15373&quot;&gt;&lt;property id=&quot;20148&quot; value=&quot;5&quot;/&gt;&lt;property id=&quot;20300&quot; value=&quot;Slide 43&quot;/&gt;&lt;property id=&quot;20307&quot; value=&quot;366&quot;/&gt;&lt;/object&gt;&lt;object type=&quot;3&quot; unique_id=&quot;15374&quot;&gt;&lt;property id=&quot;20148&quot; value=&quot;5&quot;/&gt;&lt;property id=&quot;20300&quot; value=&quot;Slide 44&quot;/&gt;&lt;property id=&quot;20307&quot; value=&quot;367&quot;/&gt;&lt;/object&gt;&lt;object type=&quot;3&quot; unique_id=&quot;15375&quot;&gt;&lt;property id=&quot;20148&quot; value=&quot;5&quot;/&gt;&lt;property id=&quot;20300&quot; value=&quot;Slide 45&quot;/&gt;&lt;property id=&quot;20307&quot; value=&quot;368&quot;/&gt;&lt;/object&gt;&lt;object type=&quot;3&quot; unique_id=&quot;15376&quot;&gt;&lt;property id=&quot;20148&quot; value=&quot;5&quot;/&gt;&lt;property id=&quot;20300&quot; value=&quot;Slide 46&quot;/&gt;&lt;property id=&quot;20307&quot; value=&quot;369&quot;/&gt;&lt;/object&gt;&lt;object type=&quot;3&quot; unique_id=&quot;15377&quot;&gt;&lt;property id=&quot;20148&quot; value=&quot;5&quot;/&gt;&lt;property id=&quot;20300&quot; value=&quot;Slide 47&quot;/&gt;&lt;property id=&quot;20307&quot; value=&quot;370&quot;/&gt;&lt;/object&gt;&lt;object type=&quot;3&quot; unique_id=&quot;15378&quot;&gt;&lt;property id=&quot;20148&quot; value=&quot;5&quot;/&gt;&lt;property id=&quot;20300&quot; value=&quot;Slide 48&quot;/&gt;&lt;property id=&quot;20307&quot; value=&quot;371&quot;/&gt;&lt;/object&gt;&lt;object type=&quot;3&quot; unique_id=&quot;15379&quot;&gt;&lt;property id=&quot;20148&quot; value=&quot;5&quot;/&gt;&lt;property id=&quot;20300&quot; value=&quot;Slide 49&quot;/&gt;&lt;property id=&quot;20307&quot; value=&quot;372&quot;/&gt;&lt;/object&gt;&lt;object type=&quot;3&quot; unique_id=&quot;15380&quot;&gt;&lt;property id=&quot;20148&quot; value=&quot;5&quot;/&gt;&lt;property id=&quot;20300&quot; value=&quot;Slide 50&quot;/&gt;&lt;property id=&quot;20307&quot; value=&quot;373&quot;/&gt;&lt;/object&gt;&lt;object type=&quot;3&quot; unique_id=&quot;15381&quot;&gt;&lt;property id=&quot;20148&quot; value=&quot;5&quot;/&gt;&lt;property id=&quot;20300&quot; value=&quot;Slide 51&quot;/&gt;&lt;property id=&quot;20307&quot; value=&quot;374&quot;/&gt;&lt;/object&gt;&lt;object type=&quot;3&quot; unique_id=&quot;15382&quot;&gt;&lt;property id=&quot;20148&quot; value=&quot;5&quot;/&gt;&lt;property id=&quot;20300&quot; value=&quot;Slide 52&quot;/&gt;&lt;property id=&quot;20307&quot; value=&quot;375&quot;/&gt;&lt;/object&gt;&lt;object type=&quot;3&quot; unique_id=&quot;15383&quot;&gt;&lt;property id=&quot;20148&quot; value=&quot;5&quot;/&gt;&lt;property id=&quot;20300&quot; value=&quot;Slide 53&quot;/&gt;&lt;property id=&quot;20307&quot; value=&quot;376&quot;/&gt;&lt;/object&gt;&lt;object type=&quot;3&quot; unique_id=&quot;15384&quot;&gt;&lt;property id=&quot;20148&quot; value=&quot;5&quot;/&gt;&lt;property id=&quot;20300&quot; value=&quot;Slide 54&quot;/&gt;&lt;property id=&quot;20307&quot; value=&quot;377&quot;/&gt;&lt;/object&gt;&lt;object type=&quot;3&quot; unique_id=&quot;15385&quot;&gt;&lt;property id=&quot;20148&quot; value=&quot;5&quot;/&gt;&lt;property id=&quot;20300&quot; value=&quot;Slide 55&quot;/&gt;&lt;property id=&quot;20307&quot; value=&quot;378&quot;/&gt;&lt;/object&gt;&lt;/object&gt;&lt;/object&gt;&lt;/database&gt;"/>
  <p:tag name="SECTOMILLISECCONVERTED" val="1"/>
</p:tagLst>
</file>

<file path=ppt/theme/theme1.xml><?xml version="1.0" encoding="utf-8"?>
<a:theme xmlns:a="http://schemas.openxmlformats.org/drawingml/2006/main" name="LNK7TL001_mod1">
  <a:themeElements>
    <a:clrScheme name="Custom 2">
      <a:dk1>
        <a:srgbClr val="004B65"/>
      </a:dk1>
      <a:lt1>
        <a:srgbClr val="FFFFFF"/>
      </a:lt1>
      <a:dk2>
        <a:srgbClr val="D1282E"/>
      </a:dk2>
      <a:lt2>
        <a:srgbClr val="C8C8B1"/>
      </a:lt2>
      <a:accent1>
        <a:srgbClr val="6B7D84"/>
      </a:accent1>
      <a:accent2>
        <a:srgbClr val="284030"/>
      </a:accent2>
      <a:accent3>
        <a:srgbClr val="276A39"/>
      </a:accent3>
      <a:accent4>
        <a:srgbClr val="43A764"/>
      </a:accent4>
      <a:accent5>
        <a:srgbClr val="788979"/>
      </a:accent5>
      <a:accent6>
        <a:srgbClr val="B4D89C"/>
      </a:accent6>
      <a:hlink>
        <a:srgbClr val="004B65"/>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NK7TL001_mo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LNK7TL001_mod1">
  <a:themeElements>
    <a:clrScheme name="Custom 2">
      <a:dk1>
        <a:srgbClr val="004B65"/>
      </a:dk1>
      <a:lt1>
        <a:srgbClr val="FFFFFF"/>
      </a:lt1>
      <a:dk2>
        <a:srgbClr val="D1282E"/>
      </a:dk2>
      <a:lt2>
        <a:srgbClr val="C8C8B1"/>
      </a:lt2>
      <a:accent1>
        <a:srgbClr val="6B7D84"/>
      </a:accent1>
      <a:accent2>
        <a:srgbClr val="284030"/>
      </a:accent2>
      <a:accent3>
        <a:srgbClr val="276A39"/>
      </a:accent3>
      <a:accent4>
        <a:srgbClr val="43A764"/>
      </a:accent4>
      <a:accent5>
        <a:srgbClr val="788979"/>
      </a:accent5>
      <a:accent6>
        <a:srgbClr val="B4D89C"/>
      </a:accent6>
      <a:hlink>
        <a:srgbClr val="004B65"/>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LNK7TL001_mod1</Template>
  <TotalTime>25560</TotalTime>
  <Words>4140</Words>
  <Application>Microsoft Office PowerPoint</Application>
  <PresentationFormat>On-screen Show (16:9)</PresentationFormat>
  <Paragraphs>588</Paragraphs>
  <Slides>69</Slides>
  <Notes>7</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69</vt:i4>
      </vt:variant>
    </vt:vector>
  </HeadingPairs>
  <TitlesOfParts>
    <vt:vector size="79" baseType="lpstr">
      <vt:lpstr>Wingdings</vt:lpstr>
      <vt:lpstr>Arial</vt:lpstr>
      <vt:lpstr>Dotum</vt:lpstr>
      <vt:lpstr>Calibri</vt:lpstr>
      <vt:lpstr>Gotham HTF</vt:lpstr>
      <vt:lpstr>LNK7TL001_mod1</vt:lpstr>
      <vt:lpstr>1_Custom Design</vt:lpstr>
      <vt:lpstr>Custom Design</vt:lpstr>
      <vt:lpstr>1_LNK7TL001_mod1</vt:lpstr>
      <vt:lpstr>2_LNK7TL001_mod1</vt:lpstr>
      <vt:lpstr>PowerPoint Presentation</vt:lpstr>
      <vt:lpstr>Acknowledgement of country</vt:lpstr>
      <vt:lpstr>Session 1 - Understanding FASD </vt:lpstr>
      <vt:lpstr>Principal Performance Improvement Tool</vt:lpstr>
      <vt:lpstr>Australian Professional Standards for Teachers</vt:lpstr>
      <vt:lpstr>Activity: What is FASD?</vt:lpstr>
      <vt:lpstr>What is Fetal Alcohol Spectrum Disorder (FASD)? </vt:lpstr>
      <vt:lpstr>Diagnosing FASD</vt:lpstr>
      <vt:lpstr>The impact of alcohol on the developing brain </vt:lpstr>
      <vt:lpstr>FASD and the 10 neurodevelopmental domains</vt:lpstr>
      <vt:lpstr>National Fetal Alcohol Spectrum Disorder Strategic Action Plan 2018-2028</vt:lpstr>
      <vt:lpstr>A strength based approach</vt:lpstr>
      <vt:lpstr>Activity: The impact of FASD </vt:lpstr>
      <vt:lpstr>The impact of FASD on learning</vt:lpstr>
      <vt:lpstr>The impact of FASD on learning</vt:lpstr>
      <vt:lpstr>Prenatal alcohol exposure and the developing brain </vt:lpstr>
      <vt:lpstr>How do effective educators support students  with FASD? </vt:lpstr>
      <vt:lpstr>Activity: Minimising the impact of FASD </vt:lpstr>
      <vt:lpstr>Session 2: Accessing the curriculum</vt:lpstr>
      <vt:lpstr>Accessing the curriculum: Student Diversity</vt:lpstr>
      <vt:lpstr>Accessing the curriculum: Academic achievement</vt:lpstr>
      <vt:lpstr>Accessing the curriculum: Adjustments</vt:lpstr>
      <vt:lpstr>Accessing the curriculum: Cognition</vt:lpstr>
      <vt:lpstr>Accessing the curriculum: Language</vt:lpstr>
      <vt:lpstr>Accessing the curriculum: Language acquisition -Standard Australian English</vt:lpstr>
      <vt:lpstr>Accessing the curriculum: Memory</vt:lpstr>
      <vt:lpstr>Accessing the curriculum: Memory</vt:lpstr>
      <vt:lpstr>Accessing the curriculum: Comparing ODD, ADHD  and FASD</vt:lpstr>
      <vt:lpstr>Accessing the curriculum: Attention</vt:lpstr>
      <vt:lpstr>Accessing the curriculum: Motor skills </vt:lpstr>
      <vt:lpstr>Accessing the curriculum: Motor skills </vt:lpstr>
      <vt:lpstr>Accessing the curriculum: Posture and body awareness</vt:lpstr>
      <vt:lpstr>Accessing the curriculum: Posture and body awareness</vt:lpstr>
      <vt:lpstr>Accessing the curriculum on the same basis as  their peers</vt:lpstr>
      <vt:lpstr>Accessing the curriculum on the same basis as  their peers</vt:lpstr>
      <vt:lpstr>Accessing the curriculum: NCCD levels of adjustments</vt:lpstr>
      <vt:lpstr>Accessing the curriculum: RTP for students with special educational needs</vt:lpstr>
      <vt:lpstr>Accessing the curriculum: Keeping our workplace safe</vt:lpstr>
      <vt:lpstr>Activity: Accessing the curriculum</vt:lpstr>
      <vt:lpstr>Session 3: Supportive learning environments</vt:lpstr>
      <vt:lpstr>Supportive learning environments </vt:lpstr>
      <vt:lpstr>Supportive learning environments: Quality relationships</vt:lpstr>
      <vt:lpstr>Supportive learning environments: Quality relationships</vt:lpstr>
      <vt:lpstr>Structured and predictable learning environments</vt:lpstr>
      <vt:lpstr>Supportive learning environments: Primary and secondary behaviours</vt:lpstr>
      <vt:lpstr>Supportive learning environments: Environmental factors</vt:lpstr>
      <vt:lpstr>Supportive learning environments: Alex’s success story</vt:lpstr>
      <vt:lpstr>Activity: Supportive learning environments</vt:lpstr>
      <vt:lpstr>Session 4: Personal and social capability</vt:lpstr>
      <vt:lpstr>Personal and social capability</vt:lpstr>
      <vt:lpstr>Personal and social capability: Adaptive behaviours</vt:lpstr>
      <vt:lpstr>Personal and social capability: Self regulation</vt:lpstr>
      <vt:lpstr>Activity: Personal and social capability - Self-regulation</vt:lpstr>
      <vt:lpstr>Personal and social capability: Self-regulation</vt:lpstr>
      <vt:lpstr>Personal and social capability: Self-regulation – Sensory processing</vt:lpstr>
      <vt:lpstr>Personal and social capability: Self-regulation – Executive function</vt:lpstr>
      <vt:lpstr>Personal and social capability: Self-regulation – Executive function</vt:lpstr>
      <vt:lpstr>Personal and social capability: Self-regulation – Emotional regulation</vt:lpstr>
      <vt:lpstr>Personal and social capability: Self-regulation – Emotional regulation</vt:lpstr>
      <vt:lpstr>Personal and social capability: Social judgement</vt:lpstr>
      <vt:lpstr>Personal and social capability: Social judgement</vt:lpstr>
      <vt:lpstr>Personal and social capability: Communication</vt:lpstr>
      <vt:lpstr>Living with FASD: Vanessa’s story </vt:lpstr>
      <vt:lpstr>Personal and social capability: Daily living skills </vt:lpstr>
      <vt:lpstr>Personal and social capability: Daily living skills </vt:lpstr>
      <vt:lpstr>Activity: Personal and social capability</vt:lpstr>
      <vt:lpstr>Module outcomes</vt:lpstr>
      <vt:lpstr>Call to action: Planning for improvement</vt:lpstr>
      <vt:lpstr>More support</vt:lpstr>
    </vt:vector>
  </TitlesOfParts>
  <Company>The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TURNER Michelle [E-Schooling]</dc:creator>
  <cp:lastModifiedBy>PHILLIPS Caroline [Curriculum Support]</cp:lastModifiedBy>
  <cp:revision>881</cp:revision>
  <cp:lastPrinted>2019-09-16T08:16:16Z</cp:lastPrinted>
  <dcterms:created xsi:type="dcterms:W3CDTF">2014-10-08T08:14:02Z</dcterms:created>
  <dcterms:modified xsi:type="dcterms:W3CDTF">2020-01-10T06:52:15Z</dcterms:modified>
</cp:coreProperties>
</file>