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56" r:id="rId5"/>
    <p:sldId id="284" r:id="rId6"/>
    <p:sldId id="285" r:id="rId7"/>
    <p:sldId id="286" r:id="rId8"/>
    <p:sldId id="287" r:id="rId9"/>
    <p:sldId id="288" r:id="rId10"/>
    <p:sldId id="289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C8C2D-3CB1-4452-B079-D6901665B4A8}" v="3" dt="2021-06-14T04:11:35.545"/>
    <p1510:client id="{AB899BC1-C23D-45AA-A6F0-BA57C4E557CA}" v="7" dt="2021-06-14T04:19:30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1456" autoAdjust="0"/>
  </p:normalViewPr>
  <p:slideViewPr>
    <p:cSldViewPr snapToGrid="0">
      <p:cViewPr varScale="1">
        <p:scale>
          <a:sx n="94" d="100"/>
          <a:sy n="94" d="100"/>
        </p:scale>
        <p:origin x="94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ON Louisa [SIDE - Sch of Isol &amp; Dist Edu]" userId="S::louisa.keron@education.wa.edu.au::5abd2f33-2425-485d-b330-a03a3724741b" providerId="AD" clId="Web-{6F4C8C2D-3CB1-4452-B079-D6901665B4A8}"/>
    <pc:docChg chg="modSld">
      <pc:chgData name="KERON Louisa [SIDE - Sch of Isol &amp; Dist Edu]" userId="S::louisa.keron@education.wa.edu.au::5abd2f33-2425-485d-b330-a03a3724741b" providerId="AD" clId="Web-{6F4C8C2D-3CB1-4452-B079-D6901665B4A8}" dt="2021-06-14T04:11:35.545" v="2" actId="1076"/>
      <pc:docMkLst>
        <pc:docMk/>
      </pc:docMkLst>
      <pc:sldChg chg="modSp">
        <pc:chgData name="KERON Louisa [SIDE - Sch of Isol &amp; Dist Edu]" userId="S::louisa.keron@education.wa.edu.au::5abd2f33-2425-485d-b330-a03a3724741b" providerId="AD" clId="Web-{6F4C8C2D-3CB1-4452-B079-D6901665B4A8}" dt="2021-06-14T04:11:35.545" v="2" actId="1076"/>
        <pc:sldMkLst>
          <pc:docMk/>
          <pc:sldMk cId="3784213156" sldId="285"/>
        </pc:sldMkLst>
        <pc:picChg chg="mod">
          <ac:chgData name="KERON Louisa [SIDE - Sch of Isol &amp; Dist Edu]" userId="S::louisa.keron@education.wa.edu.au::5abd2f33-2425-485d-b330-a03a3724741b" providerId="AD" clId="Web-{6F4C8C2D-3CB1-4452-B079-D6901665B4A8}" dt="2021-06-14T04:10:45.107" v="0" actId="1076"/>
          <ac:picMkLst>
            <pc:docMk/>
            <pc:sldMk cId="3784213156" sldId="285"/>
            <ac:picMk id="6" creationId="{00000000-0000-0000-0000-000000000000}"/>
          </ac:picMkLst>
        </pc:picChg>
        <pc:picChg chg="mod">
          <ac:chgData name="KERON Louisa [SIDE - Sch of Isol &amp; Dist Edu]" userId="S::louisa.keron@education.wa.edu.au::5abd2f33-2425-485d-b330-a03a3724741b" providerId="AD" clId="Web-{6F4C8C2D-3CB1-4452-B079-D6901665B4A8}" dt="2021-06-14T04:11:35.545" v="2" actId="1076"/>
          <ac:picMkLst>
            <pc:docMk/>
            <pc:sldMk cId="3784213156" sldId="285"/>
            <ac:picMk id="7" creationId="{00000000-0000-0000-0000-000000000000}"/>
          </ac:picMkLst>
        </pc:picChg>
      </pc:sldChg>
    </pc:docChg>
  </pc:docChgLst>
  <pc:docChgLst>
    <pc:chgData name="KERON Louisa [SIDE - Sch of Isol &amp; Dist Edu]" userId="S::louisa.keron@education.wa.edu.au::5abd2f33-2425-485d-b330-a03a3724741b" providerId="AD" clId="Web-{AB899BC1-C23D-45AA-A6F0-BA57C4E557CA}"/>
    <pc:docChg chg="modSld">
      <pc:chgData name="KERON Louisa [SIDE - Sch of Isol &amp; Dist Edu]" userId="S::louisa.keron@education.wa.edu.au::5abd2f33-2425-485d-b330-a03a3724741b" providerId="AD" clId="Web-{AB899BC1-C23D-45AA-A6F0-BA57C4E557CA}" dt="2021-06-14T04:19:30.748" v="6" actId="20577"/>
      <pc:docMkLst>
        <pc:docMk/>
      </pc:docMkLst>
      <pc:sldChg chg="modSp">
        <pc:chgData name="KERON Louisa [SIDE - Sch of Isol &amp; Dist Edu]" userId="S::louisa.keron@education.wa.edu.au::5abd2f33-2425-485d-b330-a03a3724741b" providerId="AD" clId="Web-{AB899BC1-C23D-45AA-A6F0-BA57C4E557CA}" dt="2021-06-14T04:18:12.462" v="2" actId="20577"/>
        <pc:sldMkLst>
          <pc:docMk/>
          <pc:sldMk cId="725725794" sldId="287"/>
        </pc:sldMkLst>
        <pc:spChg chg="mod">
          <ac:chgData name="KERON Louisa [SIDE - Sch of Isol &amp; Dist Edu]" userId="S::louisa.keron@education.wa.edu.au::5abd2f33-2425-485d-b330-a03a3724741b" providerId="AD" clId="Web-{AB899BC1-C23D-45AA-A6F0-BA57C4E557CA}" dt="2021-06-14T04:18:12.462" v="2" actId="20577"/>
          <ac:spMkLst>
            <pc:docMk/>
            <pc:sldMk cId="725725794" sldId="287"/>
            <ac:spMk id="4" creationId="{00000000-0000-0000-0000-000000000000}"/>
          </ac:spMkLst>
        </pc:spChg>
      </pc:sldChg>
      <pc:sldChg chg="modSp">
        <pc:chgData name="KERON Louisa [SIDE - Sch of Isol &amp; Dist Edu]" userId="S::louisa.keron@education.wa.edu.au::5abd2f33-2425-485d-b330-a03a3724741b" providerId="AD" clId="Web-{AB899BC1-C23D-45AA-A6F0-BA57C4E557CA}" dt="2021-06-14T04:19:30.748" v="6" actId="20577"/>
        <pc:sldMkLst>
          <pc:docMk/>
          <pc:sldMk cId="1986777682" sldId="288"/>
        </pc:sldMkLst>
        <pc:spChg chg="mod">
          <ac:chgData name="KERON Louisa [SIDE - Sch of Isol &amp; Dist Edu]" userId="S::louisa.keron@education.wa.edu.au::5abd2f33-2425-485d-b330-a03a3724741b" providerId="AD" clId="Web-{AB899BC1-C23D-45AA-A6F0-BA57C4E557CA}" dt="2021-06-14T04:19:30.748" v="6" actId="20577"/>
          <ac:spMkLst>
            <pc:docMk/>
            <pc:sldMk cId="1986777682" sldId="28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CB57-F73C-4E4F-8814-23D3B9A290B3}" type="datetimeFigureOut">
              <a:rPr lang="en-AU" smtClean="0"/>
              <a:t>17/06/2021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4B38-D4C3-469F-AB3D-42D4D5DD1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12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agriculture-drone-dji-agriculture-4208863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grifutures.com.au/wp-content/uploads/2019/01/18-048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futures.com.au/wp-content/uploads/2019/01/18-048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Image- drones monitoring a cotton</a:t>
            </a:r>
            <a:r>
              <a:rPr lang="en-AU" baseline="0" dirty="0"/>
              <a:t> crop Image by </a:t>
            </a:r>
            <a:r>
              <a:rPr lang="en-AU" dirty="0">
                <a:hlinkClick r:id="rId3"/>
              </a:rPr>
              <a:t>Agriculture Drone </a:t>
            </a:r>
            <a:r>
              <a:rPr lang="en-AU" dirty="0" err="1">
                <a:hlinkClick r:id="rId3"/>
              </a:rPr>
              <a:t>Dji</a:t>
            </a:r>
            <a:r>
              <a:rPr lang="en-AU" dirty="0">
                <a:hlinkClick r:id="rId3"/>
              </a:rPr>
              <a:t> - Free photo on </a:t>
            </a:r>
            <a:r>
              <a:rPr lang="en-AU" dirty="0" err="1">
                <a:hlinkClick r:id="rId3"/>
              </a:rPr>
              <a:t>Pixabay</a:t>
            </a:r>
            <a:endParaRPr lang="en-AU" dirty="0"/>
          </a:p>
          <a:p>
            <a:r>
              <a:rPr lang="en-AU" dirty="0"/>
              <a:t>More info- </a:t>
            </a:r>
            <a:r>
              <a:rPr lang="en-AU" dirty="0">
                <a:hlinkClick r:id="rId4"/>
              </a:rPr>
              <a:t>18-048.pdf (agrifutures.com.au)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55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Photos- top two- robotic</a:t>
            </a:r>
            <a:r>
              <a:rPr lang="en-AU" baseline="0" dirty="0"/>
              <a:t> strawberry picker (imagine the sensitivity needed to pick without crushing!). Uses sensors to determine ripeness</a:t>
            </a:r>
          </a:p>
          <a:p>
            <a:r>
              <a:rPr lang="en-AU" dirty="0"/>
              <a:t>Bottom</a:t>
            </a:r>
            <a:r>
              <a:rPr lang="en-AU" baseline="0" dirty="0"/>
              <a:t> four- prototypes of autonomous vehicles. Tractor (towing plough), sprayer, targeted weed sprayer (similar to drone tech)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44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Information from </a:t>
            </a:r>
            <a:r>
              <a:rPr lang="en-AU" dirty="0">
                <a:hlinkClick r:id="rId3"/>
              </a:rPr>
              <a:t>18-048.pdf (agrifutures.com.au)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082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paulo@kiefe.com, CC BY-SA 4.0 &lt;https://creativecommons.org/licenses/by-sa/4.0&gt;, via Wikimedia Commons </a:t>
            </a:r>
          </a:p>
          <a:p>
            <a:r>
              <a:rPr lang="en-AU" dirty="0"/>
              <a:t>https://upload.wikimedia.org/wikipedia/commons/0/00/3D_printing_calibration_axis_alignment_movement_and_lubrication.svg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3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971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766486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664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71863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88158"/>
            <a:ext cx="8116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/>
              <a:t>PRIMED8TL001 | HASS | Economics and Business | The business of food production | Agriculture and Technology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96519" y="4950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DA3F31"/>
                </a:solidFill>
              </a:rPr>
              <a:t>PRIMED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33" y="195092"/>
            <a:ext cx="3661756" cy="54032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161733" y="37465"/>
            <a:ext cx="9868534" cy="6783070"/>
            <a:chOff x="0" y="0"/>
            <a:chExt cx="9869005" cy="678307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0" y="826935"/>
              <a:ext cx="6480000" cy="0"/>
            </a:xfrm>
            <a:prstGeom prst="line">
              <a:avLst/>
            </a:prstGeom>
            <a:ln w="3175">
              <a:solidFill>
                <a:srgbClr val="DA3F3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488265" y="0"/>
              <a:ext cx="3380740" cy="6783070"/>
              <a:chOff x="0" y="0"/>
              <a:chExt cx="3381185" cy="67836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1" y="5130140"/>
                <a:ext cx="1903038" cy="16535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10015"/>
                <a:ext cx="1903730" cy="1650581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1875" y="0"/>
                <a:ext cx="3369310" cy="5912485"/>
                <a:chOff x="0" y="0"/>
                <a:chExt cx="3368500" cy="591587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3368500" cy="4202350"/>
                  <a:chOff x="0" y="0"/>
                  <a:chExt cx="3368500" cy="420235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695450"/>
                    <a:ext cx="1905635" cy="1655445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0"/>
                    <a:ext cx="3368500" cy="4202350"/>
                    <a:chOff x="0" y="0"/>
                    <a:chExt cx="3368500" cy="4202350"/>
                  </a:xfrm>
                </p:grpSpPr>
                <p:sp>
                  <p:nvSpPr>
                    <p:cNvPr id="17" name="Hexagon 16"/>
                    <p:cNvSpPr/>
                    <p:nvPr/>
                  </p:nvSpPr>
                  <p:spPr>
                    <a:xfrm>
                      <a:off x="1460500" y="84455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7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Hexagon 17"/>
                    <p:cNvSpPr/>
                    <p:nvPr/>
                  </p:nvSpPr>
                  <p:spPr>
                    <a:xfrm>
                      <a:off x="0" y="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4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Hexagon 18"/>
                    <p:cNvSpPr/>
                    <p:nvPr/>
                  </p:nvSpPr>
                  <p:spPr>
                    <a:xfrm>
                      <a:off x="1460500" y="2546350"/>
                      <a:ext cx="1908000" cy="1656000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3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HASS</a:t>
                      </a:r>
                      <a:endParaRPr lang="en-AU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4" name="Hexagon 13"/>
                <p:cNvSpPr/>
                <p:nvPr/>
              </p:nvSpPr>
              <p:spPr>
                <a:xfrm>
                  <a:off x="1460761" y="4260095"/>
                  <a:ext cx="1907739" cy="1655781"/>
                </a:xfrm>
                <a:prstGeom prst="hexagon">
                  <a:avLst>
                    <a:gd name="adj" fmla="val 29199"/>
                    <a:gd name="vf" fmla="val 115470"/>
                  </a:avLst>
                </a:prstGeom>
                <a:solidFill>
                  <a:srgbClr val="DA3F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AU" sz="2200" b="1" dirty="0">
                      <a:solidFill>
                        <a:srgbClr val="FFFFFF"/>
                      </a:solidFill>
                      <a:effectLst/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Economics and Business</a:t>
                  </a:r>
                  <a:endParaRPr lang="en-AU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277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PRIMED8TL001 | HASS | Economics and Business | The business of food production | Agriculture and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9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PRIMED8TL001 | HASS | Economics and Business | The business of food production | Agriculture and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63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88158"/>
            <a:ext cx="8091616" cy="365125"/>
          </a:xfrm>
        </p:spPr>
        <p:txBody>
          <a:bodyPr/>
          <a:lstStyle/>
          <a:p>
            <a:r>
              <a:rPr lang="en-AU"/>
              <a:t>PRIMED8TL001 | HASS | Economics and Business | The business of food production | Agriculture and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B52C-C974-455C-8BEA-1DEC0A0EFF6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23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6488158"/>
            <a:ext cx="8173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PRIMED8TL001 | HASS | Economics and Business | The business of food production | Agriculture and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443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PRIMED8TL001 | HASS | Economics and Business | The business of food production | Agriculture and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744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7943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/>
              <a:t>PRIMED8TL001 | HASS | Economics and Business | The business of food production | Agriculture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2600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38200" y="650463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PRIMED8TL001 | HASS | Economics and Business | The business of food production | Agriculture and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20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PRIMED8TL001 | HASS | Economics and Business | The business of food production | Agriculture and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6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843" y="6492875"/>
            <a:ext cx="86579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/>
              <a:t>PRIMED8TL001 | HASS | Economics and Business | The business of food production | Agriculture and Technology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DA3F3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88158"/>
            <a:ext cx="8009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PRIMED8TL001 | HASS | Economics and Business | The business of food production | Agriculture and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32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457200"/>
            <a:ext cx="3932237" cy="1600200"/>
          </a:xfrm>
        </p:spPr>
        <p:txBody>
          <a:bodyPr anchor="ctr" anchorCtr="0"/>
          <a:lstStyle>
            <a:lvl1pPr>
              <a:defRPr sz="3200" b="1">
                <a:solidFill>
                  <a:srgbClr val="DA3F3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729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PRIMED8TL001 | HASS | Economics and Business | The business of food production | Agriculture and Technology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838200" y="5861050"/>
            <a:ext cx="6172200" cy="2890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6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6477301"/>
            <a:ext cx="857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PRIMED8TL001 | HASS | Economics and Business | The business of food production | Agriculture and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4130E5-E61B-4CBB-BE4D-E8692FE607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9116554" y="6584077"/>
            <a:ext cx="25042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AU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Department of Education WA 2021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52" y="6465753"/>
            <a:ext cx="414564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.ferns@curtin.edu.a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us01.safelinks.protection.outlook.com/?url=http%3A%2F%2Fwww.curtin.edu.au%2F&amp;data=04%7C01%7CCaroline.Crofton%40education.wa.edu.au%7Ce61908870fcd46e421f908d913791c4b%7Ce08016f9d1fd4cbb83b0b76eb4361627%7C0%7C0%7C637562233143585712%7CUnknown%7CTWFpbGZsb3d8eyJWIjoiMC4wLjAwMDAiLCJQIjoiV2luMzIiLCJBTiI6Ik1haWwiLCJXVCI6Mn0%3D%7C1000&amp;sdata=eH3Z956PTWg3a%2F5yb%2F2x853EyRXfGQCEmk1E89Mffq0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Agriculture and Technology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61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99" dirty="0"/>
              <a:t>Drones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5715000" cy="52324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sz="1900" dirty="0"/>
              <a:t>Adapted from military use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sz="1900" dirty="0"/>
              <a:t>Used in agriculture to </a:t>
            </a:r>
            <a:r>
              <a:rPr lang="en-AU" sz="1900" dirty="0"/>
              <a:t>assist in variable rate applications, decreasing fertiliser, chemical and water use by:</a:t>
            </a:r>
            <a:endParaRPr lang="en-US" sz="1900" dirty="0"/>
          </a:p>
          <a:p>
            <a:pPr lvl="1">
              <a:lnSpc>
                <a:spcPct val="120000"/>
              </a:lnSpc>
              <a:buClr>
                <a:schemeClr val="accent2"/>
              </a:buClr>
            </a:pPr>
            <a:r>
              <a:rPr lang="en-AU" sz="1500" dirty="0"/>
              <a:t>Using sensors to inspect fields for moisture deficiencies 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</a:pPr>
            <a:r>
              <a:rPr lang="en-AU" sz="1500" dirty="0"/>
              <a:t>Using sensors to calculate vegetation index / heat signatures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</a:pPr>
            <a:r>
              <a:rPr lang="en-AU" sz="1500" dirty="0"/>
              <a:t>Using cameras to monitor livestock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AU" sz="1900" dirty="0"/>
              <a:t>Capturing images, including near-infrared, to show detailed crop development and reveal crop health and spot bacterial or fungal infection 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AU" sz="1900" dirty="0"/>
              <a:t>Using sensors and automated distance-measuring equipment to scan the ground and target spray the correct amount of chemicals</a:t>
            </a:r>
          </a:p>
          <a:p>
            <a:pPr>
              <a:lnSpc>
                <a:spcPct val="120000"/>
              </a:lnSpc>
            </a:pPr>
            <a:endParaRPr lang="en-AU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PRIMED8TL001 | HASS | Economics and Business | The business of food production | Agriculture and Technology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27519" y="20323"/>
            <a:ext cx="4932000" cy="3285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19" y="3369394"/>
            <a:ext cx="4932000" cy="30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Harrington Seed Destructor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7924"/>
            <a:ext cx="5674360" cy="51784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buClr>
                <a:srgbClr val="DA3F31"/>
              </a:buClr>
            </a:pPr>
            <a:r>
              <a:rPr lang="en-US" dirty="0"/>
              <a:t>Created by WA farmer Ray Harrington in 2012</a:t>
            </a:r>
          </a:p>
          <a:p>
            <a:pPr>
              <a:lnSpc>
                <a:spcPct val="110000"/>
              </a:lnSpc>
              <a:buClr>
                <a:srgbClr val="DA3F31"/>
              </a:buClr>
            </a:pPr>
            <a:r>
              <a:rPr lang="en-US" dirty="0"/>
              <a:t>Latest version in 2018. Can be fitted to a variety of combine harvester brands</a:t>
            </a:r>
          </a:p>
          <a:p>
            <a:pPr>
              <a:lnSpc>
                <a:spcPct val="110000"/>
              </a:lnSpc>
              <a:buClr>
                <a:srgbClr val="DA3F31"/>
              </a:buClr>
            </a:pPr>
            <a:r>
              <a:rPr lang="en-US" dirty="0"/>
              <a:t>Weeds are usually sprayed with herbicide</a:t>
            </a:r>
          </a:p>
          <a:p>
            <a:pPr>
              <a:lnSpc>
                <a:spcPct val="110000"/>
              </a:lnSpc>
              <a:buClr>
                <a:srgbClr val="DA3F31"/>
              </a:buClr>
            </a:pPr>
            <a:r>
              <a:rPr lang="en-AU" dirty="0"/>
              <a:t>Weed populations that have developed herbicide resistance pose an increasing threat to WA's agricultural production.</a:t>
            </a:r>
            <a:endParaRPr lang="en-US" dirty="0"/>
          </a:p>
          <a:p>
            <a:pPr>
              <a:lnSpc>
                <a:spcPct val="110000"/>
              </a:lnSpc>
              <a:buClr>
                <a:srgbClr val="DA3F31"/>
              </a:buClr>
            </a:pPr>
            <a:r>
              <a:rPr lang="en-US" dirty="0"/>
              <a:t>With the Seed Destructor, 99% of weed seeds are destroyed at harvest</a:t>
            </a:r>
          </a:p>
          <a:p>
            <a:pPr>
              <a:lnSpc>
                <a:spcPct val="110000"/>
              </a:lnSpc>
              <a:buClr>
                <a:srgbClr val="DA3F31"/>
              </a:buClr>
            </a:pPr>
            <a:r>
              <a:rPr lang="en-AU" dirty="0"/>
              <a:t>Prevents seeds from entering the seed </a:t>
            </a:r>
            <a:br>
              <a:rPr lang="en-AU" dirty="0"/>
            </a:br>
            <a:r>
              <a:rPr lang="en-AU" dirty="0"/>
              <a:t>bank and using up soil moisture</a:t>
            </a:r>
          </a:p>
          <a:p>
            <a:pPr>
              <a:lnSpc>
                <a:spcPct val="110000"/>
              </a:lnSpc>
              <a:buClr>
                <a:srgbClr val="DA3F31"/>
              </a:buClr>
            </a:pPr>
            <a:r>
              <a:rPr lang="en-AU" dirty="0"/>
              <a:t>Helps combat the problem of herbicide resistant weeds</a:t>
            </a:r>
          </a:p>
          <a:p>
            <a:pPr>
              <a:lnSpc>
                <a:spcPct val="110000"/>
              </a:lnSpc>
              <a:buClr>
                <a:srgbClr val="DA3F31"/>
              </a:buClr>
            </a:pPr>
            <a:r>
              <a:rPr lang="en-AU" dirty="0"/>
              <a:t>Reduces chemical use</a:t>
            </a:r>
            <a:endParaRPr lang="en-US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PRIMED8TL001 | HASS | Economics and Business | The business of food production | Agriculture and Technology</a:t>
            </a:r>
            <a:endParaRPr lang="en-AU" dirty="0"/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159" y="1195386"/>
            <a:ext cx="340995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1981" b="14121"/>
          <a:stretch/>
        </p:blipFill>
        <p:spPr>
          <a:xfrm>
            <a:off x="5890493" y="4505661"/>
            <a:ext cx="3408572" cy="2021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2092"/>
          <a:stretch/>
        </p:blipFill>
        <p:spPr>
          <a:xfrm>
            <a:off x="9268447" y="4515821"/>
            <a:ext cx="2964121" cy="2011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7455" y="4091503"/>
            <a:ext cx="5833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without                with destructor                 without           with destructor</a:t>
            </a:r>
          </a:p>
        </p:txBody>
      </p:sp>
    </p:spTree>
    <p:extLst>
      <p:ext uri="{BB962C8B-B14F-4D97-AF65-F5344CB8AC3E}">
        <p14:creationId xmlns:p14="http://schemas.microsoft.com/office/powerpoint/2010/main" val="37842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Internet of Things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8823960" cy="4351338"/>
          </a:xfrm>
        </p:spPr>
        <p:txBody>
          <a:bodyPr/>
          <a:lstStyle/>
          <a:p>
            <a:pPr>
              <a:buClr>
                <a:srgbClr val="DA3F31"/>
              </a:buClr>
            </a:pPr>
            <a:r>
              <a:rPr lang="en-AU" dirty="0"/>
              <a:t>The Internet of Things is a network of objects that are connected wirelessly using sensors.</a:t>
            </a:r>
          </a:p>
          <a:p>
            <a:pPr>
              <a:buClr>
                <a:srgbClr val="DA3F31"/>
              </a:buClr>
            </a:pPr>
            <a:r>
              <a:rPr lang="en-AU" dirty="0"/>
              <a:t>Connected objects can include humans, animals, plants and infrastructure.</a:t>
            </a:r>
          </a:p>
          <a:p>
            <a:pPr>
              <a:buClr>
                <a:srgbClr val="DA3F31"/>
              </a:buClr>
            </a:pPr>
            <a:r>
              <a:rPr lang="en-AU" dirty="0"/>
              <a:t>Potential Benefit to Agriculture:- </a:t>
            </a:r>
          </a:p>
          <a:p>
            <a:pPr marL="1085850" lvl="2" indent="-285750">
              <a:buClr>
                <a:srgbClr val="DA3F31"/>
              </a:buClr>
              <a:buFont typeface="Wingdings" panose="05000000000000000000" pitchFamily="2" charset="2"/>
              <a:buChar char="v"/>
            </a:pPr>
            <a:r>
              <a:rPr lang="en-AU" dirty="0"/>
              <a:t>Precision Agriculture</a:t>
            </a:r>
          </a:p>
          <a:p>
            <a:pPr marL="1085850" lvl="2" indent="-285750">
              <a:buClr>
                <a:srgbClr val="DA3F31"/>
              </a:buClr>
              <a:buFont typeface="Wingdings" panose="05000000000000000000" pitchFamily="2" charset="2"/>
              <a:buChar char="v"/>
            </a:pPr>
            <a:r>
              <a:rPr lang="en-AU" dirty="0"/>
              <a:t>Livestock monitoring</a:t>
            </a:r>
          </a:p>
          <a:p>
            <a:pPr marL="1085850" lvl="2" indent="-285750">
              <a:buClr>
                <a:srgbClr val="DA3F31"/>
              </a:buClr>
              <a:buFont typeface="Wingdings" panose="05000000000000000000" pitchFamily="2" charset="2"/>
              <a:buChar char="v"/>
            </a:pPr>
            <a:r>
              <a:rPr lang="en-AU" dirty="0"/>
              <a:t>Improve supply chains</a:t>
            </a:r>
          </a:p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PRIMED8TL001 | HASS | Economics and Business | The business of food production | Agriculture and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574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 descr="http://cronkitenews.asu.edu/assets/images/13/05/04-tractors-rmax-fu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5237" y="3843840"/>
            <a:ext cx="2664000" cy="2565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1600200"/>
          </a:xfrm>
        </p:spPr>
        <p:txBody>
          <a:bodyPr>
            <a:normAutofit/>
          </a:bodyPr>
          <a:lstStyle/>
          <a:p>
            <a:r>
              <a:rPr lang="en-US" dirty="0"/>
              <a:t>Robots and autonomous vehicles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619249"/>
            <a:ext cx="4773165" cy="489008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buClr>
                <a:srgbClr val="DA3F31"/>
              </a:buClr>
            </a:pPr>
            <a:r>
              <a:rPr lang="en-AU" sz="1400" b="1" dirty="0"/>
              <a:t>Potential benefits:</a:t>
            </a:r>
          </a:p>
          <a:p>
            <a:pPr marL="285750" indent="-285750">
              <a:lnSpc>
                <a:spcPct val="120000"/>
              </a:lnSpc>
              <a:buClr>
                <a:srgbClr val="DA3F31"/>
              </a:buClr>
              <a:buFont typeface="Arial" panose="020B0604020202020204" pitchFamily="34" charset="0"/>
              <a:buChar char="•"/>
            </a:pPr>
            <a:r>
              <a:rPr lang="en-AU" sz="1400" dirty="0"/>
              <a:t>Targeted management means reducing chemical use</a:t>
            </a:r>
            <a:endParaRPr lang="en-US" sz="1400" dirty="0"/>
          </a:p>
          <a:p>
            <a:pPr marL="285750" indent="-285750">
              <a:lnSpc>
                <a:spcPct val="120000"/>
              </a:lnSpc>
              <a:buClr>
                <a:srgbClr val="DA3F31"/>
              </a:buClr>
              <a:buFont typeface="Arial" panose="020B0604020202020204" pitchFamily="34" charset="0"/>
              <a:buChar char="•"/>
            </a:pPr>
            <a:r>
              <a:rPr lang="en-AU" sz="1400" dirty="0"/>
              <a:t>Combine autonomous tractors and sensors along with management software to help lift crop yields by 70% by 2050</a:t>
            </a:r>
          </a:p>
          <a:p>
            <a:pPr marL="285750" indent="-285750">
              <a:lnSpc>
                <a:spcPct val="120000"/>
              </a:lnSpc>
              <a:buClr>
                <a:srgbClr val="DA3F31"/>
              </a:buClr>
              <a:buFont typeface="Arial" panose="020B0604020202020204" pitchFamily="34" charset="0"/>
              <a:buChar char="•"/>
            </a:pPr>
            <a:r>
              <a:rPr lang="en-AU" sz="1400" dirty="0"/>
              <a:t>Ability to collect data, include information on yield, chemical use, soil data, livestock stress, and crop condition</a:t>
            </a:r>
          </a:p>
          <a:p>
            <a:pPr marL="285750" indent="-285750">
              <a:lnSpc>
                <a:spcPct val="120000"/>
              </a:lnSpc>
              <a:buClr>
                <a:srgbClr val="DA3F31"/>
              </a:buClr>
              <a:buFont typeface="Arial" panose="020B0604020202020204" pitchFamily="34" charset="0"/>
              <a:buChar char="•"/>
            </a:pPr>
            <a:r>
              <a:rPr lang="en-AU" sz="1400" dirty="0"/>
              <a:t>Collecting and processing field data, robots have the capability to help reduce operating costs associated with insecticides, herbicides and fertilisers by 40%</a:t>
            </a:r>
            <a:endParaRPr lang="en-US" sz="1400" dirty="0"/>
          </a:p>
          <a:p>
            <a:pPr marL="285750" indent="-285750">
              <a:lnSpc>
                <a:spcPct val="120000"/>
              </a:lnSpc>
              <a:buClr>
                <a:srgbClr val="DA3F3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Safer and cheaper production e.g. robotic weeding vs hand weeding in horticulture</a:t>
            </a:r>
          </a:p>
          <a:p>
            <a:pPr marL="285750" indent="-285750">
              <a:lnSpc>
                <a:spcPct val="120000"/>
              </a:lnSpc>
              <a:buClr>
                <a:srgbClr val="DA3F3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Finding </a:t>
            </a:r>
            <a:r>
              <a:rPr lang="en-US" sz="1400" dirty="0" err="1"/>
              <a:t>labour</a:t>
            </a:r>
            <a:r>
              <a:rPr lang="en-US" sz="1400" dirty="0"/>
              <a:t> in remote locations is stressful for farmers, and they often have to fill the gap themselves.</a:t>
            </a:r>
          </a:p>
          <a:p>
            <a:pPr marL="285750" indent="-285750">
              <a:lnSpc>
                <a:spcPct val="120000"/>
              </a:lnSpc>
              <a:buClr>
                <a:srgbClr val="DA3F31"/>
              </a:buClr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PRIMED8TL001 | HASS | Economics and Business | The business of food production | Agriculture and Technology</a:t>
            </a:r>
            <a:endParaRPr lang="en-AU" dirty="0"/>
          </a:p>
        </p:txBody>
      </p:sp>
      <p:pic>
        <p:nvPicPr>
          <p:cNvPr id="6" name="Picture 2" descr="Fruit Picking Robots | Into Robotics">
            <a:extLst>
              <a:ext uri="{FF2B5EF4-FFF2-40B4-BE49-F238E27FC236}">
                <a16:creationId xmlns:a16="http://schemas.microsoft.com/office/drawing/2014/main" id="{0E6B10E0-492C-4E6D-BCDA-C2104A797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5237" y="457200"/>
            <a:ext cx="2664000" cy="17727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trawberry Picking Robots (How They Work)">
            <a:extLst>
              <a:ext uri="{FF2B5EF4-FFF2-40B4-BE49-F238E27FC236}">
                <a16:creationId xmlns:a16="http://schemas.microsoft.com/office/drawing/2014/main" id="{26AC36EC-DB3C-49F6-9F60-8FF3C72931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5911" y="2401596"/>
            <a:ext cx="2664000" cy="16755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694758" y="938325"/>
            <a:ext cx="3708000" cy="5208675"/>
            <a:chOff x="8441911" y="938325"/>
            <a:chExt cx="3708000" cy="52086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tretch/>
          </p:blipFill>
          <p:spPr>
            <a:xfrm>
              <a:off x="8441911" y="938325"/>
              <a:ext cx="3708000" cy="240059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41911" y="3721237"/>
              <a:ext cx="3708000" cy="242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7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854" y="36512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Nanomaterials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PRIMED8TL001 | HASS | Economics and Business | The business of food production | Agriculture and Technology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60654" y="1429431"/>
            <a:ext cx="5203117" cy="479747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AU" sz="2000" dirty="0"/>
              <a:t>Currently, the main uses for nanomaterials are in medicine, environmental science, and food processing (e.g. additives and food contact materials)</a:t>
            </a:r>
            <a:endParaRPr lang="en-US" sz="2000" dirty="0"/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AU" sz="2000" dirty="0">
                <a:latin typeface="Arial"/>
                <a:cs typeface="Arial"/>
              </a:rPr>
              <a:t>Potentially, they can be used to improve seed germinations and growth, plant protections, pathogen detection and pesticide / herbicide residue detection </a:t>
            </a:r>
            <a:endParaRPr lang="en-AU" sz="2000" dirty="0"/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AU" sz="2000" dirty="0"/>
              <a:t>Benefits would be in increasing yields while minimising input costs and providing environmental benefits.</a:t>
            </a:r>
            <a:endParaRPr lang="en-US" sz="2000" dirty="0"/>
          </a:p>
          <a:p>
            <a:pPr>
              <a:lnSpc>
                <a:spcPct val="120000"/>
              </a:lnSpc>
            </a:pPr>
            <a:endParaRPr lang="en-AU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411249" y="670196"/>
            <a:ext cx="5316293" cy="555670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b="1" dirty="0"/>
              <a:t>Potential uses in Agriculture</a:t>
            </a:r>
          </a:p>
          <a:p>
            <a:pPr marL="285750" indent="-285750">
              <a:lnSpc>
                <a:spcPct val="120000"/>
              </a:lnSpc>
              <a:buClr>
                <a:srgbClr val="DA3F31"/>
              </a:buClr>
            </a:pPr>
            <a:r>
              <a:rPr lang="en-AU" dirty="0"/>
              <a:t>Sensors: Use in soil analysis and bio-chemical sensing and control (e.g. electrochemically active carbon nanotubes, nanofibers and fullerenes).</a:t>
            </a:r>
          </a:p>
          <a:p>
            <a:pPr marL="285750" indent="-285750">
              <a:lnSpc>
                <a:spcPct val="120000"/>
              </a:lnSpc>
              <a:buClr>
                <a:srgbClr val="DA3F31"/>
              </a:buClr>
            </a:pPr>
            <a:r>
              <a:rPr lang="en-AU" dirty="0"/>
              <a:t>Fertilisers: The </a:t>
            </a:r>
            <a:r>
              <a:rPr lang="en-AU" dirty="0" err="1"/>
              <a:t>nanofertilisers</a:t>
            </a:r>
            <a:r>
              <a:rPr lang="en-AU" dirty="0"/>
              <a:t> coated in nanoscale polymers are being shown to increase product stability and can control nutrient release from the granules. </a:t>
            </a:r>
          </a:p>
          <a:p>
            <a:pPr marL="285750" indent="-285750">
              <a:lnSpc>
                <a:spcPct val="120000"/>
              </a:lnSpc>
              <a:buClr>
                <a:srgbClr val="DA3F31"/>
              </a:buClr>
            </a:pPr>
            <a:r>
              <a:rPr lang="en-AU" dirty="0"/>
              <a:t>Pesticides: nanoparticles, nanotubes and nanocomposites could be used for the detection, degradations and removal of pesticides.</a:t>
            </a:r>
          </a:p>
          <a:p>
            <a:pPr marL="285750" indent="-285750">
              <a:lnSpc>
                <a:spcPct val="120000"/>
              </a:lnSpc>
              <a:buClr>
                <a:srgbClr val="DA3F31"/>
              </a:buClr>
            </a:pPr>
            <a:r>
              <a:rPr lang="en-AU" dirty="0"/>
              <a:t>Animal Husbandry: Nanomaterials have shown potential for use in targeted animal health products and as additives to stock feeds</a:t>
            </a:r>
          </a:p>
          <a:p>
            <a:pPr marL="285750" indent="-285750">
              <a:lnSpc>
                <a:spcPct val="120000"/>
              </a:lnSpc>
              <a:buClr>
                <a:srgbClr val="DA3F31"/>
              </a:buClr>
            </a:pPr>
            <a:r>
              <a:rPr lang="en-AU" dirty="0"/>
              <a:t>Water Treatment: Pollution removal</a:t>
            </a:r>
            <a:endParaRPr lang="en-US" dirty="0"/>
          </a:p>
          <a:p>
            <a:pPr>
              <a:lnSpc>
                <a:spcPct val="12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67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9775" y="266294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DA3F31"/>
                </a:solidFill>
              </a:rPr>
              <a:t>3D PRINTING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39775" y="1536765"/>
            <a:ext cx="5617029" cy="4498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dirty="0"/>
              <a:t>3D printing is the process of constructing a three dimensional object using a variety of materials. </a:t>
            </a:r>
          </a:p>
          <a:p>
            <a:pPr marL="0" indent="0">
              <a:buNone/>
            </a:pPr>
            <a:r>
              <a:rPr lang="en-AU" dirty="0"/>
              <a:t>Potential benefits to agriculture:</a:t>
            </a:r>
          </a:p>
          <a:p>
            <a:pPr>
              <a:buClr>
                <a:srgbClr val="DA3F31"/>
              </a:buClr>
            </a:pPr>
            <a:r>
              <a:rPr lang="en-AU" dirty="0"/>
              <a:t>Reduces the cost and time to produce equipment</a:t>
            </a:r>
          </a:p>
          <a:p>
            <a:pPr>
              <a:buClr>
                <a:srgbClr val="DA3F31"/>
              </a:buClr>
            </a:pPr>
            <a:r>
              <a:rPr lang="en-AU" dirty="0"/>
              <a:t>Improves supply chains</a:t>
            </a:r>
          </a:p>
          <a:p>
            <a:pPr>
              <a:buClr>
                <a:srgbClr val="DA3F31"/>
              </a:buClr>
            </a:pPr>
            <a:r>
              <a:rPr lang="en-AU" dirty="0"/>
              <a:t>Assists researchers when developing new products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503988"/>
            <a:ext cx="7315200" cy="365125"/>
          </a:xfrm>
        </p:spPr>
        <p:txBody>
          <a:bodyPr/>
          <a:lstStyle/>
          <a:p>
            <a:r>
              <a:rPr lang="en-AU"/>
              <a:t>PRIMED8TL001 | HASS | Economics and Business | The business of food production | Agriculture and Technology</a:t>
            </a:r>
            <a:endParaRPr lang="en-AU" dirty="0"/>
          </a:p>
        </p:txBody>
      </p:sp>
      <p:pic>
        <p:nvPicPr>
          <p:cNvPr id="9" name="Picture 6" descr="https://upload.wikimedia.org/wikipedia/commons/thumb/0/00/3D_printing_calibration_axis_alignment_movement_and_lubrication.svg/256px-3D_printing_calibration_axis_alignment_movement_and_lubricat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2715" y="2283897"/>
            <a:ext cx="5962839" cy="3004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6491-20D5-4AFC-BFB3-565AEC77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FB8B1-8652-4E99-B08E-82444FAB8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853"/>
            <a:ext cx="9176657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sz="2000" dirty="0"/>
              <a:t>Original PowerPoint designed by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sz="2000" dirty="0"/>
              <a:t>Stacey Carter</a:t>
            </a:r>
            <a:br>
              <a:rPr lang="en-AU" sz="2000" dirty="0"/>
            </a:br>
            <a:r>
              <a:rPr lang="en-AU" sz="2000" dirty="0"/>
              <a:t>BSc (Biomed) Grad Dip (Education)</a:t>
            </a:r>
            <a:br>
              <a:rPr lang="en-AU" sz="2000" dirty="0"/>
            </a:br>
            <a:r>
              <a:rPr lang="en-AU" sz="2000" dirty="0"/>
              <a:t>Course Coordination and Learning Design - Associate Degree in Agribusiness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sz="2000" dirty="0"/>
              <a:t>Faculty of Science and Engineering</a:t>
            </a:r>
            <a:br>
              <a:rPr lang="en-AU" sz="2000" dirty="0"/>
            </a:br>
            <a:r>
              <a:rPr lang="en-AU" sz="2000" dirty="0"/>
              <a:t>Curtin University</a:t>
            </a:r>
            <a:br>
              <a:rPr lang="en-AU" sz="2000" dirty="0"/>
            </a:br>
            <a:r>
              <a:rPr lang="en-AU" sz="2000" dirty="0"/>
              <a:t>Room | 303.285 </a:t>
            </a:r>
            <a:br>
              <a:rPr lang="en-AU" sz="2000" dirty="0"/>
            </a:br>
            <a:r>
              <a:rPr lang="en-AU" sz="2000" dirty="0"/>
              <a:t>Tel | (08) 9266 4568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sz="2000" dirty="0"/>
              <a:t>Email | </a:t>
            </a:r>
            <a:r>
              <a:rPr lang="en-AU" sz="2000" dirty="0">
                <a:hlinkClick r:id="rId3"/>
              </a:rPr>
              <a:t>stacey.carter@curtin.edu.au</a:t>
            </a:r>
            <a:endParaRPr lang="en-AU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AU" sz="2000" dirty="0"/>
              <a:t>Web | </a:t>
            </a:r>
            <a:r>
              <a:rPr lang="en-AU" sz="2000" dirty="0">
                <a:hlinkClick r:id="rId4" tooltip="Original URL: http://www.curtin.edu.au/. Click or tap if you trust this link."/>
              </a:rPr>
              <a:t>www.curtin.edu.au</a:t>
            </a:r>
            <a:r>
              <a:rPr lang="en-AU" sz="2000" dirty="0"/>
              <a:t>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06E43-5BD4-4274-8233-BDF7DBCB3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PRIMED8TL001 | HASS | Economics and Business | The business of food production | Agriculture and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0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SS_Presentation.potx" id="{B58F96D6-DCBA-4841-A869-6F30F25C5B7C}" vid="{B803A2E9-6616-41BC-92D2-4CEF1DFD03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ACF6BC67DC64E81EC1693F0C041B9" ma:contentTypeVersion="12" ma:contentTypeDescription="Create a new document." ma:contentTypeScope="" ma:versionID="2bb1e2135f37ff5c454a61ad5785ef49">
  <xsd:schema xmlns:xsd="http://www.w3.org/2001/XMLSchema" xmlns:xs="http://www.w3.org/2001/XMLSchema" xmlns:p="http://schemas.microsoft.com/office/2006/metadata/properties" xmlns:ns2="c11337b8-a1c9-4e93-a10e-b9c3de58965d" xmlns:ns3="939100e6-dc5b-4952-bae1-a6b604181575" targetNamespace="http://schemas.microsoft.com/office/2006/metadata/properties" ma:root="true" ma:fieldsID="15b09a6b1faadbb15ceed342801856bc" ns2:_="" ns3:_="">
    <xsd:import namespace="c11337b8-a1c9-4e93-a10e-b9c3de58965d"/>
    <xsd:import namespace="939100e6-dc5b-4952-bae1-a6b604181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337b8-a1c9-4e93-a10e-b9c3de58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100e6-dc5b-4952-bae1-a6b604181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11337b8-a1c9-4e93-a10e-b9c3de5896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68E043-22CC-4503-8B9C-D3DE1F0028A9}"/>
</file>

<file path=customXml/itemProps2.xml><?xml version="1.0" encoding="utf-8"?>
<ds:datastoreItem xmlns:ds="http://schemas.openxmlformats.org/officeDocument/2006/customXml" ds:itemID="{C353C6D0-DCF3-4A28-8E28-B8BBF38F5675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a7410e4e-0e94-4d9f-bc7f-ec562f0f3678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C7D1B6-7D19-4FCB-8EA0-57147BCA90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813</Words>
  <Application>Microsoft Office PowerPoint</Application>
  <PresentationFormat>Widescreen</PresentationFormat>
  <Paragraphs>75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Wingdings</vt:lpstr>
      <vt:lpstr>Office Theme</vt:lpstr>
      <vt:lpstr>Agriculture and Technology</vt:lpstr>
      <vt:lpstr>Drones</vt:lpstr>
      <vt:lpstr>Harrington Seed Destructor </vt:lpstr>
      <vt:lpstr>The Internet of Things </vt:lpstr>
      <vt:lpstr>Robots and autonomous vehicles </vt:lpstr>
      <vt:lpstr>Nanomaterials</vt:lpstr>
      <vt:lpstr>3D PRINTING </vt:lpstr>
      <vt:lpstr>Acknowledgements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Soils as Ecosystems</dc:title>
  <dc:creator>LAU Gina [SIDE - Sch of Isol &amp; Dist Edu]</dc:creator>
  <cp:lastModifiedBy>LAU Gina [SIDE - Sch of Isol &amp; Dist Edu]</cp:lastModifiedBy>
  <cp:revision>33</cp:revision>
  <dcterms:created xsi:type="dcterms:W3CDTF">2020-10-01T03:08:42Z</dcterms:created>
  <dcterms:modified xsi:type="dcterms:W3CDTF">2021-06-17T06:16:04Z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0x01010006EACF6BC67DC64E81EC1693F0C041B9</vt:lpwstr>
  </property>
  <property fmtid="{D5CDD505-2E9C-101B-9397-08002B2CF9AE}" pid="3" name="Order">
    <vt:r8>224900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