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7" r:id="rId5"/>
    <p:sldId id="258" r:id="rId6"/>
  </p:sldIdLst>
  <p:sldSz cx="21240750" cy="180006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70" userDrawn="1">
          <p15:clr>
            <a:srgbClr val="A4A3A4"/>
          </p15:clr>
        </p15:guide>
        <p15:guide id="2" pos="66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A8DBCA-FD60-46BC-81E1-1E36F34E5EC6}" v="73" dt="2021-08-16T05:19:52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5" autoAdjust="0"/>
  </p:normalViewPr>
  <p:slideViewPr>
    <p:cSldViewPr snapToGrid="0">
      <p:cViewPr>
        <p:scale>
          <a:sx n="100" d="100"/>
          <a:sy n="100" d="100"/>
        </p:scale>
        <p:origin x="-3864" y="-6666"/>
      </p:cViewPr>
      <p:guideLst>
        <p:guide orient="horz" pos="5670"/>
        <p:guide pos="66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ON Louisa [SIDE - Sch of Isol &amp; Dist Edu]" userId="S::louisa.keron@education.wa.edu.au::5abd2f33-2425-485d-b330-a03a3724741b" providerId="AD" clId="Web-{2C5A9E6A-FF0B-4358-92B9-391F9CDFAD18}"/>
    <pc:docChg chg="modSld">
      <pc:chgData name="KERON Louisa [SIDE - Sch of Isol &amp; Dist Edu]" userId="S::louisa.keron@education.wa.edu.au::5abd2f33-2425-485d-b330-a03a3724741b" providerId="AD" clId="Web-{2C5A9E6A-FF0B-4358-92B9-391F9CDFAD18}" dt="2021-08-03T07:08:04.122" v="1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2C5A9E6A-FF0B-4358-92B9-391F9CDFAD18}" dt="2021-08-03T07:08:04.122" v="1" actId="20577"/>
        <pc:sldMkLst>
          <pc:docMk/>
          <pc:sldMk cId="1109750057" sldId="257"/>
        </pc:sldMkLst>
        <pc:spChg chg="mod">
          <ac:chgData name="KERON Louisa [SIDE - Sch of Isol &amp; Dist Edu]" userId="S::louisa.keron@education.wa.edu.au::5abd2f33-2425-485d-b330-a03a3724741b" providerId="AD" clId="Web-{2C5A9E6A-FF0B-4358-92B9-391F9CDFAD18}" dt="2021-08-03T07:08:04.122" v="1" actId="20577"/>
          <ac:spMkLst>
            <pc:docMk/>
            <pc:sldMk cId="1109750057" sldId="257"/>
            <ac:spMk id="23" creationId="{00000000-0000-0000-0000-000000000000}"/>
          </ac:spMkLst>
        </pc:spChg>
      </pc:sldChg>
    </pc:docChg>
  </pc:docChgLst>
  <pc:docChgLst>
    <pc:chgData name="CROFTON Caroline [SIDE - Sch of Isol &amp; Dist Edu]" userId="5f6b73b5-2031-4e6c-bcf4-4fb51832601a" providerId="ADAL" clId="{FBE81C26-9B4B-47BF-ABD7-A2654653F453}"/>
    <pc:docChg chg="delSld">
      <pc:chgData name="CROFTON Caroline [SIDE - Sch of Isol &amp; Dist Edu]" userId="5f6b73b5-2031-4e6c-bcf4-4fb51832601a" providerId="ADAL" clId="{FBE81C26-9B4B-47BF-ABD7-A2654653F453}" dt="2021-07-02T03:11:05.691" v="1" actId="47"/>
      <pc:docMkLst>
        <pc:docMk/>
      </pc:docMkLst>
      <pc:sldChg chg="del">
        <pc:chgData name="CROFTON Caroline [SIDE - Sch of Isol &amp; Dist Edu]" userId="5f6b73b5-2031-4e6c-bcf4-4fb51832601a" providerId="ADAL" clId="{FBE81C26-9B4B-47BF-ABD7-A2654653F453}" dt="2021-07-02T03:10:51.504" v="0" actId="47"/>
        <pc:sldMkLst>
          <pc:docMk/>
          <pc:sldMk cId="1636260452" sldId="258"/>
        </pc:sldMkLst>
      </pc:sldChg>
      <pc:sldChg chg="del">
        <pc:chgData name="CROFTON Caroline [SIDE - Sch of Isol &amp; Dist Edu]" userId="5f6b73b5-2031-4e6c-bcf4-4fb51832601a" providerId="ADAL" clId="{FBE81C26-9B4B-47BF-ABD7-A2654653F453}" dt="2021-07-02T03:11:05.691" v="1" actId="47"/>
        <pc:sldMkLst>
          <pc:docMk/>
          <pc:sldMk cId="1194195831" sldId="259"/>
        </pc:sldMkLst>
      </pc:sldChg>
    </pc:docChg>
  </pc:docChgLst>
  <pc:docChgLst>
    <pc:chgData name="KERON Louisa [SIDE - Sch of Isol &amp; Dist Edu]" userId="5abd2f33-2425-485d-b330-a03a3724741b" providerId="ADAL" clId="{FFA8DBCA-FD60-46BC-81E1-1E36F34E5EC6}"/>
    <pc:docChg chg="undo custSel addSld delSld modSld">
      <pc:chgData name="KERON Louisa [SIDE - Sch of Isol &amp; Dist Edu]" userId="5abd2f33-2425-485d-b330-a03a3724741b" providerId="ADAL" clId="{FFA8DBCA-FD60-46BC-81E1-1E36F34E5EC6}" dt="2021-08-16T03:44:24.764" v="1152" actId="20577"/>
      <pc:docMkLst>
        <pc:docMk/>
      </pc:docMkLst>
      <pc:sldChg chg="addSp delSp modSp">
        <pc:chgData name="KERON Louisa [SIDE - Sch of Isol &amp; Dist Edu]" userId="5abd2f33-2425-485d-b330-a03a3724741b" providerId="ADAL" clId="{FFA8DBCA-FD60-46BC-81E1-1E36F34E5EC6}" dt="2021-08-16T03:42:01.280" v="1043" actId="20577"/>
        <pc:sldMkLst>
          <pc:docMk/>
          <pc:sldMk cId="1109750057" sldId="257"/>
        </pc:sldMkLst>
        <pc:spChg chg="mod">
          <ac:chgData name="KERON Louisa [SIDE - Sch of Isol &amp; Dist Edu]" userId="5abd2f33-2425-485d-b330-a03a3724741b" providerId="ADAL" clId="{FFA8DBCA-FD60-46BC-81E1-1E36F34E5EC6}" dt="2021-08-16T03:34:45.517" v="788" actId="1076"/>
          <ac:spMkLst>
            <pc:docMk/>
            <pc:sldMk cId="1109750057" sldId="257"/>
            <ac:spMk id="2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16T03:18:32.034" v="254" actId="20577"/>
          <ac:spMkLst>
            <pc:docMk/>
            <pc:sldMk cId="1109750057" sldId="257"/>
            <ac:spMk id="4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16T03:42:01.280" v="1043" actId="20577"/>
          <ac:spMkLst>
            <pc:docMk/>
            <pc:sldMk cId="1109750057" sldId="257"/>
            <ac:spMk id="6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10T03:03:39.171" v="8" actId="20577"/>
          <ac:spMkLst>
            <pc:docMk/>
            <pc:sldMk cId="1109750057" sldId="257"/>
            <ac:spMk id="21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16T01:50:08.521" v="14" actId="20577"/>
          <ac:spMkLst>
            <pc:docMk/>
            <pc:sldMk cId="1109750057" sldId="257"/>
            <ac:spMk id="22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09T03:42:40.947" v="1" actId="20577"/>
          <ac:spMkLst>
            <pc:docMk/>
            <pc:sldMk cId="1109750057" sldId="257"/>
            <ac:spMk id="23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16T01:50:21.523" v="20" actId="20577"/>
          <ac:spMkLst>
            <pc:docMk/>
            <pc:sldMk cId="1109750057" sldId="257"/>
            <ac:spMk id="25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16T01:50:26.695" v="22" actId="20577"/>
          <ac:spMkLst>
            <pc:docMk/>
            <pc:sldMk cId="1109750057" sldId="257"/>
            <ac:spMk id="26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16T03:09:36.184" v="44" actId="20577"/>
          <ac:spMkLst>
            <pc:docMk/>
            <pc:sldMk cId="1109750057" sldId="257"/>
            <ac:spMk id="29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09T03:43:39.664" v="7" actId="20577"/>
          <ac:spMkLst>
            <pc:docMk/>
            <pc:sldMk cId="1109750057" sldId="257"/>
            <ac:spMk id="32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16T03:36:38.199" v="898" actId="20577"/>
          <ac:spMkLst>
            <pc:docMk/>
            <pc:sldMk cId="1109750057" sldId="257"/>
            <ac:spMk id="33" creationId="{00000000-0000-0000-0000-000000000000}"/>
          </ac:spMkLst>
        </pc:spChg>
        <pc:spChg chg="mod">
          <ac:chgData name="KERON Louisa [SIDE - Sch of Isol &amp; Dist Edu]" userId="5abd2f33-2425-485d-b330-a03a3724741b" providerId="ADAL" clId="{FFA8DBCA-FD60-46BC-81E1-1E36F34E5EC6}" dt="2021-08-16T01:51:24.315" v="43" actId="20577"/>
          <ac:spMkLst>
            <pc:docMk/>
            <pc:sldMk cId="1109750057" sldId="257"/>
            <ac:spMk id="35" creationId="{00000000-0000-0000-0000-000000000000}"/>
          </ac:spMkLst>
        </pc:spChg>
        <pc:spChg chg="add mod">
          <ac:chgData name="KERON Louisa [SIDE - Sch of Isol &amp; Dist Edu]" userId="5abd2f33-2425-485d-b330-a03a3724741b" providerId="ADAL" clId="{FFA8DBCA-FD60-46BC-81E1-1E36F34E5EC6}" dt="2021-08-16T03:35:03.792" v="794" actId="1076"/>
          <ac:spMkLst>
            <pc:docMk/>
            <pc:sldMk cId="1109750057" sldId="257"/>
            <ac:spMk id="36" creationId="{BF511C2F-74FA-42CE-9E26-9BAC44B81245}"/>
          </ac:spMkLst>
        </pc:spChg>
        <pc:spChg chg="add mod">
          <ac:chgData name="KERON Louisa [SIDE - Sch of Isol &amp; Dist Edu]" userId="5abd2f33-2425-485d-b330-a03a3724741b" providerId="ADAL" clId="{FFA8DBCA-FD60-46BC-81E1-1E36F34E5EC6}" dt="2021-08-16T03:35:07.782" v="795" actId="1076"/>
          <ac:spMkLst>
            <pc:docMk/>
            <pc:sldMk cId="1109750057" sldId="257"/>
            <ac:spMk id="37" creationId="{35D5FCD5-FD96-4C63-9521-70EF9F4A679F}"/>
          </ac:spMkLst>
        </pc:spChg>
        <pc:spChg chg="mod">
          <ac:chgData name="KERON Louisa [SIDE - Sch of Isol &amp; Dist Edu]" userId="5abd2f33-2425-485d-b330-a03a3724741b" providerId="ADAL" clId="{FFA8DBCA-FD60-46BC-81E1-1E36F34E5EC6}" dt="2021-08-16T03:36:43.773" v="900" actId="20577"/>
          <ac:spMkLst>
            <pc:docMk/>
            <pc:sldMk cId="1109750057" sldId="257"/>
            <ac:spMk id="68" creationId="{00000000-0000-0000-0000-000000000000}"/>
          </ac:spMkLst>
        </pc:spChg>
        <pc:picChg chg="add del">
          <ac:chgData name="KERON Louisa [SIDE - Sch of Isol &amp; Dist Edu]" userId="5abd2f33-2425-485d-b330-a03a3724741b" providerId="ADAL" clId="{FFA8DBCA-FD60-46BC-81E1-1E36F34E5EC6}" dt="2021-08-16T03:35:15.832" v="796" actId="478"/>
          <ac:picMkLst>
            <pc:docMk/>
            <pc:sldMk cId="1109750057" sldId="257"/>
            <ac:picMk id="13" creationId="{91B164A2-826E-4006-A5D2-818335A29052}"/>
          </ac:picMkLst>
        </pc:picChg>
      </pc:sldChg>
      <pc:sldChg chg="addSp modSp add">
        <pc:chgData name="KERON Louisa [SIDE - Sch of Isol &amp; Dist Edu]" userId="5abd2f33-2425-485d-b330-a03a3724741b" providerId="ADAL" clId="{FFA8DBCA-FD60-46BC-81E1-1E36F34E5EC6}" dt="2021-08-16T03:44:24.764" v="1152" actId="20577"/>
        <pc:sldMkLst>
          <pc:docMk/>
          <pc:sldMk cId="118884311" sldId="258"/>
        </pc:sldMkLst>
        <pc:spChg chg="add mod">
          <ac:chgData name="KERON Louisa [SIDE - Sch of Isol &amp; Dist Edu]" userId="5abd2f33-2425-485d-b330-a03a3724741b" providerId="ADAL" clId="{FFA8DBCA-FD60-46BC-81E1-1E36F34E5EC6}" dt="2021-08-16T03:10:05.424" v="59" actId="20577"/>
          <ac:spMkLst>
            <pc:docMk/>
            <pc:sldMk cId="118884311" sldId="258"/>
            <ac:spMk id="2" creationId="{EC10A1D7-7C65-4927-9E8F-83D09CDC660A}"/>
          </ac:spMkLst>
        </pc:spChg>
        <pc:spChg chg="add mod">
          <ac:chgData name="KERON Louisa [SIDE - Sch of Isol &amp; Dist Edu]" userId="5abd2f33-2425-485d-b330-a03a3724741b" providerId="ADAL" clId="{FFA8DBCA-FD60-46BC-81E1-1E36F34E5EC6}" dt="2021-08-16T03:44:24.764" v="1152" actId="20577"/>
          <ac:spMkLst>
            <pc:docMk/>
            <pc:sldMk cId="118884311" sldId="258"/>
            <ac:spMk id="3" creationId="{08813D24-653A-41B6-BDDB-332492907755}"/>
          </ac:spMkLst>
        </pc:spChg>
      </pc:sldChg>
      <pc:sldChg chg="add del">
        <pc:chgData name="KERON Louisa [SIDE - Sch of Isol &amp; Dist Edu]" userId="5abd2f33-2425-485d-b330-a03a3724741b" providerId="ADAL" clId="{FFA8DBCA-FD60-46BC-81E1-1E36F34E5EC6}" dt="2021-08-16T00:00:05.141" v="10"/>
        <pc:sldMkLst>
          <pc:docMk/>
          <pc:sldMk cId="982806702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277AF-AFDD-4514-BDE0-4055CE46A989}" type="datetimeFigureOut">
              <a:rPr lang="en-AU" smtClean="0"/>
              <a:t>31/08/2021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0" y="857250"/>
            <a:ext cx="27305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2280-25B8-400D-A751-96EC60722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75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1pPr>
    <a:lvl2pPr marL="941786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2pPr>
    <a:lvl3pPr marL="1883573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3pPr>
    <a:lvl4pPr marL="2825359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4pPr>
    <a:lvl5pPr marL="3767145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5pPr>
    <a:lvl6pPr marL="4708931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6pPr>
    <a:lvl7pPr marL="5650718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7pPr>
    <a:lvl8pPr marL="6592504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8pPr>
    <a:lvl9pPr marL="7534290" algn="l" defTabSz="1883573" rtl="0" eaLnBrk="1" latinLnBrk="0" hangingPunct="1">
      <a:defRPr sz="24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BA9A-3489-48EF-B21F-674424C154F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01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2945943"/>
            <a:ext cx="18054638" cy="6266897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9454516"/>
            <a:ext cx="15930563" cy="4345992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E491-0F1C-4152-A5BE-CB55C965F876}" type="datetime1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68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D5C3-46E7-4FE8-AA1F-55DBB0AECB4B}" type="datetime1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68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958369"/>
            <a:ext cx="4580037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958369"/>
            <a:ext cx="13474601" cy="152547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91-578C-4E5E-8373-58B6F4756285}" type="datetime1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1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D42E-8364-4E16-8244-222158A47917}" type="datetime1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96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4487671"/>
            <a:ext cx="18320147" cy="7487774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12046282"/>
            <a:ext cx="18320147" cy="3937644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9332-AAA1-4075-BC3B-0374679B86F4}" type="datetime1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49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4791843"/>
            <a:ext cx="9027319" cy="11421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4791843"/>
            <a:ext cx="9027319" cy="11421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E985-37C2-4395-A3F1-73C572D46D92}" type="datetime1">
              <a:rPr lang="en-AU" smtClean="0"/>
              <a:t>31/08/2021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2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958373"/>
            <a:ext cx="18320147" cy="34792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4412664"/>
            <a:ext cx="8985831" cy="2162578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6575242"/>
            <a:ext cx="8985831" cy="9671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4412664"/>
            <a:ext cx="9030085" cy="2162578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6575242"/>
            <a:ext cx="9030085" cy="9671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4AE6-86C3-4CF7-858F-46422DAAF2EC}" type="datetime1">
              <a:rPr lang="en-AU" smtClean="0"/>
              <a:t>31/08/2021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364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90C6-33BB-4414-BE77-99A88C83AAF8}" type="datetime1">
              <a:rPr lang="en-AU" smtClean="0"/>
              <a:t>31/08/2021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0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7D44-8316-49D0-AD43-2FC686D32A78}" type="datetime1">
              <a:rPr lang="en-AU" smtClean="0"/>
              <a:t>31/08/2021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70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200044"/>
            <a:ext cx="6850695" cy="4200155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2591766"/>
            <a:ext cx="10753130" cy="12792138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5400199"/>
            <a:ext cx="6850695" cy="10004536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233-1DBB-4361-BF68-38AD9D5F5B5B}" type="datetime1">
              <a:rPr lang="en-AU" smtClean="0"/>
              <a:t>31/08/2021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79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200044"/>
            <a:ext cx="6850695" cy="4200155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2591766"/>
            <a:ext cx="10753130" cy="12792138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5400199"/>
            <a:ext cx="6850695" cy="10004536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06-3017-4F9B-9911-82578495F858}" type="datetime1">
              <a:rPr lang="en-AU" smtClean="0"/>
              <a:t>31/08/2021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76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958373"/>
            <a:ext cx="18320147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4791843"/>
            <a:ext cx="18320147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16683952"/>
            <a:ext cx="477916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070F-EAC9-4A1D-B199-6FFC075D886A}" type="datetime1">
              <a:rPr lang="en-AU" smtClean="0"/>
              <a:t>31/08/2021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16683952"/>
            <a:ext cx="7168753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PRIMED9TL001 | HASS | Food now and in the future | Infographic1 - Spotlight on WA Biomes | © Department of Education WA 2021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16683952"/>
            <a:ext cx="477916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7D44-467B-49E4-A871-DE79FEE161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45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gric.wa.gov.au/agricultural-exports/truffle-industry-western-australia" TargetMode="External"/><Relationship Id="rId3" Type="http://schemas.openxmlformats.org/officeDocument/2006/relationships/hyperlink" Target="http://www.bom.gov.au/jsp/ncc/climate_averages/climate-classifications/index.jsp" TargetMode="External"/><Relationship Id="rId7" Type="http://schemas.openxmlformats.org/officeDocument/2006/relationships/hyperlink" Target="http://www.moorecatchment.org.au/wp-content/uploads/2020/03/Moore-nrm-shire-guide-March-2020-Web.pdf" TargetMode="External"/><Relationship Id="rId2" Type="http://schemas.openxmlformats.org/officeDocument/2006/relationships/hyperlink" Target="http://creativecommons.org/licenses/by/3.0/a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searchlibrary.agric.wa.gov.au/gis_maps/15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researchlibrary.agric.wa.gov.au/gis_maps/10/" TargetMode="External"/><Relationship Id="rId10" Type="http://schemas.openxmlformats.org/officeDocument/2006/relationships/hyperlink" Target="https://www.agric.wa.gov.au/new-horticulture-crops/cultivation-black-truffles-western-australia" TargetMode="External"/><Relationship Id="rId4" Type="http://schemas.openxmlformats.org/officeDocument/2006/relationships/hyperlink" Target="https://www.dpaw.wa.gov.au/images/documents/about/science/cswa/articles/PreEuropeanVegMap_Jun_14.pdf" TargetMode="External"/><Relationship Id="rId9" Type="http://schemas.openxmlformats.org/officeDocument/2006/relationships/hyperlink" Target="https://www.agric.wa.gov.au/soil-salinity/dryland-salinity-western-australia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5403"/>
            <a:ext cx="21240750" cy="18000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SPOTLIGHT ON WESTERN AUSTRALIA – BIOMES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75343" y="9058858"/>
            <a:ext cx="4490063" cy="424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WESTERN AUSTRALIAN SOILS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59722" y="8378203"/>
            <a:ext cx="4208502" cy="797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2000" b="1">
                <a:latin typeface="Arial"/>
                <a:cs typeface="Arial"/>
              </a:rPr>
              <a:t>PRE-EUROPEAN VEGETATION OF WESTERN AUSTRALIA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12" y="10048060"/>
            <a:ext cx="5124771" cy="74497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6" y="2194940"/>
            <a:ext cx="6925822" cy="5680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Rectangle 17"/>
          <p:cNvSpPr/>
          <p:nvPr/>
        </p:nvSpPr>
        <p:spPr>
          <a:xfrm>
            <a:off x="2331690" y="1538107"/>
            <a:ext cx="3717245" cy="481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CLIMATE ZONES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35934" y="1734384"/>
            <a:ext cx="1151658" cy="240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Figure 1.1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8525" y="8824613"/>
            <a:ext cx="1151658" cy="240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>
                <a:latin typeface="Arial" panose="020B0604020202020204" pitchFamily="34" charset="0"/>
                <a:cs typeface="Arial" panose="020B0604020202020204" pitchFamily="34" charset="0"/>
              </a:rPr>
              <a:t>Figure 1.2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445343" y="2019370"/>
            <a:ext cx="1151658" cy="240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>
                <a:latin typeface="Arial" panose="020B0604020202020204" pitchFamily="34" charset="0"/>
                <a:cs typeface="Arial" panose="020B0604020202020204" pitchFamily="34" charset="0"/>
              </a:rPr>
              <a:t>Figure 1.3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33737" y="9689362"/>
            <a:ext cx="1151658" cy="240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>
                <a:latin typeface="Arial" panose="020B0604020202020204" pitchFamily="34" charset="0"/>
                <a:cs typeface="Arial" panose="020B0604020202020204" pitchFamily="34" charset="0"/>
              </a:rPr>
              <a:t>Figure 1.4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920854" y="1924927"/>
            <a:ext cx="1465207" cy="287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Figure 1.5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41" y="9554186"/>
            <a:ext cx="5805753" cy="7958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075" y="2332771"/>
            <a:ext cx="7175892" cy="34690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16144460" y="1815693"/>
            <a:ext cx="1465207" cy="392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SALINITY</a:t>
            </a:r>
            <a:r>
              <a:rPr lang="en-AU"/>
              <a:t>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42625" y="1440080"/>
            <a:ext cx="3155499" cy="456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sz="2000" b="1">
                <a:latin typeface="Arial" panose="020B0604020202020204" pitchFamily="34" charset="0"/>
                <a:cs typeface="Arial" panose="020B0604020202020204" pitchFamily="34" charset="0"/>
              </a:rPr>
              <a:t>LAND USE MAP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536686" y="12450156"/>
            <a:ext cx="1240020" cy="299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Figure 1.6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488" y="6041138"/>
            <a:ext cx="3388303" cy="1547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075" y="6030546"/>
            <a:ext cx="3396449" cy="1547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7" name="Rectangle 26"/>
          <p:cNvSpPr/>
          <p:nvPr/>
        </p:nvSpPr>
        <p:spPr>
          <a:xfrm>
            <a:off x="15621435" y="8686713"/>
            <a:ext cx="2933286" cy="6463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TRUFFLE CASE STUDY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00615" y="9511364"/>
            <a:ext cx="7017722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truffle has been developed around the black truffle produced by </a:t>
            </a: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Tuber </a:t>
            </a:r>
            <a:r>
              <a:rPr lang="en-AU" i="1" dirty="0" err="1">
                <a:latin typeface="Arial" panose="020B0604020202020204" pitchFamily="34" charset="0"/>
                <a:cs typeface="Arial" panose="020B0604020202020204" pitchFamily="34" charset="0"/>
              </a:rPr>
              <a:t>melanosporum</a:t>
            </a: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first commercial plantings of </a:t>
            </a: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AU" i="1" dirty="0" err="1">
                <a:latin typeface="Arial" panose="020B0604020202020204" pitchFamily="34" charset="0"/>
                <a:cs typeface="Arial" panose="020B0604020202020204" pitchFamily="34" charset="0"/>
              </a:rPr>
              <a:t>melanosporum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 in Western Australia occurred in 1997.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first black truffle harvested in 2003, with production steadily increasing since.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majority of WA produced black truffles are exported.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14440" y="12219789"/>
            <a:ext cx="25145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Annual volume truffle exports from Australia and WA 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496" y="12880707"/>
            <a:ext cx="3725531" cy="2645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575" y="13016491"/>
            <a:ext cx="3181114" cy="2373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6" name="TextBox 65"/>
          <p:cNvSpPr txBox="1"/>
          <p:nvPr/>
        </p:nvSpPr>
        <p:spPr>
          <a:xfrm>
            <a:off x="18760750" y="12184370"/>
            <a:ext cx="206733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Total monthly volume of truffles exported from WA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7482997" y="12629585"/>
            <a:ext cx="1240020" cy="2511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Figure 1.7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615" y="15787444"/>
            <a:ext cx="3489767" cy="1646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283" y="15746748"/>
            <a:ext cx="3518726" cy="1646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43" y="2332771"/>
            <a:ext cx="4350063" cy="64629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3862050" y="7176481"/>
            <a:ext cx="799321" cy="295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Image 1.1 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629283" y="7214894"/>
            <a:ext cx="799321" cy="295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Image 1.2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511C2F-74FA-42CE-9E26-9BAC44B81245}"/>
              </a:ext>
            </a:extLst>
          </p:cNvPr>
          <p:cNvSpPr/>
          <p:nvPr/>
        </p:nvSpPr>
        <p:spPr>
          <a:xfrm>
            <a:off x="13707311" y="17038253"/>
            <a:ext cx="799321" cy="295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Image 1.3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D5FCD5-FD96-4C63-9521-70EF9F4A679F}"/>
              </a:ext>
            </a:extLst>
          </p:cNvPr>
          <p:cNvSpPr/>
          <p:nvPr/>
        </p:nvSpPr>
        <p:spPr>
          <a:xfrm>
            <a:off x="17713575" y="17007977"/>
            <a:ext cx="799321" cy="295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Image 1.4 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21882" y="17322249"/>
            <a:ext cx="20873688" cy="783143"/>
          </a:xfrm>
        </p:spPr>
        <p:txBody>
          <a:bodyPr/>
          <a:lstStyle/>
          <a:p>
            <a:r>
              <a:rPr lang="en-AU" sz="2400" dirty="0" smtClean="0">
                <a:solidFill>
                  <a:schemeClr val="bg1"/>
                </a:solidFill>
              </a:rPr>
              <a:t>PRIMED9TL001 | HASS | Food now and in the future | Infographic1 - Spotlight on WA Biomes | © Department of Education WA 2021</a:t>
            </a: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72390" y="17643710"/>
            <a:ext cx="420660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5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0A1D7-7C65-4927-9E8F-83D09CDC660A}"/>
              </a:ext>
            </a:extLst>
          </p:cNvPr>
          <p:cNvSpPr/>
          <p:nvPr/>
        </p:nvSpPr>
        <p:spPr>
          <a:xfrm>
            <a:off x="1200150" y="1282115"/>
            <a:ext cx="193929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A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</a:t>
            </a:r>
          </a:p>
          <a:p>
            <a:r>
              <a:rPr lang="en-A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  <a:p>
            <a:endParaRPr lang="en-A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13D24-653A-41B6-BDDB-332492907755}"/>
              </a:ext>
            </a:extLst>
          </p:cNvPr>
          <p:cNvSpPr txBox="1"/>
          <p:nvPr/>
        </p:nvSpPr>
        <p:spPr>
          <a:xfrm>
            <a:off x="1225500" y="2556525"/>
            <a:ext cx="18547373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1.1 ‘Climate Zones’ by Australian Bureau of Meteorology. Licensed 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Creative Commons Attribution Australia Licence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available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http://www.bom.gov.au/jsp/ncc/climate_averages/climate-classifications/index.jsp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1.2 Pre-European Vegetation of Western Australia’ by Department of Parks and Wildlife available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https://www.dpaw.wa.gov.au/images/documents/about/science/cswa/articles/PreEuropeanVegMap_Jun_14.pdf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1.3 ‘Land Use Map’ by Department of Primary Industries and Regional Development available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https://researchlibrary.agric.wa.gov.au/gis_maps/10/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1.4 ‘Western Australian Soils’ by Department of Primary Industries and Regional Development available at &lt;</a:t>
            </a:r>
            <a:r>
              <a:rPr lang="en-AU" u="sng" dirty="0">
                <a:hlinkClick r:id="rId6"/>
              </a:rPr>
              <a:t>https://researchlibrary.agric.wa.gov.au/gis_maps/15/</a:t>
            </a:r>
            <a:r>
              <a:rPr lang="en-AU" u="sng" dirty="0"/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1.5 ‘Salinity’ by Western Australian Government’s State Natural Resource Management Program available at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www.moorecatchment.org.au/wp-content/uploads/2020/03/Moore-nrm-shire-guide-March-2020-Web.pdf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/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</a:b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1.6 ‘Annual volume truffle exports from Australia and WA’ by the Department of Primary Industries and Regional Development available at </a:t>
            </a:r>
            <a:r>
              <a:rPr lang="en-AU" dirty="0"/>
              <a:t>&lt;</a:t>
            </a:r>
            <a:r>
              <a:rPr lang="en-AU" u="sng" dirty="0">
                <a:hlinkClick r:id="rId8"/>
              </a:rPr>
              <a:t>https://www.agric.wa.gov.au/agricultural-exports/truffle-industry-western-australia</a:t>
            </a:r>
            <a:r>
              <a:rPr lang="en-AU" dirty="0"/>
              <a:t>&gt;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1.7 ‘Total monthly volume of truffles exported from WA’ by the Department of Primary Industries and Regional Development available at </a:t>
            </a:r>
            <a:r>
              <a:rPr lang="en-AU" dirty="0"/>
              <a:t>&lt;</a:t>
            </a:r>
            <a:r>
              <a:rPr lang="en-AU" u="sng" dirty="0">
                <a:hlinkClick r:id="rId8"/>
              </a:rPr>
              <a:t>https://www.agric.wa.gov.au/agricultural-exports/truffle-industry-western-australia</a:t>
            </a:r>
            <a:r>
              <a:rPr lang="en-AU" dirty="0"/>
              <a:t>&gt;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1.1 Department of Primary Industries and Regional Development available at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https://www.agric.wa.gov.au/soil-salinity/dryland-salinity-western-australia-0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1.2 Department of Primary Industries and Regional Development available at &lt;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https://www.agric.wa.gov.au/soil-salinity/dryland-salinity-western-australia-0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1.3 Department of Primary Industries and Regional Development available at </a:t>
            </a:r>
            <a:r>
              <a:rPr lang="en-AU" dirty="0"/>
              <a:t>&lt;</a:t>
            </a:r>
            <a:r>
              <a:rPr lang="en-AU" u="sng" dirty="0">
                <a:hlinkClick r:id="rId8"/>
              </a:rPr>
              <a:t>https://www.agric.wa.gov.au/agricultural-exports/truffle-industry-western-australia</a:t>
            </a:r>
            <a:r>
              <a:rPr lang="en-AU" dirty="0"/>
              <a:t>&gt;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1.4 Department of Primary Industries and Regional Development available at </a:t>
            </a:r>
            <a:r>
              <a:rPr lang="en-AU" dirty="0"/>
              <a:t>&lt;</a:t>
            </a:r>
            <a:r>
              <a:rPr lang="en-AU" u="sng" dirty="0">
                <a:hlinkClick r:id="rId10"/>
              </a:rPr>
              <a:t>https://www.agric.wa.gov.au/new-horticulture-crops/cultivation-black-truffles-western-australia</a:t>
            </a:r>
            <a:r>
              <a:rPr lang="en-AU" dirty="0"/>
              <a:t>&gt;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21882" y="17322249"/>
            <a:ext cx="20873688" cy="783143"/>
          </a:xfrm>
        </p:spPr>
        <p:txBody>
          <a:bodyPr/>
          <a:lstStyle/>
          <a:p>
            <a:r>
              <a:rPr lang="en-AU" sz="2400" dirty="0" smtClean="0">
                <a:solidFill>
                  <a:schemeClr val="tx1"/>
                </a:solidFill>
              </a:rPr>
              <a:t>PRIMED9TL001 | HASS | Food now and in the future | Infographic1 - Spotlight on WA Biomes | © Department of Education WA 2021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72390" y="17643710"/>
            <a:ext cx="420660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2D6FB2-251C-4A14-92DB-FAA9B6E02427}"/>
</file>

<file path=customXml/itemProps2.xml><?xml version="1.0" encoding="utf-8"?>
<ds:datastoreItem xmlns:ds="http://schemas.openxmlformats.org/officeDocument/2006/customXml" ds:itemID="{88CFB1DC-1024-4297-AE65-4308F55AFF6B}">
  <ds:schemaRefs>
    <ds:schemaRef ds:uri="c8567d32-44a6-4f8d-bcfe-e848e1c9e6f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7410e4e-0e94-4d9f-bc7f-ec562f0f36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486583-C91A-4A48-ABDF-E85BE93710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390</Words>
  <Application>Microsoft Office PowerPoint</Application>
  <PresentationFormat>Custom</PresentationFormat>
  <Paragraphs>50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CROFTON Caroline [SIDE - Sch of Isol &amp; Dist Edu]</dc:creator>
  <cp:lastModifiedBy>LAU Gina [SIDE - Sch of Isol &amp; Dist Edu]</cp:lastModifiedBy>
  <cp:revision>4</cp:revision>
  <dcterms:created xsi:type="dcterms:W3CDTF">2021-05-18T07:55:59Z</dcterms:created>
  <dcterms:modified xsi:type="dcterms:W3CDTF">2021-08-31T07:59:26Z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246900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