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7" r:id="rId5"/>
    <p:sldId id="258" r:id="rId6"/>
  </p:sldIdLst>
  <p:sldSz cx="21240750" cy="180006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0" userDrawn="1">
          <p15:clr>
            <a:srgbClr val="A4A3A4"/>
          </p15:clr>
        </p15:guide>
        <p15:guide id="2" pos="66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ON Louisa [SIDE - Sch of Isol &amp; Dist Edu]" initials="KL[-SoI&amp;DE" lastIdx="3" clrIdx="0">
    <p:extLst>
      <p:ext uri="{19B8F6BF-5375-455C-9EA6-DF929625EA0E}">
        <p15:presenceInfo xmlns:p15="http://schemas.microsoft.com/office/powerpoint/2012/main" userId="S::louisa.keron@education.wa.edu.au::5abd2f33-2425-485d-b330-a03a372474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FEF57-B186-4D2F-816E-7569955D0D9E}" v="6" dt="2021-08-16T05:32:33.757"/>
    <p1510:client id="{5DEBE454-653E-45E8-A32E-90DC1367A26B}" v="53" dt="2021-08-16T07:27:28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 showGuides="1">
      <p:cViewPr>
        <p:scale>
          <a:sx n="66" d="100"/>
          <a:sy n="66" d="100"/>
        </p:scale>
        <p:origin x="384" y="-2328"/>
      </p:cViewPr>
      <p:guideLst>
        <p:guide orient="horz" pos="5670"/>
        <p:guide pos="66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FTON Caroline [SIDE - Sch of Isol &amp; Dist Edu]" userId="S::caroline.crofton@education.wa.edu.au::5f6b73b5-2031-4e6c-bcf4-4fb51832601a" providerId="AD" clId="Web-{9E77B760-226D-4AD6-9B5C-A8C108EFAE9A}"/>
    <pc:docChg chg="delSld">
      <pc:chgData name="CROFTON Caroline [SIDE - Sch of Isol &amp; Dist Edu]" userId="S::caroline.crofton@education.wa.edu.au::5f6b73b5-2031-4e6c-bcf4-4fb51832601a" providerId="AD" clId="Web-{9E77B760-226D-4AD6-9B5C-A8C108EFAE9A}" dt="2021-07-02T03:11:52.751" v="1"/>
      <pc:docMkLst>
        <pc:docMk/>
      </pc:docMkLst>
      <pc:sldChg chg="del">
        <pc:chgData name="CROFTON Caroline [SIDE - Sch of Isol &amp; Dist Edu]" userId="S::caroline.crofton@education.wa.edu.au::5f6b73b5-2031-4e6c-bcf4-4fb51832601a" providerId="AD" clId="Web-{9E77B760-226D-4AD6-9B5C-A8C108EFAE9A}" dt="2021-07-02T03:11:52.751" v="1"/>
        <pc:sldMkLst>
          <pc:docMk/>
          <pc:sldMk cId="842365690" sldId="258"/>
        </pc:sldMkLst>
      </pc:sldChg>
      <pc:sldChg chg="del">
        <pc:chgData name="CROFTON Caroline [SIDE - Sch of Isol &amp; Dist Edu]" userId="S::caroline.crofton@education.wa.edu.au::5f6b73b5-2031-4e6c-bcf4-4fb51832601a" providerId="AD" clId="Web-{9E77B760-226D-4AD6-9B5C-A8C108EFAE9A}" dt="2021-07-02T03:11:37.079" v="0"/>
        <pc:sldMkLst>
          <pc:docMk/>
          <pc:sldMk cId="2942041239" sldId="259"/>
        </pc:sldMkLst>
      </pc:sldChg>
    </pc:docChg>
  </pc:docChgLst>
  <pc:docChgLst>
    <pc:chgData name="KERON Louisa [SIDE - Sch of Isol &amp; Dist Edu]" userId="S::louisa.keron@education.wa.edu.au::5abd2f33-2425-485d-b330-a03a3724741b" providerId="AD" clId="Web-{35CFEF57-B186-4D2F-816E-7569955D0D9E}"/>
    <pc:docChg chg="modSld">
      <pc:chgData name="KERON Louisa [SIDE - Sch of Isol &amp; Dist Edu]" userId="S::louisa.keron@education.wa.edu.au::5abd2f33-2425-485d-b330-a03a3724741b" providerId="AD" clId="Web-{35CFEF57-B186-4D2F-816E-7569955D0D9E}" dt="2021-08-16T05:32:33.757" v="2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35CFEF57-B186-4D2F-816E-7569955D0D9E}" dt="2021-08-16T05:32:33.757" v="2" actId="20577"/>
        <pc:sldMkLst>
          <pc:docMk/>
          <pc:sldMk cId="2511983730" sldId="258"/>
        </pc:sldMkLst>
        <pc:spChg chg="mod">
          <ac:chgData name="KERON Louisa [SIDE - Sch of Isol &amp; Dist Edu]" userId="S::louisa.keron@education.wa.edu.au::5abd2f33-2425-485d-b330-a03a3724741b" providerId="AD" clId="Web-{35CFEF57-B186-4D2F-816E-7569955D0D9E}" dt="2021-08-16T05:32:33.757" v="2" actId="20577"/>
          <ac:spMkLst>
            <pc:docMk/>
            <pc:sldMk cId="2511983730" sldId="258"/>
            <ac:spMk id="3" creationId="{E5FF589C-A528-437B-BFC0-32FB0EA81058}"/>
          </ac:spMkLst>
        </pc:spChg>
      </pc:sldChg>
    </pc:docChg>
  </pc:docChgLst>
  <pc:docChgLst>
    <pc:chgData name="KERON Louisa [SIDE - Sch of Isol &amp; Dist Edu]" userId="5abd2f33-2425-485d-b330-a03a3724741b" providerId="ADAL" clId="{5DEBE454-653E-45E8-A32E-90DC1367A26B}"/>
    <pc:docChg chg="undo custSel addSld modSld">
      <pc:chgData name="KERON Louisa [SIDE - Sch of Isol &amp; Dist Edu]" userId="5abd2f33-2425-485d-b330-a03a3724741b" providerId="ADAL" clId="{5DEBE454-653E-45E8-A32E-90DC1367A26B}" dt="2021-08-16T07:28:32.618" v="1042" actId="20577"/>
      <pc:docMkLst>
        <pc:docMk/>
      </pc:docMkLst>
      <pc:sldChg chg="modSp addCm modCm">
        <pc:chgData name="KERON Louisa [SIDE - Sch of Isol &amp; Dist Edu]" userId="5abd2f33-2425-485d-b330-a03a3724741b" providerId="ADAL" clId="{5DEBE454-653E-45E8-A32E-90DC1367A26B}" dt="2021-08-16T07:23:48.046" v="849"/>
        <pc:sldMkLst>
          <pc:docMk/>
          <pc:sldMk cId="1038446151" sldId="257"/>
        </pc:sldMkLst>
        <pc:spChg chg="mod">
          <ac:chgData name="KERON Louisa [SIDE - Sch of Isol &amp; Dist Edu]" userId="5abd2f33-2425-485d-b330-a03a3724741b" providerId="ADAL" clId="{5DEBE454-653E-45E8-A32E-90DC1367A26B}" dt="2021-08-16T03:47:15.178" v="59" actId="20577"/>
          <ac:spMkLst>
            <pc:docMk/>
            <pc:sldMk cId="1038446151" sldId="257"/>
            <ac:spMk id="10" creationId="{00000000-0000-0000-0000-000000000000}"/>
          </ac:spMkLst>
        </pc:spChg>
        <pc:spChg chg="mod">
          <ac:chgData name="KERON Louisa [SIDE - Sch of Isol &amp; Dist Edu]" userId="5abd2f33-2425-485d-b330-a03a3724741b" providerId="ADAL" clId="{5DEBE454-653E-45E8-A32E-90DC1367A26B}" dt="2021-08-16T03:51:06.695" v="231" actId="14100"/>
          <ac:spMkLst>
            <pc:docMk/>
            <pc:sldMk cId="1038446151" sldId="257"/>
            <ac:spMk id="55" creationId="{00000000-0000-0000-0000-000000000000}"/>
          </ac:spMkLst>
        </pc:spChg>
        <pc:spChg chg="mod">
          <ac:chgData name="KERON Louisa [SIDE - Sch of Isol &amp; Dist Edu]" userId="5abd2f33-2425-485d-b330-a03a3724741b" providerId="ADAL" clId="{5DEBE454-653E-45E8-A32E-90DC1367A26B}" dt="2021-08-16T01:52:23.425" v="28"/>
          <ac:spMkLst>
            <pc:docMk/>
            <pc:sldMk cId="1038446151" sldId="257"/>
            <ac:spMk id="70" creationId="{00000000-0000-0000-0000-000000000000}"/>
          </ac:spMkLst>
        </pc:spChg>
        <pc:spChg chg="mod">
          <ac:chgData name="KERON Louisa [SIDE - Sch of Isol &amp; Dist Edu]" userId="5abd2f33-2425-485d-b330-a03a3724741b" providerId="ADAL" clId="{5DEBE454-653E-45E8-A32E-90DC1367A26B}" dt="2021-08-16T03:50:36.592" v="222" actId="14100"/>
          <ac:spMkLst>
            <pc:docMk/>
            <pc:sldMk cId="1038446151" sldId="257"/>
            <ac:spMk id="74" creationId="{00000000-0000-0000-0000-000000000000}"/>
          </ac:spMkLst>
        </pc:spChg>
        <pc:spChg chg="mod">
          <ac:chgData name="KERON Louisa [SIDE - Sch of Isol &amp; Dist Edu]" userId="5abd2f33-2425-485d-b330-a03a3724741b" providerId="ADAL" clId="{5DEBE454-653E-45E8-A32E-90DC1367A26B}" dt="2021-08-16T03:50:46.712" v="225" actId="14100"/>
          <ac:spMkLst>
            <pc:docMk/>
            <pc:sldMk cId="1038446151" sldId="257"/>
            <ac:spMk id="75" creationId="{00000000-0000-0000-0000-000000000000}"/>
          </ac:spMkLst>
        </pc:spChg>
        <pc:spChg chg="mod">
          <ac:chgData name="KERON Louisa [SIDE - Sch of Isol &amp; Dist Edu]" userId="5abd2f33-2425-485d-b330-a03a3724741b" providerId="ADAL" clId="{5DEBE454-653E-45E8-A32E-90DC1367A26B}" dt="2021-08-16T03:50:56.847" v="228" actId="14100"/>
          <ac:spMkLst>
            <pc:docMk/>
            <pc:sldMk cId="1038446151" sldId="257"/>
            <ac:spMk id="76" creationId="{00000000-0000-0000-0000-000000000000}"/>
          </ac:spMkLst>
        </pc:spChg>
        <pc:spChg chg="mod">
          <ac:chgData name="KERON Louisa [SIDE - Sch of Isol &amp; Dist Edu]" userId="5abd2f33-2425-485d-b330-a03a3724741b" providerId="ADAL" clId="{5DEBE454-653E-45E8-A32E-90DC1367A26B}" dt="2021-08-09T07:41:08.887" v="0" actId="20577"/>
          <ac:spMkLst>
            <pc:docMk/>
            <pc:sldMk cId="1038446151" sldId="257"/>
            <ac:spMk id="2048" creationId="{00000000-0000-0000-0000-000000000000}"/>
          </ac:spMkLst>
        </pc:spChg>
      </pc:sldChg>
      <pc:sldChg chg="addSp delSp modSp add addCm delCm">
        <pc:chgData name="KERON Louisa [SIDE - Sch of Isol &amp; Dist Edu]" userId="5abd2f33-2425-485d-b330-a03a3724741b" providerId="ADAL" clId="{5DEBE454-653E-45E8-A32E-90DC1367A26B}" dt="2021-08-16T07:28:32.618" v="1042" actId="20577"/>
        <pc:sldMkLst>
          <pc:docMk/>
          <pc:sldMk cId="2511983730" sldId="258"/>
        </pc:sldMkLst>
        <pc:spChg chg="add del mod">
          <ac:chgData name="KERON Louisa [SIDE - Sch of Isol &amp; Dist Edu]" userId="5abd2f33-2425-485d-b330-a03a3724741b" providerId="ADAL" clId="{5DEBE454-653E-45E8-A32E-90DC1367A26B}" dt="2021-08-16T01:45:21.472" v="8"/>
          <ac:spMkLst>
            <pc:docMk/>
            <pc:sldMk cId="2511983730" sldId="258"/>
            <ac:spMk id="2" creationId="{37E13852-2841-4453-815F-20B3D2D77CCE}"/>
          </ac:spMkLst>
        </pc:spChg>
        <pc:spChg chg="add mod">
          <ac:chgData name="KERON Louisa [SIDE - Sch of Isol &amp; Dist Edu]" userId="5abd2f33-2425-485d-b330-a03a3724741b" providerId="ADAL" clId="{5DEBE454-653E-45E8-A32E-90DC1367A26B}" dt="2021-08-16T07:28:32.618" v="1042" actId="20577"/>
          <ac:spMkLst>
            <pc:docMk/>
            <pc:sldMk cId="2511983730" sldId="258"/>
            <ac:spMk id="3" creationId="{E5FF589C-A528-437B-BFC0-32FB0EA810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277AF-AFDD-4514-BDE0-4055CE46A989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06750" y="857250"/>
            <a:ext cx="27305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2280-25B8-400D-A751-96EC60722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775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1pPr>
    <a:lvl2pPr marL="941786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2pPr>
    <a:lvl3pPr marL="1883573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3pPr>
    <a:lvl4pPr marL="2825359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4pPr>
    <a:lvl5pPr marL="3767145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5pPr>
    <a:lvl6pPr marL="4708931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6pPr>
    <a:lvl7pPr marL="5650718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7pPr>
    <a:lvl8pPr marL="6592504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8pPr>
    <a:lvl9pPr marL="7534290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2945943"/>
            <a:ext cx="18054638" cy="6266897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9454516"/>
            <a:ext cx="15930563" cy="4345992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68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68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958369"/>
            <a:ext cx="4580037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958369"/>
            <a:ext cx="13474601" cy="152547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1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96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4487671"/>
            <a:ext cx="18320147" cy="7487774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12046282"/>
            <a:ext cx="18320147" cy="3937644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49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4791843"/>
            <a:ext cx="9027319" cy="11421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4791843"/>
            <a:ext cx="9027319" cy="11421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25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958373"/>
            <a:ext cx="18320147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4412664"/>
            <a:ext cx="8985831" cy="2162578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6575242"/>
            <a:ext cx="8985831" cy="9671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4412664"/>
            <a:ext cx="9030085" cy="2162578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6575242"/>
            <a:ext cx="9030085" cy="9671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364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0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70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200044"/>
            <a:ext cx="6850695" cy="4200155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2591766"/>
            <a:ext cx="10753130" cy="12792138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5400199"/>
            <a:ext cx="6850695" cy="10004536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79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200044"/>
            <a:ext cx="6850695" cy="4200155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2591766"/>
            <a:ext cx="10753130" cy="12792138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5400199"/>
            <a:ext cx="6850695" cy="10004536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76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958373"/>
            <a:ext cx="18320147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4791843"/>
            <a:ext cx="18320147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16683952"/>
            <a:ext cx="477916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B057-C692-4134-838B-E12AE374ACA0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16683952"/>
            <a:ext cx="7168753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16683952"/>
            <a:ext cx="477916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45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forestindustries.com.au/infographic.html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s://www.youtube.com/hashtag/workandwander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hyperlink" Target="https://www.visiblefarmer.com/Watch/" TargetMode="Externa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s://www.agriculture.gov.au/abares/research-topics/aboutmyregion#western-australia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ddBstDVXJE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s://www.youtube.com/hashtag/workandwander" TargetMode="External"/><Relationship Id="rId7" Type="http://schemas.openxmlformats.org/officeDocument/2006/relationships/hyperlink" Target="https://www.agriculture.gov.au/abares/products/insights/snapshot-of-australian-agriculture-2021#employment-on-australian-farms-is-significant-and-varies-throughout-the-year" TargetMode="External"/><Relationship Id="rId12" Type="http://schemas.openxmlformats.org/officeDocument/2006/relationships/hyperlink" Target="https://www.agriculture.gov.au/abares/research-topics/aboutmyregion/wa-bunbury#regional-overview" TargetMode="External"/><Relationship Id="rId2" Type="http://schemas.openxmlformats.org/officeDocument/2006/relationships/hyperlink" Target="https://www.agriculture.gov.au/abares/research-topics/aboutmyregion#western-austral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arliament.wa.gov.au/parliament/commit.nsf/(Evidence+Lookup+by+Com+ID)/B2E90A0DADA3793B4825794F0029AEC3/$file/ef.aar10.111116.001.aqton.Attachment+9C+Ag&amp;Food.pdf" TargetMode="External"/><Relationship Id="rId11" Type="http://schemas.openxmlformats.org/officeDocument/2006/relationships/hyperlink" Target="https://www.agriculture.gov.au/abares/research-topics/aboutmyregion/wa-perth#regional-overview" TargetMode="External"/><Relationship Id="rId5" Type="http://schemas.openxmlformats.org/officeDocument/2006/relationships/hyperlink" Target="https://www.forestindustries.com.au/infographic.html" TargetMode="External"/><Relationship Id="rId10" Type="http://schemas.openxmlformats.org/officeDocument/2006/relationships/hyperlink" Target="https://www.youtube.com/watch?v=RdODcRwkE_Q" TargetMode="External"/><Relationship Id="rId4" Type="http://schemas.openxmlformats.org/officeDocument/2006/relationships/hyperlink" Target="https://www.visiblefarmer.com/Watch/" TargetMode="External"/><Relationship Id="rId9" Type="http://schemas.openxmlformats.org/officeDocument/2006/relationships/hyperlink" Target="https://www.youtube.com/watch?v=2tjjyvIPnX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"/>
            <a:ext cx="21240750" cy="18000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572801" y="171694"/>
            <a:ext cx="1350664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Spotlight on WA – The production of food and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fibre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000" y="9690138"/>
            <a:ext cx="9719049" cy="7911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4800981" y="199724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80510" y="9714312"/>
            <a:ext cx="9897829" cy="7915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0" name="Rectangle 19"/>
          <p:cNvSpPr/>
          <p:nvPr/>
        </p:nvSpPr>
        <p:spPr>
          <a:xfrm>
            <a:off x="10909703" y="1628753"/>
            <a:ext cx="4417934" cy="73312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" name="Rectangle 2047"/>
          <p:cNvSpPr/>
          <p:nvPr/>
        </p:nvSpPr>
        <p:spPr>
          <a:xfrm>
            <a:off x="924979" y="15496001"/>
            <a:ext cx="8786779" cy="1596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in Farming </a:t>
            </a:r>
          </a:p>
          <a:p>
            <a:pPr algn="ctr"/>
            <a:r>
              <a:rPr lang="en-AU" sz="2000" dirty="0">
                <a:hlinkClick r:id="rId2"/>
              </a:rPr>
              <a:t>Visible Farmer</a:t>
            </a:r>
            <a:endParaRPr lang="en-AU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sz="2000" dirty="0"/>
              <a:t>Before 1994 women could not legally be called farmers.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sz="2000" dirty="0"/>
              <a:t>Women are under-represented in all areas of agriculture.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sz="2000" dirty="0"/>
              <a:t>Women make up 41% of the workforce in agriculture.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2052" name="Rectangle 2051"/>
          <p:cNvSpPr/>
          <p:nvPr/>
        </p:nvSpPr>
        <p:spPr>
          <a:xfrm>
            <a:off x="790458" y="10007666"/>
            <a:ext cx="5297036" cy="619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WORKING IN AGRICULTURE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1854" y="9989512"/>
            <a:ext cx="1921149" cy="432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 day on….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43508" y="14364920"/>
            <a:ext cx="3965468" cy="7282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hlinkClick r:id="rId3"/>
              </a:rPr>
              <a:t>#</a:t>
            </a:r>
            <a:r>
              <a:rPr lang="en-AU" dirty="0" err="1">
                <a:hlinkClick r:id="rId3"/>
              </a:rPr>
              <a:t>Workandwander</a:t>
            </a:r>
            <a:endParaRPr lang="en-AU" dirty="0"/>
          </a:p>
        </p:txBody>
      </p:sp>
      <p:sp>
        <p:nvSpPr>
          <p:cNvPr id="37" name="Rectangle 36"/>
          <p:cNvSpPr/>
          <p:nvPr/>
        </p:nvSpPr>
        <p:spPr>
          <a:xfrm>
            <a:off x="5637834" y="13469578"/>
            <a:ext cx="1725318" cy="428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  melon farm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96526" y="10608258"/>
            <a:ext cx="1921149" cy="432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 lettuce farm </a:t>
            </a:r>
          </a:p>
        </p:txBody>
      </p:sp>
      <p:sp>
        <p:nvSpPr>
          <p:cNvPr id="34" name="AutoShape 2" descr="https://i.ytimg.com/an_webp/RdODcRwkE_Q/mqdefault_6s.webp?du=3000&amp;sqp=CJjGhoUG&amp;rs=AOn4CLAz0zAoBZ2IvobDKCJ4PhW9EGM5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0" name="Rectangle 39"/>
          <p:cNvSpPr/>
          <p:nvPr/>
        </p:nvSpPr>
        <p:spPr>
          <a:xfrm>
            <a:off x="7820428" y="13533431"/>
            <a:ext cx="1867815" cy="6180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  table grape vineyard 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9" y="10841087"/>
            <a:ext cx="4303765" cy="416971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34" y="10841087"/>
            <a:ext cx="1988408" cy="11292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08" y="12450939"/>
            <a:ext cx="1546753" cy="86902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46" y="11211070"/>
            <a:ext cx="1594879" cy="96319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34" y="12146686"/>
            <a:ext cx="1921149" cy="10910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1167" y="1201981"/>
            <a:ext cx="1425891" cy="3888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Figure 2.1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0909702" y="1084572"/>
            <a:ext cx="1275672" cy="3888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Figure 2.2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5757285" y="1171396"/>
            <a:ext cx="1275672" cy="3888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Figure 2.3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0272" y="9094932"/>
            <a:ext cx="1248866" cy="381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Figure 2.4</a:t>
            </a:r>
          </a:p>
        </p:txBody>
      </p:sp>
      <p:sp>
        <p:nvSpPr>
          <p:cNvPr id="7" name="Rectangle 6"/>
          <p:cNvSpPr/>
          <p:nvPr/>
        </p:nvSpPr>
        <p:spPr>
          <a:xfrm>
            <a:off x="636734" y="1628754"/>
            <a:ext cx="9630315" cy="72875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Rectangle 31"/>
          <p:cNvSpPr/>
          <p:nvPr/>
        </p:nvSpPr>
        <p:spPr>
          <a:xfrm>
            <a:off x="956773" y="2078827"/>
            <a:ext cx="4586078" cy="7255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WESTERN AUSTRALIA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73" y="3121052"/>
            <a:ext cx="4656139" cy="542496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55" y="1909055"/>
            <a:ext cx="3994061" cy="2795842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5973698" y="4983927"/>
            <a:ext cx="4005518" cy="1013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hlinkClick r:id="rId11"/>
              </a:rPr>
              <a:t>About my region</a:t>
            </a:r>
            <a:endParaRPr lang="en-AU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47" y="6150183"/>
            <a:ext cx="4074316" cy="24870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82384" y="9846337"/>
            <a:ext cx="2845658" cy="8334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FORESTRY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15310" y="10841087"/>
            <a:ext cx="5299285" cy="5312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Western Australia's timber industry is sustainably managed and produces high-quality products for domestic and export markets.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Forestry sector employs 6000+ people and injects $1.4 billion into the state’s economy.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Four main timber industries in WA: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Hardwood plantation 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Sandalwood 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Softwood (pine) plantations 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Native timber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Hardwood are used for high quality writing and printing paper and woodchips; softwood timbers are used for housing and construction; native timbers are used for furniture design, flooring and joinery and sandalwood is exported all over the world for a range of products. 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41778" y="16583326"/>
            <a:ext cx="8575739" cy="616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hlinkClick r:id="rId11"/>
              </a:rPr>
              <a:t>About My Region: Greater Perth and Bunbury</a:t>
            </a:r>
            <a:endParaRPr lang="en-AU" dirty="0"/>
          </a:p>
          <a:p>
            <a:pPr algn="ctr"/>
            <a:r>
              <a:rPr lang="en-AU" dirty="0">
                <a:hlinkClick r:id="rId13"/>
              </a:rPr>
              <a:t>FIFWA Infographic</a:t>
            </a:r>
            <a:r>
              <a:rPr lang="en-AU" dirty="0"/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27" y="13370630"/>
            <a:ext cx="3593079" cy="2874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393" y="10123495"/>
            <a:ext cx="3593078" cy="2874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66359" y="6639494"/>
            <a:ext cx="3977466" cy="2092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79" y="2851742"/>
            <a:ext cx="3998945" cy="368188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1123403" y="1755083"/>
            <a:ext cx="4020422" cy="9907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WESTERN AUSTRALIA  - OUTBACK (NORTH)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757285" y="1695587"/>
            <a:ext cx="4999984" cy="7305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622" y="2907205"/>
            <a:ext cx="4457143" cy="5886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1" name="Rectangle 20"/>
          <p:cNvSpPr/>
          <p:nvPr/>
        </p:nvSpPr>
        <p:spPr>
          <a:xfrm>
            <a:off x="16055621" y="1782319"/>
            <a:ext cx="4457143" cy="786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SUPPLY CHAIN FOR FOOD INDUSTRY 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967546" y="9153093"/>
            <a:ext cx="1248866" cy="381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Figure 2.5</a:t>
            </a:r>
          </a:p>
        </p:txBody>
      </p:sp>
      <p:sp>
        <p:nvSpPr>
          <p:cNvPr id="43" name="Footer Placeholder 12"/>
          <p:cNvSpPr>
            <a:spLocks noGrp="1"/>
          </p:cNvSpPr>
          <p:nvPr/>
        </p:nvSpPr>
        <p:spPr>
          <a:xfrm>
            <a:off x="-282004" y="17420720"/>
            <a:ext cx="20873688" cy="783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78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bg1"/>
                </a:solidFill>
              </a:rPr>
              <a:t>PRIMED9TL001 | HASS | Food now and in the future | </a:t>
            </a:r>
            <a:r>
              <a:rPr lang="en-AU" sz="2400" dirty="0" smtClean="0">
                <a:solidFill>
                  <a:schemeClr val="bg1"/>
                </a:solidFill>
              </a:rPr>
              <a:t>Infographic2 </a:t>
            </a:r>
            <a:r>
              <a:rPr lang="en-AU" sz="2400" dirty="0" smtClean="0">
                <a:solidFill>
                  <a:schemeClr val="bg1"/>
                </a:solidFill>
              </a:rPr>
              <a:t>- Spotlight on WA </a:t>
            </a:r>
            <a:r>
              <a:rPr lang="en-US" sz="2400" dirty="0">
                <a:solidFill>
                  <a:schemeClr val="bg1"/>
                </a:solidFill>
              </a:rPr>
              <a:t>The production of food and </a:t>
            </a:r>
            <a:r>
              <a:rPr lang="en-US" sz="2400" dirty="0" err="1">
                <a:solidFill>
                  <a:schemeClr val="bg1"/>
                </a:solidFill>
              </a:rPr>
              <a:t>fibre</a:t>
            </a:r>
            <a:r>
              <a:rPr lang="en-AU" sz="2400" dirty="0">
                <a:solidFill>
                  <a:schemeClr val="bg1"/>
                </a:solidFill>
              </a:rPr>
              <a:t> | </a:t>
            </a:r>
            <a:r>
              <a:rPr lang="en-AU" sz="2400" dirty="0" smtClean="0">
                <a:solidFill>
                  <a:schemeClr val="bg1"/>
                </a:solidFill>
              </a:rPr>
              <a:t>© Department of Education WA 2021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278108" y="17742181"/>
            <a:ext cx="420660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FF589C-A528-437B-BFC0-32FB0EA81058}"/>
              </a:ext>
            </a:extLst>
          </p:cNvPr>
          <p:cNvSpPr txBox="1"/>
          <p:nvPr/>
        </p:nvSpPr>
        <p:spPr>
          <a:xfrm>
            <a:off x="888546" y="1086897"/>
            <a:ext cx="19463657" cy="10926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r>
              <a:rPr lang="en-A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Australian Government, Department of Agriculture, Water and the Environment (3 August 2021) ‘About my region’ </a:t>
            </a: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Australian Bureau of Agricultural and Resource Economics and Sciences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available at &lt;</a:t>
            </a:r>
            <a:r>
              <a:rPr lang="en-A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https://www.agriculture.gov.au/abares/research-topics/aboutmyregion#western-australia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 accessed on 22 June 2021  </a:t>
            </a: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/>
                <a:cs typeface="Arial"/>
              </a:rPr>
              <a:t>Department of Primary Industries and Regional Development (</a:t>
            </a:r>
            <a:r>
              <a:rPr lang="en-AU" dirty="0" err="1">
                <a:latin typeface="Arial"/>
                <a:cs typeface="Arial"/>
              </a:rPr>
              <a:t>n.d</a:t>
            </a:r>
            <a:r>
              <a:rPr lang="en-AU" dirty="0">
                <a:latin typeface="Arial"/>
                <a:cs typeface="Arial"/>
              </a:rPr>
              <a:t>) </a:t>
            </a:r>
            <a:r>
              <a:rPr lang="en-AU" i="1" dirty="0">
                <a:latin typeface="Arial"/>
                <a:cs typeface="Arial"/>
              </a:rPr>
              <a:t>#workandwander </a:t>
            </a:r>
            <a:r>
              <a:rPr lang="en-AU" dirty="0" err="1">
                <a:latin typeface="Arial"/>
                <a:cs typeface="Arial"/>
              </a:rPr>
              <a:t>Youtube</a:t>
            </a:r>
            <a:r>
              <a:rPr lang="en-AU" dirty="0">
                <a:latin typeface="Arial"/>
                <a:cs typeface="Arial"/>
              </a:rPr>
              <a:t> &lt; </a:t>
            </a:r>
            <a:r>
              <a:rPr lang="en-AU" u="sng" dirty="0">
                <a:latin typeface="Arial"/>
                <a:cs typeface="Arial"/>
                <a:hlinkClick r:id="rId3"/>
              </a:rPr>
              <a:t>https://www.youtube.com/hashtag/workandwander</a:t>
            </a:r>
            <a:r>
              <a:rPr lang="en-AU" dirty="0">
                <a:latin typeface="Arial"/>
                <a:cs typeface="Arial"/>
              </a:rPr>
              <a:t>&gt; accessed on 15 June 2021 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Kaufmann Production Pty Ltd (2021) Visible Farmer: Season 1 – Western Australia online &lt;</a:t>
            </a:r>
            <a:r>
              <a:rPr lang="en-AU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https://www.visiblefarmer.com/Watch/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 accessed on 15 June 2021 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Forest Industries Federation (WA) Inc. (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) ‘FIFWA Infographic’ available at &lt; </a:t>
            </a:r>
            <a:r>
              <a:rPr lang="en-AU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https://www.forestindustries.com.au/infographic.html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 accessed on 22 June 2021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Figure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2.1 ‘Western Australia’ by the Australian Government Department of Agriculture, Water and the Environment. Licenced  Creative Commons Attribution (CC-BY) available at &lt;</a:t>
            </a:r>
            <a:r>
              <a:rPr lang="en-A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https://www.agriculture.gov.au/abares/research-topics/aboutmyregion#western-australia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2.3 ‘Supply Chain for Food Industry’ by the Department of Agriculture and Food Plan to Support Food Industry Development, accessed at &lt;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https://www.parliament.wa.gov.au/parliament/commit.nsf/(Evidence+Lookup+by+Com+ID)/B2E90A0DADA3793B4825794F0029AEC3/$file/ef.aar10.111116.001.aqton.Attachment+9C+Ag&amp;Food.pdf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2.4 ‘Working in Agriculture Employment Graph’ by Australian Government Department of Agriculture, Water and the Environment. Licenced Creative Commons Attribution (CC-BY) available at </a:t>
            </a:r>
            <a:r>
              <a:rPr lang="en-AU" dirty="0"/>
              <a:t>&lt;</a:t>
            </a:r>
            <a:r>
              <a:rPr lang="en-AU" u="sng" dirty="0">
                <a:hlinkClick r:id="rId7"/>
              </a:rPr>
              <a:t>https://www.agriculture.gov.au/abares/products/insights/snapshot-of-australian-agriculture-2021#employment-on-australian-farms-is-significant-and-varies-throughout-the-year</a:t>
            </a:r>
            <a:r>
              <a:rPr lang="en-AU" dirty="0"/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2.4 ‘Working in Agriculture Man’ by the Department of Primary Industries and Regional Development, accessed at </a:t>
            </a:r>
            <a:r>
              <a:rPr lang="en-AU" dirty="0"/>
              <a:t>&lt;</a:t>
            </a:r>
            <a:r>
              <a:rPr lang="en-AU" u="sng" dirty="0">
                <a:hlinkClick r:id="rId8"/>
              </a:rPr>
              <a:t>https://www.youtube.com/watch?v=GddBstDVXJE</a:t>
            </a:r>
            <a:r>
              <a:rPr lang="en-AU" dirty="0"/>
              <a:t>&gt;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2.4 ‘Working in Agriculture Woman’ by the Department of Primary Industries and Regional Development, accessed at </a:t>
            </a:r>
            <a:r>
              <a:rPr lang="en-AU" dirty="0"/>
              <a:t>&lt;</a:t>
            </a:r>
            <a:r>
              <a:rPr lang="en-AU" u="sng" dirty="0">
                <a:hlinkClick r:id="rId9"/>
              </a:rPr>
              <a:t>https://www.youtube.com/watch?v=2tjjyvIPnX4</a:t>
            </a:r>
            <a:r>
              <a:rPr lang="en-AU" dirty="0"/>
              <a:t>&gt;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2.4 ‘Working in Agriculture Lettuce’ by the Department of  Primary Industries and Regional Development, accessed at </a:t>
            </a:r>
            <a:r>
              <a:rPr lang="en-AU" dirty="0"/>
              <a:t>&lt;</a:t>
            </a:r>
            <a:r>
              <a:rPr lang="en-AU" u="sng" dirty="0">
                <a:hlinkClick r:id="rId8"/>
              </a:rPr>
              <a:t>https://www.youtube.com/watch?v=GddBstDVXJE</a:t>
            </a:r>
            <a:r>
              <a:rPr lang="en-AU" dirty="0"/>
              <a:t>&gt;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2.4 ‘Working in Agriculture Vineyard’ by the Department of Primary Industries and Regional Development, accessed at </a:t>
            </a:r>
            <a:r>
              <a:rPr lang="en-AU" dirty="0"/>
              <a:t>&lt;</a:t>
            </a:r>
            <a:r>
              <a:rPr lang="en-AU" u="sng" dirty="0">
                <a:hlinkClick r:id="rId10"/>
              </a:rPr>
              <a:t>https://www.youtube.com/watch?v=RdODcRwkE_Q</a:t>
            </a:r>
            <a:r>
              <a:rPr lang="en-AU" dirty="0"/>
              <a:t>&gt;</a:t>
            </a:r>
          </a:p>
          <a:p>
            <a:endParaRPr lang="en-AU" dirty="0"/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2.5 ‘Forestry Greater Perth’ by the Department of Agriculture, Water and the Environment, accessed at </a:t>
            </a:r>
            <a:r>
              <a:rPr lang="en-AU" dirty="0"/>
              <a:t>&lt;</a:t>
            </a:r>
            <a:r>
              <a:rPr lang="en-AU" u="sng" dirty="0">
                <a:hlinkClick r:id="rId11"/>
              </a:rPr>
              <a:t>https://www.agriculture.gov.au/abares/research-topics/aboutmyregion/wa-perth#regional-overview</a:t>
            </a:r>
            <a:r>
              <a:rPr lang="en-AU" dirty="0"/>
              <a:t>&gt;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2.5 ‘Forestry Greater Bunbury’ by the Department of Agriculture, Water and the Environment, accessed at &lt;</a:t>
            </a:r>
            <a:r>
              <a:rPr lang="en-AU" u="sng" dirty="0">
                <a:hlinkClick r:id="rId12"/>
              </a:rPr>
              <a:t>https://www.agriculture.gov.au/abares/research-topics/aboutmyregion/wa-bunbury#regional-overview</a:t>
            </a:r>
            <a:r>
              <a:rPr lang="en-AU" dirty="0"/>
              <a:t>&gt;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2"/>
          <p:cNvSpPr>
            <a:spLocks noGrp="1"/>
          </p:cNvSpPr>
          <p:nvPr/>
        </p:nvSpPr>
        <p:spPr>
          <a:xfrm>
            <a:off x="-282004" y="17217520"/>
            <a:ext cx="20873688" cy="783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78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solidFill>
                  <a:schemeClr val="tx1"/>
                </a:solidFill>
              </a:rPr>
              <a:t>PRIMED9TL001 | HASS | Food now and in the future | </a:t>
            </a:r>
            <a:r>
              <a:rPr lang="en-AU" sz="2400" dirty="0" smtClean="0">
                <a:solidFill>
                  <a:schemeClr val="tx1"/>
                </a:solidFill>
              </a:rPr>
              <a:t>Infographic2 </a:t>
            </a:r>
            <a:r>
              <a:rPr lang="en-AU" sz="2400" dirty="0" smtClean="0">
                <a:solidFill>
                  <a:schemeClr val="tx1"/>
                </a:solidFill>
              </a:rPr>
              <a:t>- Spotlight </a:t>
            </a:r>
            <a:r>
              <a:rPr lang="en-AU" sz="2400" dirty="0">
                <a:solidFill>
                  <a:schemeClr val="tx1"/>
                </a:solidFill>
              </a:rPr>
              <a:t>on WA </a:t>
            </a:r>
            <a:r>
              <a:rPr lang="en-US" sz="2400" dirty="0">
                <a:solidFill>
                  <a:schemeClr val="tx1"/>
                </a:solidFill>
              </a:rPr>
              <a:t>The production of food and </a:t>
            </a:r>
            <a:r>
              <a:rPr lang="en-US" sz="2400" dirty="0" err="1">
                <a:solidFill>
                  <a:schemeClr val="tx1"/>
                </a:solidFill>
              </a:rPr>
              <a:t>fibre</a:t>
            </a:r>
            <a:r>
              <a:rPr lang="en-AU" sz="2400" dirty="0">
                <a:solidFill>
                  <a:schemeClr val="tx1"/>
                </a:solidFill>
              </a:rPr>
              <a:t> | </a:t>
            </a:r>
            <a:r>
              <a:rPr lang="en-AU" sz="2400" dirty="0" smtClean="0">
                <a:solidFill>
                  <a:schemeClr val="tx1"/>
                </a:solidFill>
              </a:rPr>
              <a:t>© Department of Education WA 2021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278108" y="17538981"/>
            <a:ext cx="420660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9100e6-dc5b-4952-bae1-a6b604181575">
      <UserInfo>
        <DisplayName/>
        <AccountId xsi:nil="true"/>
        <AccountType/>
      </UserInfo>
    </SharedWithUsers>
    <MediaLengthInSeconds xmlns="c11337b8-a1c9-4e93-a10e-b9c3de5896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8F8679-95F1-4237-8921-B63A9EA702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AF0C12-3490-405F-A468-487008397B1F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8567d32-44a6-4f8d-bcfe-e848e1c9e6fe"/>
    <ds:schemaRef ds:uri="http://purl.org/dc/terms/"/>
    <ds:schemaRef ds:uri="http://schemas.openxmlformats.org/package/2006/metadata/core-properties"/>
    <ds:schemaRef ds:uri="a7410e4e-0e94-4d9f-bc7f-ec562f0f367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384A2E-FB97-4642-89E7-02F5511769F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1688</TotalTime>
  <Words>631</Words>
  <Application>Microsoft Office PowerPoint</Application>
  <PresentationFormat>Custom</PresentationFormat>
  <Paragraphs>68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CROFTON Caroline [SIDE - Sch of Isol &amp; Dist Edu]</dc:creator>
  <cp:lastModifiedBy>LAU Gina [SIDE - Sch of Isol &amp; Dist Edu]</cp:lastModifiedBy>
  <cp:revision>49</cp:revision>
  <dcterms:created xsi:type="dcterms:W3CDTF">2021-05-18T07:55:59Z</dcterms:created>
  <dcterms:modified xsi:type="dcterms:W3CDTF">2021-08-31T08:03:33Z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232100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