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21240750" cy="18000663"/>
  <p:notesSz cx="9144000" cy="6858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66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C7796-EAB9-4CC0-814B-831B34517395}" v="320" dt="2021-08-16T05:15:5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6279" autoAdjust="0"/>
  </p:normalViewPr>
  <p:slideViewPr>
    <p:cSldViewPr snapToGrid="0" showGuides="1">
      <p:cViewPr varScale="1">
        <p:scale>
          <a:sx n="41" d="100"/>
          <a:sy n="41" d="100"/>
        </p:scale>
        <p:origin x="1458" y="60"/>
      </p:cViewPr>
      <p:guideLst>
        <p:guide orient="horz" pos="5670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2945943"/>
            <a:ext cx="18054638" cy="6266897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9454516"/>
            <a:ext cx="15930563" cy="4345992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958369"/>
            <a:ext cx="4580037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958369"/>
            <a:ext cx="13474601" cy="15254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1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4487671"/>
            <a:ext cx="18320147" cy="7487774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12046282"/>
            <a:ext cx="18320147" cy="3937644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49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2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958373"/>
            <a:ext cx="18320147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4412664"/>
            <a:ext cx="8985831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6575242"/>
            <a:ext cx="8985831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4412664"/>
            <a:ext cx="9030085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6575242"/>
            <a:ext cx="9030085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6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7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2591766"/>
            <a:ext cx="10753130" cy="12792138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7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2591766"/>
            <a:ext cx="10753130" cy="12792138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958373"/>
            <a:ext cx="1832014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4791843"/>
            <a:ext cx="1832014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B057-C692-4134-838B-E12AE374ACA0}" type="datetimeFigureOut">
              <a:rPr lang="en-AU" smtClean="0"/>
              <a:t>14/12/2021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16683952"/>
            <a:ext cx="7168753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4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watc.wa.gov.au/economic-services/economic-analysis/economic-indicators/trade-balanc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gric.wa.gov.au/n/8218" TargetMode="External"/><Relationship Id="rId12" Type="http://schemas.openxmlformats.org/officeDocument/2006/relationships/hyperlink" Target="https://www.wa.gov.au/government/publications/western-australias-economy-and-international-trade#western-australias-top-10-trading-partners" TargetMode="Externa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ervice/license/" TargetMode="External"/><Relationship Id="rId3" Type="http://schemas.openxmlformats.org/officeDocument/2006/relationships/hyperlink" Target="https://www.watc.wa.gov.au/economic-services/economic-analysis/economic-indicators/trade-balance/" TargetMode="External"/><Relationship Id="rId7" Type="http://schemas.openxmlformats.org/officeDocument/2006/relationships/hyperlink" Target="https://www.wa.gov.au/sites/default/files/2021-01/202021%20Investment%20and%20Trade%20Plan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s://www.wa.gov.au/system/files/2020-12/Primary-Industries-Plan-2020-24.pdf" TargetMode="External"/><Relationship Id="rId5" Type="http://schemas.openxmlformats.org/officeDocument/2006/relationships/hyperlink" Target="https://www.agric.wa.gov.au/Waindustrysnapshots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wa.gov.au/government/publications/western-australias-economy-and-international-trade" TargetMode="External"/><Relationship Id="rId9" Type="http://schemas.openxmlformats.org/officeDocument/2006/relationships/hyperlink" Target="https://pixabay.com/vectors/western-australia-flag-state-285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21240750" cy="180006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3988987" y="464458"/>
            <a:ext cx="13262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SPOTLIGHT ON WESTERN AUSTRALIA - TRADE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0434" y="1836210"/>
            <a:ext cx="6579904" cy="4939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The Primary Industry Plan (DPIRD 2020) provides the following information: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Industry at a glance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• Primary industries¹ have played an important part in the history and development of Western Australia (WA). They are integral to the fabric of our cities and regions, and a critical part of our economy.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• WA has a diversity of established industries spanning broadacre grains, pastoral, seafood and horticultural industries.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• Production is dominated by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broadacre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and mixed farming systems, including grains, meat and livestock, and sheep and wool.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• Numerous emerging industries—including avocados, wine, aquaculture, and food and beverage manufacturing—add to the increasing diversity of the sector. </a:t>
            </a:r>
          </a:p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For the purpose of this Plan, primary industries exclude mining and energy resources sectors.</a:t>
            </a: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47686" y="13302094"/>
            <a:ext cx="30776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Figure 3.2: Gross Value of production of WA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32" y="517171"/>
            <a:ext cx="1871634" cy="95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54" y="14163358"/>
            <a:ext cx="3357296" cy="3330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31" y="12889272"/>
            <a:ext cx="3286183" cy="4664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55" y="7796928"/>
            <a:ext cx="6630812" cy="4122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8" name="TextBox 37"/>
          <p:cNvSpPr txBox="1"/>
          <p:nvPr/>
        </p:nvSpPr>
        <p:spPr>
          <a:xfrm>
            <a:off x="7404855" y="7347556"/>
            <a:ext cx="490345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3.1: Western Australia’s export markets and products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1935" y="10044377"/>
            <a:ext cx="6553200" cy="7509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Western Australian Industry Snapshots (DPIRD 2020) provides the following information: </a:t>
            </a: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snapshots are designed to drive investment interest from a range of sources – supply chain; innovation, new product development and marketing; expansion; research, development and innovation; and public sector capacity building, education and support.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snapshots include information on current growth trends, comparative advantages, production capacity, export details, market demand, supply chain returns, investment themes and value propositions for investment.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400" dirty="0">
              <a:latin typeface="Arial"/>
              <a:ea typeface="+mn-lt"/>
              <a:cs typeface="+mn-lt"/>
            </a:endParaRPr>
          </a:p>
          <a:p>
            <a:pPr algn="ctr"/>
            <a:r>
              <a:rPr lang="en-AU" sz="1400" dirty="0">
                <a:latin typeface="Arial"/>
                <a:ea typeface="+mn-lt"/>
                <a:cs typeface="+mn-lt"/>
                <a:hlinkClick r:id="rId7"/>
              </a:rPr>
              <a:t>Western Australian Industry Snapshots</a:t>
            </a:r>
            <a:endParaRPr lang="en-AU" dirty="0"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90" y="10405341"/>
            <a:ext cx="2753126" cy="12573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653" y="10405341"/>
            <a:ext cx="2898945" cy="13239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219" y="15789382"/>
            <a:ext cx="2898945" cy="1323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372" y="15789382"/>
            <a:ext cx="2898945" cy="13239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4608" y="8563527"/>
            <a:ext cx="6189935" cy="8990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b="1" dirty="0"/>
              <a:t>Western Australia’s Top 10 trading partners</a:t>
            </a:r>
          </a:p>
          <a:p>
            <a:r>
              <a:rPr lang="en-AU" u="sng" dirty="0">
                <a:hlinkClick r:id="rId12"/>
              </a:rPr>
              <a:t>Western Australia's economy and international trade (www.wa.gov.au)</a:t>
            </a:r>
            <a:endParaRPr lang="en-AU" dirty="0"/>
          </a:p>
          <a:p>
            <a:endParaRPr lang="en-AU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74044"/>
              </p:ext>
            </p:extLst>
          </p:nvPr>
        </p:nvGraphicFramePr>
        <p:xfrm>
          <a:off x="783902" y="9760826"/>
          <a:ext cx="5837062" cy="237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086">
                  <a:extLst>
                    <a:ext uri="{9D8B030D-6E8A-4147-A177-3AD203B41FA5}">
                      <a16:colId xmlns:a16="http://schemas.microsoft.com/office/drawing/2014/main" val="3121231337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4934789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3443639637"/>
                    </a:ext>
                  </a:extLst>
                </a:gridCol>
                <a:gridCol w="1541898">
                  <a:extLst>
                    <a:ext uri="{9D8B030D-6E8A-4147-A177-3AD203B41FA5}">
                      <a16:colId xmlns:a16="http://schemas.microsoft.com/office/drawing/2014/main" val="927266413"/>
                    </a:ext>
                  </a:extLst>
                </a:gridCol>
              </a:tblGrid>
              <a:tr h="324658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  <a:r>
                        <a:rPr lang="en-AU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10 Western Australian markets for total trade in goods (exports and imports) by value in 2020.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04622"/>
                  </a:ext>
                </a:extLst>
              </a:tr>
              <a:tr h="22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Rank in 2020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Market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Value A$ billion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Share of WA total (%)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246791"/>
                  </a:ext>
                </a:extLst>
              </a:tr>
              <a:tr h="205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China (Mainland)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109.7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485344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Japan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301393"/>
                  </a:ext>
                </a:extLst>
              </a:tr>
              <a:tr h="219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Kingdom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13.3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229216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States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379189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South Korea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833501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Singapore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492999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Hong Kong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734014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Thailand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953386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Malaysia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030819"/>
                  </a:ext>
                </a:extLst>
              </a:tr>
              <a:tr h="16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Taiwan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3.3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1.5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8915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53743"/>
              </p:ext>
            </p:extLst>
          </p:nvPr>
        </p:nvGraphicFramePr>
        <p:xfrm>
          <a:off x="741044" y="12569302"/>
          <a:ext cx="5837062" cy="223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086">
                  <a:extLst>
                    <a:ext uri="{9D8B030D-6E8A-4147-A177-3AD203B41FA5}">
                      <a16:colId xmlns:a16="http://schemas.microsoft.com/office/drawing/2014/main" val="1966003628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952022168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1869640942"/>
                    </a:ext>
                  </a:extLst>
                </a:gridCol>
                <a:gridCol w="1541898">
                  <a:extLst>
                    <a:ext uri="{9D8B030D-6E8A-4147-A177-3AD203B41FA5}">
                      <a16:colId xmlns:a16="http://schemas.microsoft.com/office/drawing/2014/main" val="2375531709"/>
                    </a:ext>
                  </a:extLst>
                </a:gridCol>
              </a:tblGrid>
              <a:tr h="26061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Top 10 Western Australian markets for export of goods by value in 2020.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55654"/>
                  </a:ext>
                </a:extLst>
              </a:tr>
              <a:tr h="26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Rank in 2020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Market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Value A$ billion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Share of WA total (%)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385280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China (Mainland)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103.6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55.6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765949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Japan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79264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Kingdom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12.1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960692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South Korea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481005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Singapore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505383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States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299590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Hong Kong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604282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Taiwan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910567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Malaysia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937926"/>
                  </a:ext>
                </a:extLst>
              </a:tr>
              <a:tr h="130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Germany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1.1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77596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00259"/>
              </p:ext>
            </p:extLst>
          </p:nvPr>
        </p:nvGraphicFramePr>
        <p:xfrm>
          <a:off x="775469" y="15098457"/>
          <a:ext cx="5837061" cy="2219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087">
                  <a:extLst>
                    <a:ext uri="{9D8B030D-6E8A-4147-A177-3AD203B41FA5}">
                      <a16:colId xmlns:a16="http://schemas.microsoft.com/office/drawing/2014/main" val="1425458500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4083210335"/>
                    </a:ext>
                  </a:extLst>
                </a:gridCol>
                <a:gridCol w="1541039">
                  <a:extLst>
                    <a:ext uri="{9D8B030D-6E8A-4147-A177-3AD203B41FA5}">
                      <a16:colId xmlns:a16="http://schemas.microsoft.com/office/drawing/2014/main" val="1924395298"/>
                    </a:ext>
                  </a:extLst>
                </a:gridCol>
                <a:gridCol w="1541896">
                  <a:extLst>
                    <a:ext uri="{9D8B030D-6E8A-4147-A177-3AD203B41FA5}">
                      <a16:colId xmlns:a16="http://schemas.microsoft.com/office/drawing/2014/main" val="2752759024"/>
                    </a:ext>
                  </a:extLst>
                </a:gridCol>
              </a:tblGrid>
              <a:tr h="20396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Top 10 Western Australian markets for imports of goods by value in 2020.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73470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Rank in 2020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Market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Value A$ billion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Share of WA total (%)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859728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China (Mainland)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167898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States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13.9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999194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Thailand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284456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Japan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793270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Malaysia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577856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United Kingdom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240576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Singapore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982676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Indonesia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725660"/>
                  </a:ext>
                </a:extLst>
              </a:tr>
              <a:tr h="135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Germany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1.0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502222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United Arab Emirates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0.9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2.8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25333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533976" y="1819875"/>
            <a:ext cx="6220567" cy="6622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Examples from Treasury Corporation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Western Australian Corporation Trade Balance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0" y="2604506"/>
            <a:ext cx="2379098" cy="5738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9" y="2625107"/>
            <a:ext cx="2423614" cy="5655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935" y="1799579"/>
            <a:ext cx="6553200" cy="789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2" name="TextBox 41"/>
          <p:cNvSpPr txBox="1"/>
          <p:nvPr/>
        </p:nvSpPr>
        <p:spPr>
          <a:xfrm>
            <a:off x="14685979" y="9234053"/>
            <a:ext cx="545488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Figure 3.3: State Government contribution to WA economic agenda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062045-9CE3-4CFD-AFC8-3FE7EE18DA73}"/>
              </a:ext>
            </a:extLst>
          </p:cNvPr>
          <p:cNvSpPr txBox="1"/>
          <p:nvPr/>
        </p:nvSpPr>
        <p:spPr>
          <a:xfrm>
            <a:off x="1340732" y="104697"/>
            <a:ext cx="100010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Image 3.1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F58B13-C501-4183-8DFC-BD94FB8509DF}"/>
              </a:ext>
            </a:extLst>
          </p:cNvPr>
          <p:cNvSpPr txBox="1"/>
          <p:nvPr/>
        </p:nvSpPr>
        <p:spPr>
          <a:xfrm>
            <a:off x="14988519" y="17154750"/>
            <a:ext cx="156806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Images 3.4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6137B-2598-41BD-9F03-90A7667BFE1F}"/>
              </a:ext>
            </a:extLst>
          </p:cNvPr>
          <p:cNvSpPr txBox="1"/>
          <p:nvPr/>
        </p:nvSpPr>
        <p:spPr>
          <a:xfrm>
            <a:off x="17911826" y="10056124"/>
            <a:ext cx="156806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Image 3.3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6E3539-C498-4CD1-A85E-BF56127C323C}"/>
              </a:ext>
            </a:extLst>
          </p:cNvPr>
          <p:cNvSpPr txBox="1"/>
          <p:nvPr/>
        </p:nvSpPr>
        <p:spPr>
          <a:xfrm>
            <a:off x="18327810" y="17175320"/>
            <a:ext cx="156806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Images 3.5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3BDD79-2940-44D3-8269-0C7751BBEDD6}"/>
              </a:ext>
            </a:extLst>
          </p:cNvPr>
          <p:cNvSpPr txBox="1"/>
          <p:nvPr/>
        </p:nvSpPr>
        <p:spPr>
          <a:xfrm>
            <a:off x="14988518" y="10070971"/>
            <a:ext cx="156806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Image 3.2</a:t>
            </a:r>
          </a:p>
        </p:txBody>
      </p:sp>
      <p:sp>
        <p:nvSpPr>
          <p:cNvPr id="3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21882" y="17379399"/>
            <a:ext cx="20873688" cy="783143"/>
          </a:xfrm>
        </p:spPr>
        <p:txBody>
          <a:bodyPr/>
          <a:lstStyle/>
          <a:p>
            <a:pPr algn="l"/>
            <a:r>
              <a:rPr lang="en-AU" sz="2400" dirty="0">
                <a:solidFill>
                  <a:schemeClr val="bg1"/>
                </a:solidFill>
              </a:rPr>
              <a:t>PRIMED9TL001 | HASS | Food now and in the future | Infographic3 - Spotlight on WA Trade | © Department of Education WA 2021 | Revised December 2021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72390" y="17700860"/>
            <a:ext cx="420660" cy="140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80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9E9B3-1815-4EDF-A9A0-8CD0521CA57B}"/>
              </a:ext>
            </a:extLst>
          </p:cNvPr>
          <p:cNvSpPr/>
          <p:nvPr/>
        </p:nvSpPr>
        <p:spPr>
          <a:xfrm>
            <a:off x="10499187" y="8814872"/>
            <a:ext cx="4755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8A90C-4036-46F8-806B-6346261F0E64}"/>
              </a:ext>
            </a:extLst>
          </p:cNvPr>
          <p:cNvSpPr/>
          <p:nvPr/>
        </p:nvSpPr>
        <p:spPr>
          <a:xfrm>
            <a:off x="1200150" y="1282115"/>
            <a:ext cx="1939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  <a:p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91C04-69E3-4C72-8D92-3FB8486B8F5B}"/>
              </a:ext>
            </a:extLst>
          </p:cNvPr>
          <p:cNvSpPr txBox="1"/>
          <p:nvPr/>
        </p:nvSpPr>
        <p:spPr>
          <a:xfrm>
            <a:off x="1225500" y="2543999"/>
            <a:ext cx="18547373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Western Australian Treasury Corporation (2021) ‘Trade Balance’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https://www.watc.wa.gov.au/economic-services/economic-analysis/economic-indicators/trade-balance/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21 June 2021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/>
              <a:t>Western Australian Government  (</a:t>
            </a:r>
            <a:r>
              <a:rPr lang="en-AU" dirty="0" err="1"/>
              <a:t>n.d</a:t>
            </a:r>
            <a:r>
              <a:rPr lang="en-AU" dirty="0"/>
              <a:t>) ‘Western Australia’s economy and international trade’ available at &lt;</a:t>
            </a:r>
            <a:r>
              <a:rPr lang="en-AU" u="sng" dirty="0">
                <a:hlinkClick r:id="rId4"/>
              </a:rPr>
              <a:t>https://www.wa.gov.au/government/publications/western-australias-economy-and-international-trade</a:t>
            </a:r>
            <a:r>
              <a:rPr lang="en-AU" dirty="0"/>
              <a:t>&gt; accessed on 22 June 2021</a:t>
            </a:r>
          </a:p>
          <a:p>
            <a:endParaRPr lang="en-AU" dirty="0"/>
          </a:p>
          <a:p>
            <a:r>
              <a:rPr lang="en-AU" dirty="0"/>
              <a:t>Department of Primary Industries and Regional Development (6 August 2020) ‘Western Australian Industry Snapshots’ available at &lt;</a:t>
            </a:r>
            <a:r>
              <a:rPr lang="en-AU" dirty="0">
                <a:hlinkClick r:id="rId5"/>
              </a:rPr>
              <a:t>https://www.agric.wa.gov.au/Waindustrysnapshots</a:t>
            </a:r>
            <a:r>
              <a:rPr lang="en-AU" dirty="0"/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3.1 ‘Western Australia’s export markets and products’ by the Department of Primary Industries and Regional Development available at &lt;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https://www.wa.gov.au/system/files/2020-12/Primary-Industries-Plan-2020-24.pdf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3.2 Figure 3.2: Gross Value of production of WA exports by the Department of Primary Industries and Regional Development available at &lt;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https://www.wa.gov.au/system/files/2020-12/Primary-Industries-Plan-2020-24.pdf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3.3 ‘State Government contribution to WA economic agenda’ by the Government of Western Australia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https://www.wa.gov.au/sites/default/files/2021-01/202021%20Investment%20and%20Trade%20Plan.pdf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3.1 ‘Western Australian Flag’ by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-Free-Vector-Images/29565. Licenced 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https://pixabay.com/service/license/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Free for commercial use. No attribution required. Available at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https://pixabay.com/vectors/western-australia-flag-state-28587/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these links above do not work, try copying the link into the address bar of your browser.)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3.2 ‘Western Australian Industry Snapshots – Dairy Industry’ by the Department of Primary Industries and Regional Development.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https://www.agric.wa.gov.au/Waindustrysnapshots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3.3 ‘Western Australian Industry Snapshots – Aquaculture Industry’ by the Department of Primary Industries and Regional Development.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https://www.agric.wa.gov.au/Waindustrysnapshots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3.4 ‘Western Australian Industry Snapshots –Horticulture Industry’ by the Department of Primary Industries and Regional Development.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https://www.agric.wa.gov.au/Waindustrysnapshots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3.5 ‘Western Australian Industry Snapshots-Processed Foods Industry’ by the Department of Primary Industries and Regional Development.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https://www.agric.wa.gov.au/Waindustrysnapshots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9756" y="16718548"/>
            <a:ext cx="20873688" cy="783143"/>
          </a:xfrm>
        </p:spPr>
        <p:txBody>
          <a:bodyPr/>
          <a:lstStyle/>
          <a:p>
            <a:pPr algn="l"/>
            <a:r>
              <a:rPr lang="en-AU" sz="2400" dirty="0">
                <a:solidFill>
                  <a:schemeClr val="tx1"/>
                </a:solidFill>
              </a:rPr>
              <a:t>PRIMED9TL001 | HASS | Food now and in the future | Infographic3 - Spotlight on WA Trade | </a:t>
            </a:r>
          </a:p>
          <a:p>
            <a:pPr algn="l"/>
            <a:r>
              <a:rPr lang="en-AU" sz="2400" dirty="0">
                <a:solidFill>
                  <a:schemeClr val="tx1"/>
                </a:solidFill>
              </a:rPr>
              <a:t>© Department of Education WA 2021 | Revised December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2390" y="17700860"/>
            <a:ext cx="420660" cy="140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943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8B8BE-47DF-4C67-B2DB-A53C468ED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337b8-a1c9-4e93-a10e-b9c3de58965d"/>
    <ds:schemaRef ds:uri="939100e6-dc5b-4952-bae1-a6b604181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094002-080A-42CF-B031-4244BAA6D298}">
  <ds:schemaRefs>
    <ds:schemaRef ds:uri="http://purl.org/dc/elements/1.1/"/>
    <ds:schemaRef ds:uri="http://schemas.microsoft.com/office/2006/metadata/properties"/>
    <ds:schemaRef ds:uri="c8567d32-44a6-4f8d-bcfe-e848e1c9e6f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7410e4e-0e94-4d9f-bc7f-ec562f0f3678"/>
    <ds:schemaRef ds:uri="http://www.w3.org/XML/1998/namespace"/>
    <ds:schemaRef ds:uri="http://purl.org/dc/dcmitype/"/>
    <ds:schemaRef ds:uri="939100e6-dc5b-4952-bae1-a6b604181575"/>
    <ds:schemaRef ds:uri="c11337b8-a1c9-4e93-a10e-b9c3de58965d"/>
  </ds:schemaRefs>
</ds:datastoreItem>
</file>

<file path=customXml/itemProps3.xml><?xml version="1.0" encoding="utf-8"?>
<ds:datastoreItem xmlns:ds="http://schemas.openxmlformats.org/officeDocument/2006/customXml" ds:itemID="{AE1C475F-CCC2-4431-9A42-AA3CD59F3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2134</TotalTime>
  <Words>1055</Words>
  <Application>Microsoft Office PowerPoint</Application>
  <PresentationFormat>Custom</PresentationFormat>
  <Paragraphs>203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Vicki Delves</cp:lastModifiedBy>
  <cp:revision>75</cp:revision>
  <dcterms:created xsi:type="dcterms:W3CDTF">2021-05-18T07:55:59Z</dcterms:created>
  <dcterms:modified xsi:type="dcterms:W3CDTF">2021-12-14T12:18:10Z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232000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ArticulateGUID">
    <vt:lpwstr>67ECC6D1-7508-4E4E-A67D-35F47C44980C</vt:lpwstr>
  </property>
  <property fmtid="{D5CDD505-2E9C-101B-9397-08002B2CF9AE}" pid="12" name="ArticulatePath">
    <vt:lpwstr>HASS_Y9_infographic3_Spotlight_on_WA_trade</vt:lpwstr>
  </property>
</Properties>
</file>