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679" r:id="rId4"/>
  </p:sldMasterIdLst>
  <p:notesMasterIdLst>
    <p:notesMasterId r:id="rId19"/>
  </p:notesMasterIdLst>
  <p:sldIdLst>
    <p:sldId id="256" r:id="rId5"/>
    <p:sldId id="264" r:id="rId6"/>
    <p:sldId id="258" r:id="rId7"/>
    <p:sldId id="259" r:id="rId8"/>
    <p:sldId id="267" r:id="rId9"/>
    <p:sldId id="263" r:id="rId10"/>
    <p:sldId id="260" r:id="rId11"/>
    <p:sldId id="269" r:id="rId12"/>
    <p:sldId id="270" r:id="rId13"/>
    <p:sldId id="271" r:id="rId14"/>
    <p:sldId id="272" r:id="rId15"/>
    <p:sldId id="274" r:id="rId16"/>
    <p:sldId id="275" r:id="rId17"/>
    <p:sldId id="276" r:id="rId18"/>
  </p:sldIdLst>
  <p:sldSz cx="12192000" cy="6858000"/>
  <p:notesSz cx="6797675" cy="9926638"/>
  <p:custShowLst>
    <p:custShow name="Keys4Life refresher" id="0">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5AC"/>
    <a:srgbClr val="5BC5EA"/>
    <a:srgbClr val="00ADB1"/>
    <a:srgbClr val="E94F36"/>
    <a:srgbClr val="3F2B56"/>
    <a:srgbClr val="EE7202"/>
    <a:srgbClr val="A40A66"/>
    <a:srgbClr val="FDC432"/>
    <a:srgbClr val="592C82"/>
    <a:srgbClr val="AB90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0CD942-0466-4AE4-A345-01905D2B4DE2}" v="1" dt="2026-02-20T01:00:36.4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056" autoAdjust="0"/>
    <p:restoredTop sz="74334" autoAdjust="0"/>
  </p:normalViewPr>
  <p:slideViewPr>
    <p:cSldViewPr snapToGrid="0">
      <p:cViewPr varScale="1">
        <p:scale>
          <a:sx n="82" d="100"/>
          <a:sy n="82" d="100"/>
        </p:scale>
        <p:origin x="960" y="9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MMO Kimberley [Road Safety and Drug Education]" userId="69474b4b-a8a3-4cdd-9743-89aa83643412" providerId="ADAL" clId="{A59A0E38-DC8F-43FE-9AC0-37B08A2451C5}"/>
    <pc:docChg chg="custSel modSld">
      <pc:chgData name="NIMMO Kimberley [Road Safety and Drug Education]" userId="69474b4b-a8a3-4cdd-9743-89aa83643412" providerId="ADAL" clId="{A59A0E38-DC8F-43FE-9AC0-37B08A2451C5}" dt="2026-02-20T01:00:45.474" v="1" actId="478"/>
      <pc:docMkLst>
        <pc:docMk/>
      </pc:docMkLst>
      <pc:sldChg chg="addSp delSp modSp mod">
        <pc:chgData name="NIMMO Kimberley [Road Safety and Drug Education]" userId="69474b4b-a8a3-4cdd-9743-89aa83643412" providerId="ADAL" clId="{A59A0E38-DC8F-43FE-9AC0-37B08A2451C5}" dt="2026-02-20T01:00:45.474" v="1" actId="478"/>
        <pc:sldMkLst>
          <pc:docMk/>
          <pc:sldMk cId="3553896915" sldId="256"/>
        </pc:sldMkLst>
        <pc:spChg chg="del">
          <ac:chgData name="NIMMO Kimberley [Road Safety and Drug Education]" userId="69474b4b-a8a3-4cdd-9743-89aa83643412" providerId="ADAL" clId="{A59A0E38-DC8F-43FE-9AC0-37B08A2451C5}" dt="2026-02-20T01:00:36.399" v="0" actId="931"/>
          <ac:spMkLst>
            <pc:docMk/>
            <pc:sldMk cId="3553896915" sldId="256"/>
            <ac:spMk id="2" creationId="{DB7E5E5B-7335-6397-9ED9-955413E834F6}"/>
          </ac:spMkLst>
        </pc:spChg>
        <pc:spChg chg="del">
          <ac:chgData name="NIMMO Kimberley [Road Safety and Drug Education]" userId="69474b4b-a8a3-4cdd-9743-89aa83643412" providerId="ADAL" clId="{A59A0E38-DC8F-43FE-9AC0-37B08A2451C5}" dt="2026-02-20T01:00:45.474" v="1" actId="478"/>
          <ac:spMkLst>
            <pc:docMk/>
            <pc:sldMk cId="3553896915" sldId="256"/>
            <ac:spMk id="5" creationId="{07FB98AC-0F5A-4ACB-CF9C-D2CFA28E73DD}"/>
          </ac:spMkLst>
        </pc:spChg>
        <pc:picChg chg="add mod">
          <ac:chgData name="NIMMO Kimberley [Road Safety and Drug Education]" userId="69474b4b-a8a3-4cdd-9743-89aa83643412" providerId="ADAL" clId="{A59A0E38-DC8F-43FE-9AC0-37B08A2451C5}" dt="2026-02-20T01:00:36.399" v="0" actId="931"/>
          <ac:picMkLst>
            <pc:docMk/>
            <pc:sldMk cId="3553896915" sldId="256"/>
            <ac:picMk id="7" creationId="{05B144BF-9615-5ECC-0A57-52D1502C3A2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AU"/>
          </a:p>
        </p:txBody>
      </p:sp>
      <p:sp>
        <p:nvSpPr>
          <p:cNvPr id="3" name="Date Placeholder 2"/>
          <p:cNvSpPr>
            <a:spLocks noGrp="1"/>
          </p:cNvSpPr>
          <p:nvPr>
            <p:ph type="dt" idx="1"/>
          </p:nvPr>
        </p:nvSpPr>
        <p:spPr>
          <a:xfrm>
            <a:off x="3850443" y="0"/>
            <a:ext cx="2945659" cy="498056"/>
          </a:xfrm>
          <a:prstGeom prst="rect">
            <a:avLst/>
          </a:prstGeom>
        </p:spPr>
        <p:txBody>
          <a:bodyPr vert="horz" lIns="91431" tIns="45715" rIns="91431" bIns="45715" rtlCol="0"/>
          <a:lstStyle>
            <a:lvl1pPr algn="r">
              <a:defRPr sz="1200"/>
            </a:lvl1pPr>
          </a:lstStyle>
          <a:p>
            <a:fld id="{B20FAD1D-6C85-481C-B3B4-2265CFDF3669}" type="datetimeFigureOut">
              <a:rPr lang="en-AU" smtClean="0"/>
              <a:t>24/08/2026</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1" tIns="45715" rIns="91431" bIns="45715"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1" tIns="45715" rIns="91431" bIns="4571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31" tIns="45715" rIns="91431" bIns="45715" rtlCol="0" anchor="b"/>
          <a:lstStyle>
            <a:lvl1pPr algn="l">
              <a:defRPr sz="1200"/>
            </a:lvl1pPr>
          </a:lstStyle>
          <a:p>
            <a:endParaRPr lang="en-AU"/>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31" tIns="45715" rIns="91431" bIns="45715" rtlCol="0" anchor="b"/>
          <a:lstStyle>
            <a:lvl1pPr algn="r">
              <a:defRPr sz="1200"/>
            </a:lvl1pPr>
          </a:lstStyle>
          <a:p>
            <a:fld id="{99B883AC-FE3C-4431-9252-48CE78076032}" type="slidenum">
              <a:rPr lang="en-AU" smtClean="0"/>
              <a:t>‹#›</a:t>
            </a:fld>
            <a:endParaRPr lang="en-AU"/>
          </a:p>
        </p:txBody>
      </p:sp>
    </p:spTree>
    <p:extLst>
      <p:ext uri="{BB962C8B-B14F-4D97-AF65-F5344CB8AC3E}">
        <p14:creationId xmlns:p14="http://schemas.microsoft.com/office/powerpoint/2010/main" val="8739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transport.wa.gov.au" TargetMode="External"/><Relationship Id="rId2" Type="http://schemas.openxmlformats.org/officeDocument/2006/relationships/slide" Target="../slides/slide1.xml"/><Relationship Id="rId1" Type="http://schemas.openxmlformats.org/officeDocument/2006/relationships/notesMaster" Target="../notesMasters/notesMaster1.xml"/><Relationship Id="rId5" Type="http://schemas.openxmlformats.org/officeDocument/2006/relationships/hyperlink" Target="transport.wa.gov.%20au/licensing/road-rules-theory-test-quiz.asp" TargetMode="External"/><Relationship Id="rId4" Type="http://schemas.openxmlformats.org/officeDocument/2006/relationships/hyperlink" Target="transport.wa.gov.au/licensing/"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Planning and preparation:</a:t>
            </a:r>
          </a:p>
          <a:p>
            <a:endParaRPr lang="en-AU" dirty="0"/>
          </a:p>
          <a:p>
            <a:r>
              <a:rPr lang="en-AU" b="1" dirty="0"/>
              <a:t>Activity 2.1</a:t>
            </a:r>
          </a:p>
          <a:p>
            <a:pPr marL="171450" indent="-171450">
              <a:buFont typeface="Arial" panose="020B0604020202020204" pitchFamily="34" charset="0"/>
              <a:buChar char="•"/>
            </a:pPr>
            <a:r>
              <a:rPr lang="en-AU" sz="1200" b="0" dirty="0"/>
              <a:t>Activity sheet – Road user responsibilities (page 36) – A4 sheet of paper per student</a:t>
            </a:r>
          </a:p>
          <a:p>
            <a:pPr marL="171450" indent="-171450">
              <a:buFont typeface="Arial" panose="020B0604020202020204" pitchFamily="34" charset="0"/>
              <a:buChar char="•"/>
            </a:pPr>
            <a:r>
              <a:rPr lang="en-AU" sz="1200" b="0" dirty="0"/>
              <a:t>Drive Safe handbook – one copy per student or internet access to </a:t>
            </a:r>
            <a:r>
              <a:rPr lang="en-AU" sz="1200" b="0" dirty="0">
                <a:hlinkClick r:id="rId3"/>
              </a:rPr>
              <a:t>transport.wa.gov.au</a:t>
            </a:r>
            <a:endParaRPr lang="en-AU" sz="1200" b="0" dirty="0"/>
          </a:p>
          <a:p>
            <a:pPr marL="171450" indent="-171450">
              <a:buFont typeface="Arial" panose="020B0604020202020204" pitchFamily="34" charset="0"/>
              <a:buChar char="•"/>
            </a:pPr>
            <a:r>
              <a:rPr lang="en-AU" sz="1200" b="0" dirty="0"/>
              <a:t>Option activity – one A4 sheet of blank paper per student</a:t>
            </a:r>
          </a:p>
          <a:p>
            <a:pPr marL="0" indent="0">
              <a:buFont typeface="Arial" panose="020B0604020202020204" pitchFamily="34" charset="0"/>
              <a:buNone/>
            </a:pPr>
            <a:endParaRPr lang="en-AU" sz="1200" b="0" dirty="0"/>
          </a:p>
          <a:p>
            <a:r>
              <a:rPr lang="en-AU" b="1" dirty="0"/>
              <a:t>Activity 2.2</a:t>
            </a:r>
          </a:p>
          <a:p>
            <a:pPr marL="171450" indent="-171450">
              <a:buFont typeface="Arial" panose="020B0604020202020204" pitchFamily="34" charset="0"/>
              <a:buChar char="•"/>
            </a:pPr>
            <a:r>
              <a:rPr lang="en-AU" sz="1200" b="0" dirty="0"/>
              <a:t>A3 paper – one sheet per group </a:t>
            </a:r>
          </a:p>
          <a:p>
            <a:pPr marL="171450" indent="-171450">
              <a:buFont typeface="Arial" panose="020B0604020202020204" pitchFamily="34" charset="0"/>
              <a:buChar char="•"/>
            </a:pPr>
            <a:r>
              <a:rPr lang="en-AU" sz="1200" b="0" dirty="0"/>
              <a:t>Activity sheet ‑ Grouping consequences (page 40) – A3 photocopy per group</a:t>
            </a:r>
          </a:p>
          <a:p>
            <a:pPr marL="171450" indent="-171450">
              <a:buFont typeface="Arial" panose="020B0604020202020204" pitchFamily="34" charset="0"/>
              <a:buChar char="•"/>
            </a:pPr>
            <a:r>
              <a:rPr lang="en-AU" sz="1200" b="0" dirty="0"/>
              <a:t>Activity sheet – Consequences (pages 41‑42) – photocopy and cut out one set of cards per group (also available as a pack to order)</a:t>
            </a:r>
          </a:p>
          <a:p>
            <a:pPr marL="171450" indent="-171450">
              <a:buFont typeface="Arial" panose="020B0604020202020204" pitchFamily="34" charset="0"/>
              <a:buChar char="•"/>
            </a:pPr>
            <a:r>
              <a:rPr lang="en-AU" sz="1200" b="0" dirty="0"/>
              <a:t>Behind the wheel – Task 3 – Spot the error (page 4)</a:t>
            </a:r>
          </a:p>
          <a:p>
            <a:pPr marL="171450" indent="-171450">
              <a:buFont typeface="Arial" panose="020B0604020202020204" pitchFamily="34" charset="0"/>
              <a:buChar char="•"/>
            </a:pPr>
            <a:r>
              <a:rPr lang="en-AU" sz="1200" b="0" dirty="0"/>
              <a:t>Behind the wheel – Quiz 1 – Speed (page 21)</a:t>
            </a:r>
          </a:p>
          <a:p>
            <a:pPr marL="171450" indent="-171450">
              <a:buFont typeface="Arial" panose="020B0604020202020204" pitchFamily="34" charset="0"/>
              <a:buChar char="•"/>
            </a:pPr>
            <a:r>
              <a:rPr lang="en-AU" sz="1200" b="0" dirty="0"/>
              <a:t>Behind the wheel – Quiz 2 – Alcohol and other drugs (page 22)</a:t>
            </a:r>
          </a:p>
          <a:p>
            <a:pPr marL="171450" indent="-171450">
              <a:buFont typeface="Arial" panose="020B0604020202020204" pitchFamily="34" charset="0"/>
              <a:buChar char="•"/>
            </a:pPr>
            <a:endParaRPr lang="en-AU" sz="1200" b="0" dirty="0"/>
          </a:p>
          <a:p>
            <a:r>
              <a:rPr lang="en-AU" b="1" dirty="0"/>
              <a:t>Activity 2.3</a:t>
            </a:r>
          </a:p>
          <a:p>
            <a:pPr marL="171450" indent="-171450">
              <a:buFont typeface="Arial" panose="020B0604020202020204" pitchFamily="34" charset="0"/>
              <a:buChar char="•"/>
            </a:pPr>
            <a:r>
              <a:rPr lang="en-AU" sz="1200" b="0" dirty="0"/>
              <a:t>Drive Safe handbook – one per student or at </a:t>
            </a:r>
            <a:r>
              <a:rPr lang="en-AU" sz="1200" b="0" dirty="0">
                <a:hlinkClick r:id="rId4"/>
              </a:rPr>
              <a:t>transport.wa.gov.au/licensing/</a:t>
            </a:r>
            <a:endParaRPr lang="en-AU" sz="1200" b="0" dirty="0"/>
          </a:p>
          <a:p>
            <a:pPr marL="171450" indent="-171450">
              <a:buFont typeface="Arial" panose="020B0604020202020204" pitchFamily="34" charset="0"/>
              <a:buChar char="•"/>
            </a:pPr>
            <a:r>
              <a:rPr lang="en-AU" sz="1200" b="0" dirty="0"/>
              <a:t>Activity sheet – Drive safe bingo (page 48) – one per student</a:t>
            </a:r>
          </a:p>
          <a:p>
            <a:pPr marL="171450" indent="-171450">
              <a:buFont typeface="Arial" panose="020B0604020202020204" pitchFamily="34" charset="0"/>
              <a:buChar char="•"/>
            </a:pPr>
            <a:r>
              <a:rPr lang="en-AU" sz="1200" b="0" dirty="0"/>
              <a:t>Internet access for the Department of Transport and Major Infrastructure’s road rules theory test quizzes </a:t>
            </a:r>
            <a:r>
              <a:rPr lang="en-AU" sz="1200" b="0" dirty="0">
                <a:hlinkClick r:id="rId5"/>
              </a:rPr>
              <a:t>transport.wa.gov. au/licensing/road-rules-theory-test-quiz.asp</a:t>
            </a:r>
            <a:endParaRPr lang="en-AU" sz="1200" b="0" dirty="0"/>
          </a:p>
          <a:p>
            <a:pPr marL="171450" indent="-171450">
              <a:buFont typeface="Arial" panose="020B0604020202020204" pitchFamily="34" charset="0"/>
              <a:buChar char="•"/>
            </a:pPr>
            <a:r>
              <a:rPr lang="en-AU" sz="1200" b="0" dirty="0"/>
              <a:t>Behind the wheel – Quiz 4 – Intersections and turning (page 24); Quiz 6 – Traffic signals and road markings (page 26) OR use Quizzes 1–5 in the Keys4Life student workbook.</a:t>
            </a:r>
          </a:p>
          <a:p>
            <a:pPr marL="0" indent="0">
              <a:buFont typeface="Arial" panose="020B0604020202020204" pitchFamily="34" charset="0"/>
              <a:buNone/>
            </a:pPr>
            <a:endParaRPr lang="en-AU" sz="1200" b="0" dirty="0"/>
          </a:p>
          <a:p>
            <a:pPr marL="0" indent="0">
              <a:buFont typeface="Arial" panose="020B0604020202020204" pitchFamily="34" charset="0"/>
              <a:buNone/>
            </a:pPr>
            <a:endParaRPr lang="en-AU" sz="1200" b="0" dirty="0"/>
          </a:p>
          <a:p>
            <a:endParaRPr lang="en-AU" dirty="0"/>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1</a:t>
            </a:fld>
            <a:endParaRPr lang="en-AU"/>
          </a:p>
        </p:txBody>
      </p:sp>
    </p:spTree>
    <p:extLst>
      <p:ext uri="{BB962C8B-B14F-4D97-AF65-F5344CB8AC3E}">
        <p14:creationId xmlns:p14="http://schemas.microsoft.com/office/powerpoint/2010/main" val="8600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897FB-8692-733A-1293-6FB5444A08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887CC-4065-11B5-2E71-FE389C254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998E7-6EC5-2083-ADD7-087B8D85F66C}"/>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88437EA3-C1F1-8114-0403-03CC48784185}"/>
              </a:ext>
            </a:extLst>
          </p:cNvPr>
          <p:cNvSpPr>
            <a:spLocks noGrp="1"/>
          </p:cNvSpPr>
          <p:nvPr>
            <p:ph type="sldNum" sz="quarter" idx="5"/>
          </p:nvPr>
        </p:nvSpPr>
        <p:spPr/>
        <p:txBody>
          <a:bodyPr/>
          <a:lstStyle/>
          <a:p>
            <a:fld id="{99B883AC-FE3C-4431-9252-48CE78076032}" type="slidenum">
              <a:rPr lang="en-AU" smtClean="0"/>
              <a:t>2</a:t>
            </a:fld>
            <a:endParaRPr lang="en-AU"/>
          </a:p>
        </p:txBody>
      </p:sp>
    </p:spTree>
    <p:extLst>
      <p:ext uri="{BB962C8B-B14F-4D97-AF65-F5344CB8AC3E}">
        <p14:creationId xmlns:p14="http://schemas.microsoft.com/office/powerpoint/2010/main" val="2433467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Activity 2.1</a:t>
            </a:r>
          </a:p>
          <a:p>
            <a:endParaRPr lang="en-AU" dirty="0"/>
          </a:p>
          <a:p>
            <a:r>
              <a:rPr lang="en-AU" dirty="0"/>
              <a:t>This slide includes animations – click through to reveal definitions of a right, privilege and a responsibility. </a:t>
            </a:r>
          </a:p>
          <a:p>
            <a:endParaRPr lang="en-AU" dirty="0"/>
          </a:p>
          <a:p>
            <a:r>
              <a:rPr lang="en-AU" dirty="0"/>
              <a:t>RESPONSIBILITIES AND BEHAVIOURS </a:t>
            </a:r>
          </a:p>
          <a:p>
            <a:pPr marL="0" indent="0">
              <a:buNone/>
            </a:pPr>
            <a:r>
              <a:rPr lang="en-AU" dirty="0"/>
              <a:t>Write the terms ‘rights’, ‘privileges’ and ‘responsibilities’ on the board. Discuss with students what these terms might mean. Reach a common understanding as a group.</a:t>
            </a:r>
          </a:p>
          <a:p>
            <a:pPr marL="685800" lvl="1" indent="-228600">
              <a:buAutoNum type="arabicPeriod"/>
            </a:pPr>
            <a:r>
              <a:rPr lang="en-AU" dirty="0"/>
              <a:t>Right – having a just claim or title to something (e.g. voting at the age of 18, access to medical care or challenging a speeding ticket)</a:t>
            </a:r>
          </a:p>
          <a:p>
            <a:pPr marL="685800" lvl="1" indent="-228600">
              <a:buAutoNum type="arabicPeriod"/>
            </a:pPr>
            <a:r>
              <a:rPr lang="en-AU" dirty="0"/>
              <a:t>Privilege – a special right enjoyed by a person that is given or earned (e.g. travelling overseas or a driver’s licence)</a:t>
            </a:r>
          </a:p>
          <a:p>
            <a:pPr marL="685800" lvl="1" indent="-228600">
              <a:buAutoNum type="arabicPeriod"/>
            </a:pPr>
            <a:r>
              <a:rPr lang="en-AU" dirty="0"/>
              <a:t>Responsibility – a particular load of care placed on someone who is responsible (e.g. a teacher has a duty of care for their students or a driver is responsible for ensuring that all passengers are restrained in their vehicle).</a:t>
            </a:r>
          </a:p>
          <a:p>
            <a:pPr marL="0" lvl="0" indent="0">
              <a:buNone/>
            </a:pPr>
            <a:endParaRPr lang="en-AU" dirty="0"/>
          </a:p>
          <a:p>
            <a:pPr marL="0" lvl="0" indent="0">
              <a:buNone/>
            </a:pPr>
            <a:r>
              <a:rPr lang="en-AU" dirty="0"/>
              <a:t>Discuss with students if ‘having a licence and being able to drive’ would be a right or privilege. Ask students to explain and justify their responses.</a:t>
            </a:r>
          </a:p>
        </p:txBody>
      </p:sp>
      <p:sp>
        <p:nvSpPr>
          <p:cNvPr id="4" name="Slide Number Placeholder 3"/>
          <p:cNvSpPr>
            <a:spLocks noGrp="1"/>
          </p:cNvSpPr>
          <p:nvPr>
            <p:ph type="sldNum" sz="quarter" idx="5"/>
          </p:nvPr>
        </p:nvSpPr>
        <p:spPr/>
        <p:txBody>
          <a:bodyPr/>
          <a:lstStyle/>
          <a:p>
            <a:fld id="{99B883AC-FE3C-4431-9252-48CE78076032}" type="slidenum">
              <a:rPr lang="en-AU" smtClean="0"/>
              <a:t>3</a:t>
            </a:fld>
            <a:endParaRPr lang="en-AU"/>
          </a:p>
        </p:txBody>
      </p:sp>
    </p:spTree>
    <p:extLst>
      <p:ext uri="{BB962C8B-B14F-4D97-AF65-F5344CB8AC3E}">
        <p14:creationId xmlns:p14="http://schemas.microsoft.com/office/powerpoint/2010/main" val="2979486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Place students in groups of four and give each group a copy of the activity sheet Road user responsibilities (page 36).</a:t>
            </a:r>
          </a:p>
          <a:p>
            <a:endParaRPr lang="en-AU" dirty="0"/>
          </a:p>
          <a:p>
            <a:r>
              <a:rPr lang="en-AU" dirty="0"/>
              <a:t>Explain that students are to complete a rip and review (page 170) using the questions on the sheet.</a:t>
            </a:r>
          </a:p>
          <a:p>
            <a:endParaRPr lang="en-AU" dirty="0"/>
          </a:p>
          <a:p>
            <a:r>
              <a:rPr lang="en-AU" sz="1200" b="0" dirty="0"/>
              <a:t>1. What are your responsibilities as a passenger? (e.g. always wear a seatbelt, do not distract the driver, notice the road rules and traffic signals, remain calm and quiet with other passengers).</a:t>
            </a:r>
          </a:p>
          <a:p>
            <a:r>
              <a:rPr lang="en-AU" sz="1200" b="0" dirty="0"/>
              <a:t>2. What are your responsibilities as a learner driver? (e.g. always wear a seatbelt, observe the road rules, never drive impaired, drive to the conditions and to the speed limit, remain calm).</a:t>
            </a:r>
          </a:p>
          <a:p>
            <a:r>
              <a:rPr lang="en-AU" sz="1200" b="0" dirty="0"/>
              <a:t>3. What are your responsibilities as a red and green P plate driver? (e.g. always wear a seatbelt, observe the road rules, never drive impaired, drive to the conditions and to the posted speed limit, be a respectful, calm, patient driver).</a:t>
            </a:r>
          </a:p>
          <a:p>
            <a:r>
              <a:rPr lang="en-AU" sz="1200" b="0" dirty="0"/>
              <a:t>4. What are your responsibilities as a driver on a full licence? (e.g. be available as a supervising driver for a learner driver, always wear a seatbelt, observe the road rules, never drive impaired, drive to the conditions and speed limit, be a respectful, calm, patient driver).</a:t>
            </a:r>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4</a:t>
            </a:fld>
            <a:endParaRPr lang="en-AU"/>
          </a:p>
        </p:txBody>
      </p:sp>
    </p:spTree>
    <p:extLst>
      <p:ext uri="{BB962C8B-B14F-4D97-AF65-F5344CB8AC3E}">
        <p14:creationId xmlns:p14="http://schemas.microsoft.com/office/powerpoint/2010/main" val="2519323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C1DF4-6F57-CAA2-5CE5-F5CFDE21D3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D6D301-55B4-A4AA-4031-DDA77C3F51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80B0B2-55E3-7299-864F-8129C79F179E}"/>
              </a:ext>
            </a:extLst>
          </p:cNvPr>
          <p:cNvSpPr>
            <a:spLocks noGrp="1"/>
          </p:cNvSpPr>
          <p:nvPr>
            <p:ph type="body" idx="1"/>
          </p:nvPr>
        </p:nvSpPr>
        <p:spPr/>
        <p:txBody>
          <a:bodyPr/>
          <a:lstStyle/>
          <a:p>
            <a:r>
              <a:rPr lang="en-AU" dirty="0"/>
              <a:t>PROCESS</a:t>
            </a:r>
          </a:p>
          <a:p>
            <a:r>
              <a:rPr lang="en-AU" dirty="0"/>
              <a:t>Continue the discussion about road user responsibilities and behaviours by asking the following questions.</a:t>
            </a:r>
          </a:p>
          <a:p>
            <a:endParaRPr lang="en-AU" dirty="0"/>
          </a:p>
          <a:p>
            <a:r>
              <a:rPr lang="en-AU" dirty="0"/>
              <a:t>REFLECT</a:t>
            </a:r>
          </a:p>
          <a:p>
            <a:r>
              <a:rPr lang="en-AU" dirty="0"/>
              <a:t>Ask students to consider the type of driver they want to be and come up with three adjectives to describe this e.g. calm, respectful, safe, responsible etc.</a:t>
            </a:r>
          </a:p>
        </p:txBody>
      </p:sp>
      <p:sp>
        <p:nvSpPr>
          <p:cNvPr id="4" name="Slide Number Placeholder 3">
            <a:extLst>
              <a:ext uri="{FF2B5EF4-FFF2-40B4-BE49-F238E27FC236}">
                <a16:creationId xmlns:a16="http://schemas.microsoft.com/office/drawing/2014/main" id="{A6BEAA3D-6375-E607-D068-B493382580F8}"/>
              </a:ext>
            </a:extLst>
          </p:cNvPr>
          <p:cNvSpPr>
            <a:spLocks noGrp="1"/>
          </p:cNvSpPr>
          <p:nvPr>
            <p:ph type="sldNum" sz="quarter" idx="5"/>
          </p:nvPr>
        </p:nvSpPr>
        <p:spPr/>
        <p:txBody>
          <a:bodyPr/>
          <a:lstStyle/>
          <a:p>
            <a:fld id="{99B883AC-FE3C-4431-9252-48CE78076032}" type="slidenum">
              <a:rPr lang="en-AU" smtClean="0"/>
              <a:t>5</a:t>
            </a:fld>
            <a:endParaRPr lang="en-AU"/>
          </a:p>
        </p:txBody>
      </p:sp>
    </p:spTree>
    <p:extLst>
      <p:ext uri="{BB962C8B-B14F-4D97-AF65-F5344CB8AC3E}">
        <p14:creationId xmlns:p14="http://schemas.microsoft.com/office/powerpoint/2010/main" val="1373945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A254B-4A69-1BE2-3BF4-8C9AAC0655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D410D8-5626-5A68-4EA1-6CFF81373E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65E8A0-F422-3A93-4409-B407CCDE0A62}"/>
              </a:ext>
            </a:extLst>
          </p:cNvPr>
          <p:cNvSpPr>
            <a:spLocks noGrp="1"/>
          </p:cNvSpPr>
          <p:nvPr>
            <p:ph type="body" idx="1"/>
          </p:nvPr>
        </p:nvSpPr>
        <p:spPr/>
        <p:txBody>
          <a:bodyPr/>
          <a:lstStyle/>
          <a:p>
            <a:r>
              <a:rPr lang="en-AU" dirty="0"/>
              <a:t>Activity 2.2</a:t>
            </a:r>
          </a:p>
          <a:p>
            <a:endParaRPr lang="en-AU" dirty="0"/>
          </a:p>
          <a:p>
            <a:r>
              <a:rPr lang="en-AU" dirty="0"/>
              <a:t>REVISE</a:t>
            </a:r>
          </a:p>
          <a:p>
            <a:pPr marL="171450" indent="-171450">
              <a:buFont typeface="Arial" panose="020B0604020202020204" pitchFamily="34" charset="0"/>
              <a:buChar char="•"/>
            </a:pPr>
            <a:r>
              <a:rPr lang="en-AU" dirty="0"/>
              <a:t>Groups draw and label a T chart (page 171) on a sheet of A3 paper with the headings shown below. </a:t>
            </a:r>
          </a:p>
          <a:p>
            <a:pPr marL="171450" indent="-171450">
              <a:buFont typeface="Arial" panose="020B0604020202020204" pitchFamily="34" charset="0"/>
              <a:buChar char="•"/>
            </a:pPr>
            <a:r>
              <a:rPr lang="en-AU" dirty="0"/>
              <a:t>Ask students to write a list of driver responsibilities in the corresponding column of the T chart. Some examples have been provided.</a:t>
            </a:r>
          </a:p>
          <a:p>
            <a:pPr marL="171450" indent="-171450">
              <a:buFont typeface="Arial" panose="020B0604020202020204" pitchFamily="34" charset="0"/>
              <a:buChar char="•"/>
            </a:pPr>
            <a:r>
              <a:rPr lang="en-AU" dirty="0"/>
              <a:t>Students then discuss the possible consequences of not being responsible as a driver and write these in the corresponding column. Some examples have been provided.</a:t>
            </a:r>
          </a:p>
          <a:p>
            <a:endParaRPr lang="en-AU" dirty="0"/>
          </a:p>
          <a:p>
            <a:r>
              <a:rPr lang="en-AU" dirty="0"/>
              <a:t>Driver responsibilities - example responses:</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Learn and practise safe driving habits (e.g. travel at posted speed limit, wear a restraint)</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Legally obtain a driver’s licence (e.g. pass all required tests and requirements)</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Obey the law (e.g. follow road rules and signs, do not drink and drive)</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Avoid conflicts (e.g. show courtesy and ‘forgive’ other road users’ errors)</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Protect passengers and other road users (e.g. make sure all vehicle occupants are wearing a seatbelt)</a:t>
            </a:r>
            <a:endParaRPr lang="en-AU" dirty="0"/>
          </a:p>
          <a:p>
            <a:endParaRPr lang="en-AU"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b="0" dirty="0">
                <a:solidFill>
                  <a:schemeClr val="tx1"/>
                </a:solidFill>
              </a:rPr>
              <a:t>Consequences of not being responsible - example responses:</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Loss of licence</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Demerit points and fines</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Injuring self and others</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Criminal record</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Jail sentence</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Not able to travel to some countries because of a criminal record</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Relying on others for transport</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Costs of re‑sitting tests</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Living with guilt</a:t>
            </a:r>
          </a:p>
          <a:p>
            <a:endParaRPr lang="en-AU" dirty="0"/>
          </a:p>
        </p:txBody>
      </p:sp>
      <p:sp>
        <p:nvSpPr>
          <p:cNvPr id="4" name="Slide Number Placeholder 3">
            <a:extLst>
              <a:ext uri="{FF2B5EF4-FFF2-40B4-BE49-F238E27FC236}">
                <a16:creationId xmlns:a16="http://schemas.microsoft.com/office/drawing/2014/main" id="{E6105381-179F-CDC6-CC0A-DE0DA8D45962}"/>
              </a:ext>
            </a:extLst>
          </p:cNvPr>
          <p:cNvSpPr>
            <a:spLocks noGrp="1"/>
          </p:cNvSpPr>
          <p:nvPr>
            <p:ph type="sldNum" sz="quarter" idx="5"/>
          </p:nvPr>
        </p:nvSpPr>
        <p:spPr/>
        <p:txBody>
          <a:bodyPr/>
          <a:lstStyle/>
          <a:p>
            <a:fld id="{99B883AC-FE3C-4431-9252-48CE78076032}" type="slidenum">
              <a:rPr lang="en-AU" smtClean="0"/>
              <a:t>6</a:t>
            </a:fld>
            <a:endParaRPr lang="en-AU"/>
          </a:p>
        </p:txBody>
      </p:sp>
    </p:spTree>
    <p:extLst>
      <p:ext uri="{BB962C8B-B14F-4D97-AF65-F5344CB8AC3E}">
        <p14:creationId xmlns:p14="http://schemas.microsoft.com/office/powerpoint/2010/main" val="34954021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7</a:t>
            </a:fld>
            <a:endParaRPr lang="en-AU"/>
          </a:p>
        </p:txBody>
      </p:sp>
    </p:spTree>
    <p:extLst>
      <p:ext uri="{BB962C8B-B14F-4D97-AF65-F5344CB8AC3E}">
        <p14:creationId xmlns:p14="http://schemas.microsoft.com/office/powerpoint/2010/main" val="26187515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32533-8626-7EBD-A9FC-5CAD1896CD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AF6A01-3E92-4635-5022-2974B60EC9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34E521-0230-EF29-6BCE-B992369D457A}"/>
              </a:ext>
            </a:extLst>
          </p:cNvPr>
          <p:cNvSpPr>
            <a:spLocks noGrp="1"/>
          </p:cNvSpPr>
          <p:nvPr>
            <p:ph type="body" idx="1"/>
          </p:nvPr>
        </p:nvSpPr>
        <p:spPr/>
        <p:txBody>
          <a:bodyPr/>
          <a:lstStyle/>
          <a:p>
            <a:r>
              <a:rPr lang="en-AU" dirty="0"/>
              <a:t>Activity 2.3 are optional activities that you can do if you have time. These will support students in learning the road rules.</a:t>
            </a:r>
          </a:p>
          <a:p>
            <a:endParaRPr lang="en-AU" dirty="0"/>
          </a:p>
          <a:p>
            <a:r>
              <a:rPr lang="en-AU" dirty="0"/>
              <a:t>PLANNING AND PREPARATION</a:t>
            </a:r>
          </a:p>
          <a:p>
            <a:pPr marL="171450" indent="-171450">
              <a:buFont typeface="Arial" panose="020B0604020202020204" pitchFamily="34" charset="0"/>
              <a:buChar char="•"/>
            </a:pPr>
            <a:r>
              <a:rPr lang="en-AU" dirty="0"/>
              <a:t>Drive Safe handbook – one per student or at transport.wa.gov.au/licensing/</a:t>
            </a:r>
          </a:p>
          <a:p>
            <a:pPr marL="171450" indent="-171450">
              <a:buFont typeface="Arial" panose="020B0604020202020204" pitchFamily="34" charset="0"/>
              <a:buChar char="•"/>
            </a:pPr>
            <a:r>
              <a:rPr lang="en-AU" dirty="0"/>
              <a:t>Activity sheet – Drive safe bingo (page 48) – one per student</a:t>
            </a:r>
          </a:p>
          <a:p>
            <a:pPr marL="171450" indent="-171450">
              <a:buFont typeface="Arial" panose="020B0604020202020204" pitchFamily="34" charset="0"/>
              <a:buChar char="•"/>
            </a:pPr>
            <a:r>
              <a:rPr lang="en-AU" dirty="0"/>
              <a:t>Internet access for the Department of Transport and Major Infrastructure’s road rules theory test quizzes transport.wa.gov. au/licensing/road-rules-theory-test-quiz.asp</a:t>
            </a:r>
          </a:p>
          <a:p>
            <a:pPr marL="171450" indent="-171450">
              <a:buFont typeface="Arial" panose="020B0604020202020204" pitchFamily="34" charset="0"/>
              <a:buChar char="•"/>
            </a:pPr>
            <a:r>
              <a:rPr lang="en-AU" dirty="0"/>
              <a:t>Behind the wheel – Quiz 4 – Intersections and turning (page 24); Quiz 6 – Traffic signals and road markings (page 26) OR use Quizzes 1–5 in the Keys4Life student workbook. </a:t>
            </a:r>
          </a:p>
          <a:p>
            <a:pPr marL="171450" indent="-171450">
              <a:buFont typeface="Arial" panose="020B0604020202020204" pitchFamily="34" charset="0"/>
              <a:buChar char="•"/>
            </a:pPr>
            <a:endParaRPr lang="en-AU" dirty="0"/>
          </a:p>
          <a:p>
            <a:pPr marL="0" indent="0">
              <a:buFont typeface="Arial" panose="020B0604020202020204" pitchFamily="34" charset="0"/>
              <a:buNone/>
            </a:pPr>
            <a:r>
              <a:rPr lang="en-AU" dirty="0"/>
              <a:t>PROCEDURE</a:t>
            </a:r>
          </a:p>
          <a:p>
            <a:pPr marL="0" indent="0">
              <a:buFont typeface="Arial" panose="020B0604020202020204" pitchFamily="34" charset="0"/>
              <a:buNone/>
            </a:pPr>
            <a:r>
              <a:rPr lang="en-AU" dirty="0"/>
              <a:t>DRIVE SAFE BINGO </a:t>
            </a:r>
          </a:p>
          <a:p>
            <a:pPr marL="171450" indent="-171450">
              <a:buFont typeface="Arial" panose="020B0604020202020204" pitchFamily="34" charset="0"/>
              <a:buChar char="•"/>
            </a:pPr>
            <a:r>
              <a:rPr lang="en-AU" dirty="0"/>
              <a:t>Explain that the Learner’s Permit Theory Test is based on information and road rules described in the Drive Safe handbook. The rules and regulations are those effective at the time of printing. It is not a legal document as not all traffic regulations are included.</a:t>
            </a:r>
          </a:p>
          <a:p>
            <a:pPr marL="171450" indent="-171450">
              <a:buFont typeface="Arial" panose="020B0604020202020204" pitchFamily="34" charset="0"/>
              <a:buChar char="•"/>
            </a:pPr>
            <a:r>
              <a:rPr lang="en-AU" dirty="0"/>
              <a:t>Briefly explore the handbook as a class pointing out to students the different sections of the book.</a:t>
            </a:r>
          </a:p>
          <a:p>
            <a:pPr marL="171450" indent="-171450">
              <a:buFont typeface="Arial" panose="020B0604020202020204" pitchFamily="34" charset="0"/>
              <a:buChar char="•"/>
            </a:pPr>
            <a:r>
              <a:rPr lang="en-AU" dirty="0"/>
              <a:t>Introduce Drive safe bingo which will provide an opportunity for students to explore the handbook. On BINGO, check answers asking students to fill in any missing answers.</a:t>
            </a:r>
          </a:p>
          <a:p>
            <a:pPr marL="0" indent="0">
              <a:buFont typeface="Arial" panose="020B0604020202020204" pitchFamily="34" charset="0"/>
              <a:buNone/>
            </a:pPr>
            <a:endParaRPr lang="en-AU" dirty="0"/>
          </a:p>
          <a:p>
            <a:pPr marL="0" indent="0">
              <a:buFont typeface="Arial" panose="020B0604020202020204" pitchFamily="34" charset="0"/>
              <a:buNone/>
            </a:pPr>
            <a:r>
              <a:rPr lang="en-AU" dirty="0"/>
              <a:t>ANSWER</a:t>
            </a:r>
          </a:p>
          <a:p>
            <a:r>
              <a:rPr lang="en-AU" dirty="0"/>
              <a:t>What is a ‘pelican signal’? </a:t>
            </a:r>
          </a:p>
          <a:p>
            <a:r>
              <a:rPr lang="en-AU" dirty="0"/>
              <a:t>A pelican crossing works like a set of traffic lights however it has an extra phase – a flashing yellow light. This flashing light means – PROCEED WITH CAUTION. If there are pedestrians crossing you MUST give way to them. </a:t>
            </a:r>
          </a:p>
          <a:p>
            <a:endParaRPr lang="en-AU" dirty="0"/>
          </a:p>
          <a:p>
            <a:r>
              <a:rPr lang="en-AU" dirty="0"/>
              <a:t>What is a C class licence? </a:t>
            </a:r>
          </a:p>
          <a:p>
            <a:r>
              <a:rPr lang="en-AU" dirty="0"/>
              <a:t>A C class licence is a licence to drive a car. What does 0.00% BAC mean? 0.00 per cent BAC means you must not drink any alcoholic drinks at all if you intend to drive. </a:t>
            </a:r>
          </a:p>
          <a:p>
            <a:endParaRPr lang="en-AU" dirty="0"/>
          </a:p>
          <a:p>
            <a:r>
              <a:rPr lang="en-AU" dirty="0"/>
              <a:t>What are three pre-driving checks for your car?</a:t>
            </a:r>
          </a:p>
          <a:p>
            <a:r>
              <a:rPr lang="en-AU" dirty="0"/>
              <a:t>Before driving your car check your tyres, brakes, steering, lights, horn, windscreen and windscreen wipers, mirror and seat position. </a:t>
            </a:r>
          </a:p>
          <a:p>
            <a:endParaRPr lang="en-AU" dirty="0"/>
          </a:p>
          <a:p>
            <a:r>
              <a:rPr lang="en-AU" dirty="0"/>
              <a:t>What is step 5 in the Graduated Licensing System? </a:t>
            </a:r>
          </a:p>
          <a:p>
            <a:r>
              <a:rPr lang="en-AU" dirty="0"/>
              <a:t>Step 5 in the Graduated Licensing System is sitting the practical driving assessment. </a:t>
            </a:r>
          </a:p>
          <a:p>
            <a:endParaRPr lang="en-AU" dirty="0"/>
          </a:p>
          <a:p>
            <a:r>
              <a:rPr lang="en-AU" dirty="0"/>
              <a:t>What is the default speed in built up areas? </a:t>
            </a:r>
          </a:p>
          <a:p>
            <a:r>
              <a:rPr lang="en-AU" dirty="0"/>
              <a:t>50km/h. </a:t>
            </a:r>
          </a:p>
          <a:p>
            <a:endParaRPr lang="en-AU" dirty="0"/>
          </a:p>
          <a:p>
            <a:r>
              <a:rPr lang="en-AU" dirty="0"/>
              <a:t>Is it an offence to not give way to emergency vehicles? </a:t>
            </a:r>
          </a:p>
          <a:p>
            <a:r>
              <a:rPr lang="en-AU" dirty="0"/>
              <a:t>Yes. </a:t>
            </a:r>
          </a:p>
          <a:p>
            <a:endParaRPr lang="en-AU" dirty="0"/>
          </a:p>
          <a:p>
            <a:r>
              <a:rPr lang="en-AU" dirty="0"/>
              <a:t>What is the 2-second rule? </a:t>
            </a:r>
          </a:p>
          <a:p>
            <a:r>
              <a:rPr lang="en-AU" dirty="0"/>
              <a:t>While driving along the road look at an object by the side of the road, such as a tree or pole, that will soon be passed by the vehicle ahead. As soon as that vehicle passes the object, say to yourself, ‘one thousand and one, one thousand and two’. You should take the full two seconds it takes to say this to reach the object. If you get there before you have said it, you are too close. Slow down until you are at least two seconds behind the vehicle ahead. </a:t>
            </a:r>
          </a:p>
          <a:p>
            <a:endParaRPr lang="en-AU" dirty="0"/>
          </a:p>
          <a:p>
            <a:r>
              <a:rPr lang="en-AU" dirty="0"/>
              <a:t>Stopping a car depends on two things. What are they? </a:t>
            </a:r>
          </a:p>
          <a:p>
            <a:r>
              <a:rPr lang="en-AU" dirty="0"/>
              <a:t>How quickly the car can be stopped depends on the stopping distance (reaction distance + braking distance). </a:t>
            </a:r>
          </a:p>
          <a:p>
            <a:endParaRPr lang="en-AU" dirty="0"/>
          </a:p>
          <a:p>
            <a:r>
              <a:rPr lang="en-AU" dirty="0"/>
              <a:t>What changes when you are driving at night? </a:t>
            </a:r>
          </a:p>
          <a:p>
            <a:r>
              <a:rPr lang="en-AU" dirty="0"/>
              <a:t>The distance that you can see ahead and to the side is severely reduced after dark. This means that it will take you longer to respond to hazards after dark so you must use extra caution to allow for the reduced visibility. </a:t>
            </a:r>
          </a:p>
          <a:p>
            <a:endParaRPr lang="en-AU" dirty="0"/>
          </a:p>
          <a:p>
            <a:r>
              <a:rPr lang="en-AU" dirty="0"/>
              <a:t>What do double continuous (unbroken) lines indicate? </a:t>
            </a:r>
          </a:p>
          <a:p>
            <a:r>
              <a:rPr lang="en-AU" dirty="0"/>
              <a:t>Double continuous (unbroken) lines are used as dividing lines (centre lines) on roads. You must not cross these lines to overtake but you can cross them to turn right at an intersection, ‘U’ turn or enter or leave a road if it is safe to do so. </a:t>
            </a:r>
          </a:p>
          <a:p>
            <a:endParaRPr lang="en-AU" dirty="0"/>
          </a:p>
          <a:p>
            <a:r>
              <a:rPr lang="en-AU" dirty="0"/>
              <a:t>What is a controlled intersection? </a:t>
            </a:r>
          </a:p>
          <a:p>
            <a:r>
              <a:rPr lang="en-AU" dirty="0"/>
              <a:t>A controlled intersection is an intersection that has: traffic control signals, a ‘STOP’ or ‘GIVE WAY’ sign, a roundabout or a police officer or other authorised person directing traffic.</a:t>
            </a:r>
          </a:p>
        </p:txBody>
      </p:sp>
      <p:sp>
        <p:nvSpPr>
          <p:cNvPr id="4" name="Slide Number Placeholder 3">
            <a:extLst>
              <a:ext uri="{FF2B5EF4-FFF2-40B4-BE49-F238E27FC236}">
                <a16:creationId xmlns:a16="http://schemas.microsoft.com/office/drawing/2014/main" id="{D0626F6F-E6DE-803A-5E83-7F48A2FD650D}"/>
              </a:ext>
            </a:extLst>
          </p:cNvPr>
          <p:cNvSpPr>
            <a:spLocks noGrp="1"/>
          </p:cNvSpPr>
          <p:nvPr>
            <p:ph type="sldNum" sz="quarter" idx="5"/>
          </p:nvPr>
        </p:nvSpPr>
        <p:spPr/>
        <p:txBody>
          <a:bodyPr/>
          <a:lstStyle/>
          <a:p>
            <a:fld id="{99B883AC-FE3C-4431-9252-48CE78076032}" type="slidenum">
              <a:rPr lang="en-AU" smtClean="0"/>
              <a:t>9</a:t>
            </a:fld>
            <a:endParaRPr lang="en-AU"/>
          </a:p>
        </p:txBody>
      </p:sp>
    </p:spTree>
    <p:extLst>
      <p:ext uri="{BB962C8B-B14F-4D97-AF65-F5344CB8AC3E}">
        <p14:creationId xmlns:p14="http://schemas.microsoft.com/office/powerpoint/2010/main" val="23996310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1C8F5A-4A93-A62A-D533-775CB05AF2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CFEF01-6493-9D89-73AF-41FE4DA07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BA15E9-B816-A471-B457-C3AD5F2F0BB9}"/>
              </a:ext>
            </a:extLst>
          </p:cNvPr>
          <p:cNvSpPr>
            <a:spLocks noGrp="1"/>
          </p:cNvSpPr>
          <p:nvPr>
            <p:ph type="body" idx="1"/>
          </p:nvPr>
        </p:nvSpPr>
        <p:spPr/>
        <p:txBody>
          <a:bodyPr/>
          <a:lstStyle/>
          <a:p>
            <a:r>
              <a:rPr lang="en-AU" dirty="0"/>
              <a:t>CRYPTIC SIGNS</a:t>
            </a:r>
          </a:p>
          <a:p>
            <a:pPr marL="171450" indent="-171450">
              <a:buFont typeface="Arial" panose="020B0604020202020204" pitchFamily="34" charset="0"/>
              <a:buChar char="•"/>
            </a:pPr>
            <a:r>
              <a:rPr lang="en-AU" dirty="0"/>
              <a:t>Activity sheet – Cryptic signs (page 50) – photocopy one per pair</a:t>
            </a:r>
          </a:p>
          <a:p>
            <a:pPr marL="171450" indent="-171450">
              <a:buFont typeface="Arial" panose="020B0604020202020204" pitchFamily="34" charset="0"/>
              <a:buChar char="•"/>
            </a:pPr>
            <a:r>
              <a:rPr lang="en-AU" dirty="0"/>
              <a:t>Drive Safe handbook – one per pair </a:t>
            </a:r>
          </a:p>
          <a:p>
            <a:pPr marL="0" indent="0">
              <a:buFont typeface="Arial" panose="020B0604020202020204" pitchFamily="34" charset="0"/>
              <a:buNone/>
            </a:pPr>
            <a:endParaRPr lang="en-AU" dirty="0"/>
          </a:p>
          <a:p>
            <a:pPr marL="0" indent="0">
              <a:buFont typeface="Arial" panose="020B0604020202020204" pitchFamily="34" charset="0"/>
              <a:buNone/>
            </a:pPr>
            <a:r>
              <a:rPr lang="en-AU" dirty="0"/>
              <a:t>PROCEDURE</a:t>
            </a:r>
          </a:p>
          <a:p>
            <a:pPr marL="171450" indent="-171450">
              <a:buFont typeface="Arial" panose="020B0604020202020204" pitchFamily="34" charset="0"/>
              <a:buChar char="•"/>
            </a:pPr>
            <a:r>
              <a:rPr lang="en-AU" dirty="0"/>
              <a:t>Ask students to form pairs.</a:t>
            </a:r>
          </a:p>
          <a:p>
            <a:pPr marL="171450" indent="-171450">
              <a:buFont typeface="Arial" panose="020B0604020202020204" pitchFamily="34" charset="0"/>
              <a:buChar char="•"/>
            </a:pPr>
            <a:r>
              <a:rPr lang="en-AU" dirty="0"/>
              <a:t>Distribute copies of Cryptic signs (page 50).</a:t>
            </a:r>
          </a:p>
          <a:p>
            <a:pPr marL="171450" indent="-171450">
              <a:buFont typeface="Arial" panose="020B0604020202020204" pitchFamily="34" charset="0"/>
              <a:buChar char="•"/>
            </a:pPr>
            <a:r>
              <a:rPr lang="en-AU" dirty="0"/>
              <a:t>Ask students to identify the sign described using the clues.</a:t>
            </a:r>
          </a:p>
          <a:p>
            <a:pPr marL="171450" indent="-171450">
              <a:buFont typeface="Arial" panose="020B0604020202020204" pitchFamily="34" charset="0"/>
              <a:buChar char="•"/>
            </a:pPr>
            <a:r>
              <a:rPr lang="en-AU" dirty="0"/>
              <a:t>Get students to check the signs using the Drive Safe handbook. </a:t>
            </a:r>
          </a:p>
          <a:p>
            <a:pPr marL="0" indent="0">
              <a:buFont typeface="Arial" panose="020B0604020202020204" pitchFamily="34" charset="0"/>
              <a:buNone/>
            </a:pPr>
            <a:r>
              <a:rPr lang="en-AU" dirty="0"/>
              <a:t>Answers 1. School zone. 3. Roundabout. 5. T‑junction. 2. Pedestrian crossing. 4. Keep left. 6. Speed limit. 7. Slippery when wet. 8. Stop sign. 9. Winding road. 10. U turn.</a:t>
            </a:r>
          </a:p>
        </p:txBody>
      </p:sp>
      <p:sp>
        <p:nvSpPr>
          <p:cNvPr id="4" name="Slide Number Placeholder 3">
            <a:extLst>
              <a:ext uri="{FF2B5EF4-FFF2-40B4-BE49-F238E27FC236}">
                <a16:creationId xmlns:a16="http://schemas.microsoft.com/office/drawing/2014/main" id="{3FBC1D1C-1629-3286-9CFC-CD8545522D0F}"/>
              </a:ext>
            </a:extLst>
          </p:cNvPr>
          <p:cNvSpPr>
            <a:spLocks noGrp="1"/>
          </p:cNvSpPr>
          <p:nvPr>
            <p:ph type="sldNum" sz="quarter" idx="5"/>
          </p:nvPr>
        </p:nvSpPr>
        <p:spPr/>
        <p:txBody>
          <a:bodyPr/>
          <a:lstStyle/>
          <a:p>
            <a:fld id="{99B883AC-FE3C-4431-9252-48CE78076032}" type="slidenum">
              <a:rPr lang="en-AU" smtClean="0"/>
              <a:t>10</a:t>
            </a:fld>
            <a:endParaRPr lang="en-AU"/>
          </a:p>
        </p:txBody>
      </p:sp>
    </p:spTree>
    <p:extLst>
      <p:ext uri="{BB962C8B-B14F-4D97-AF65-F5344CB8AC3E}">
        <p14:creationId xmlns:p14="http://schemas.microsoft.com/office/powerpoint/2010/main" val="4891327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B8167-6C5C-1D09-7ECD-1D78715DD0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FADA9B-45BE-76C7-BE48-B713025FBE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92B6F2-1DAC-95CF-D6BE-ECAEB4E0FCFE}"/>
              </a:ext>
            </a:extLst>
          </p:cNvPr>
          <p:cNvSpPr>
            <a:spLocks noGrp="1"/>
          </p:cNvSpPr>
          <p:nvPr>
            <p:ph type="body" idx="1"/>
          </p:nvPr>
        </p:nvSpPr>
        <p:spPr/>
        <p:txBody>
          <a:bodyPr/>
          <a:lstStyle/>
          <a:p>
            <a:r>
              <a:rPr lang="en-AU" dirty="0"/>
              <a:t>INTERSECTIONS AND TURNING SITUATIONS</a:t>
            </a:r>
          </a:p>
          <a:p>
            <a:pPr marL="171450" indent="-171450">
              <a:buFont typeface="Arial" panose="020B0604020202020204" pitchFamily="34" charset="0"/>
              <a:buChar char="•"/>
            </a:pPr>
            <a:r>
              <a:rPr lang="en-AU" dirty="0"/>
              <a:t>Activity sheet – Intersection questions (pages 51‑52) – one set per group</a:t>
            </a:r>
          </a:p>
          <a:p>
            <a:pPr marL="171450" indent="-171450">
              <a:buFont typeface="Arial" panose="020B0604020202020204" pitchFamily="34" charset="0"/>
              <a:buChar char="•"/>
            </a:pPr>
            <a:r>
              <a:rPr lang="en-AU" dirty="0"/>
              <a:t>Activity sheet – Intersection answers (pages 53‑54) – one set per group</a:t>
            </a:r>
          </a:p>
          <a:p>
            <a:pPr marL="171450" indent="-171450">
              <a:buFont typeface="Arial" panose="020B0604020202020204" pitchFamily="34" charset="0"/>
              <a:buChar char="•"/>
            </a:pPr>
            <a:r>
              <a:rPr lang="en-AU" dirty="0"/>
              <a:t>Activity sheet – Turning questions (page 55) – one set per group</a:t>
            </a:r>
          </a:p>
          <a:p>
            <a:pPr marL="171450" indent="-171450">
              <a:buFont typeface="Arial" panose="020B0604020202020204" pitchFamily="34" charset="0"/>
              <a:buChar char="•"/>
            </a:pPr>
            <a:r>
              <a:rPr lang="en-AU" dirty="0"/>
              <a:t>Activity sheet – Turning answers (page 56) – one set per group</a:t>
            </a:r>
          </a:p>
          <a:p>
            <a:pPr marL="171450" indent="-171450">
              <a:buFont typeface="Arial" panose="020B0604020202020204" pitchFamily="34" charset="0"/>
              <a:buChar char="•"/>
            </a:pPr>
            <a:r>
              <a:rPr lang="en-AU" dirty="0"/>
              <a:t>Activity sheet – Road map (page 49) – photocopy to A3 size or draw up a road scene on a large sheet of paper that includes intersections. Alternatively order the A3 or A0 traffic mat available through the Keys4Life ordering system. </a:t>
            </a:r>
          </a:p>
          <a:p>
            <a:pPr marL="171450" indent="-171450">
              <a:buFont typeface="Arial" panose="020B0604020202020204" pitchFamily="34" charset="0"/>
              <a:buChar char="•"/>
            </a:pPr>
            <a:endParaRPr lang="en-AU" dirty="0"/>
          </a:p>
          <a:p>
            <a:pPr marL="0" indent="0">
              <a:buFont typeface="Arial" panose="020B0604020202020204" pitchFamily="34" charset="0"/>
              <a:buNone/>
            </a:pPr>
            <a:r>
              <a:rPr lang="en-AU" dirty="0"/>
              <a:t>PROCEDURE</a:t>
            </a:r>
          </a:p>
          <a:p>
            <a:pPr marL="171450" indent="-171450">
              <a:buFont typeface="Arial" panose="020B0604020202020204" pitchFamily="34" charset="0"/>
              <a:buChar char="•"/>
            </a:pPr>
            <a:r>
              <a:rPr lang="en-AU" dirty="0"/>
              <a:t>Divide the class into two groups. Students in Group 1 are each given a question card from the sheet. Students in Group 2 are each given an answer card. Students need to find their matching question or answer card.</a:t>
            </a:r>
          </a:p>
          <a:p>
            <a:pPr marL="171450" indent="-171450">
              <a:buFont typeface="Arial" panose="020B0604020202020204" pitchFamily="34" charset="0"/>
              <a:buChar char="•"/>
            </a:pPr>
            <a:r>
              <a:rPr lang="en-AU" dirty="0"/>
              <a:t>Discuss each situation as a group. Ask students to demonstrate each situation using toy cars on a drawn road scene or use the A0 or A3 traffic mat available to order.</a:t>
            </a:r>
          </a:p>
        </p:txBody>
      </p:sp>
      <p:sp>
        <p:nvSpPr>
          <p:cNvPr id="4" name="Slide Number Placeholder 3">
            <a:extLst>
              <a:ext uri="{FF2B5EF4-FFF2-40B4-BE49-F238E27FC236}">
                <a16:creationId xmlns:a16="http://schemas.microsoft.com/office/drawing/2014/main" id="{EC838128-611A-7271-6B49-8C2303F5A59E}"/>
              </a:ext>
            </a:extLst>
          </p:cNvPr>
          <p:cNvSpPr>
            <a:spLocks noGrp="1"/>
          </p:cNvSpPr>
          <p:nvPr>
            <p:ph type="sldNum" sz="quarter" idx="5"/>
          </p:nvPr>
        </p:nvSpPr>
        <p:spPr/>
        <p:txBody>
          <a:bodyPr/>
          <a:lstStyle/>
          <a:p>
            <a:fld id="{99B883AC-FE3C-4431-9252-48CE78076032}" type="slidenum">
              <a:rPr lang="en-AU" smtClean="0"/>
              <a:t>11</a:t>
            </a:fld>
            <a:endParaRPr lang="en-AU"/>
          </a:p>
        </p:txBody>
      </p:sp>
    </p:spTree>
    <p:extLst>
      <p:ext uri="{BB962C8B-B14F-4D97-AF65-F5344CB8AC3E}">
        <p14:creationId xmlns:p14="http://schemas.microsoft.com/office/powerpoint/2010/main" val="30649182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579DE-B471-C742-6626-3CB7F604FB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63A25C-7E85-F5D5-3C5B-3F6E53E49D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6FC504-6B84-86B8-640B-D6DBF8BE323E}"/>
              </a:ext>
            </a:extLst>
          </p:cNvPr>
          <p:cNvSpPr>
            <a:spLocks noGrp="1"/>
          </p:cNvSpPr>
          <p:nvPr>
            <p:ph type="body" idx="1"/>
          </p:nvPr>
        </p:nvSpPr>
        <p:spPr/>
        <p:txBody>
          <a:bodyPr/>
          <a:lstStyle/>
          <a:p>
            <a:r>
              <a:rPr lang="en-AU" dirty="0"/>
              <a:t>OVERTAKING</a:t>
            </a:r>
          </a:p>
          <a:p>
            <a:pPr marL="171450" indent="-171450">
              <a:buFont typeface="Arial" panose="020B0604020202020204" pitchFamily="34" charset="0"/>
              <a:buChar char="•"/>
            </a:pPr>
            <a:r>
              <a:rPr lang="en-AU" dirty="0"/>
              <a:t>Activity sheet – Overtaking (page 57) – one set of cards per group</a:t>
            </a:r>
          </a:p>
          <a:p>
            <a:pPr marL="171450" indent="-171450">
              <a:buFont typeface="Arial" panose="020B0604020202020204" pitchFamily="34" charset="0"/>
              <a:buChar char="•"/>
            </a:pPr>
            <a:r>
              <a:rPr lang="en-AU" dirty="0"/>
              <a:t>Drive Safe handbook – one per group </a:t>
            </a:r>
          </a:p>
          <a:p>
            <a:pPr marL="171450" indent="-171450">
              <a:buFont typeface="Arial" panose="020B0604020202020204" pitchFamily="34" charset="0"/>
              <a:buChar char="•"/>
            </a:pPr>
            <a:endParaRPr lang="en-AU" dirty="0"/>
          </a:p>
          <a:p>
            <a:pPr marL="0" indent="0">
              <a:buFont typeface="Arial" panose="020B0604020202020204" pitchFamily="34" charset="0"/>
              <a:buNone/>
            </a:pPr>
            <a:r>
              <a:rPr lang="en-AU" dirty="0"/>
              <a:t>PROCEDURE</a:t>
            </a:r>
          </a:p>
          <a:p>
            <a:pPr marL="171450" indent="-171450">
              <a:buFont typeface="Arial" panose="020B0604020202020204" pitchFamily="34" charset="0"/>
              <a:buChar char="•"/>
            </a:pPr>
            <a:r>
              <a:rPr lang="en-AU" dirty="0"/>
              <a:t>Place students into groups with a set of overtaking cards.</a:t>
            </a:r>
          </a:p>
          <a:p>
            <a:pPr marL="171450" indent="-171450">
              <a:buFont typeface="Arial" panose="020B0604020202020204" pitchFamily="34" charset="0"/>
              <a:buChar char="•"/>
            </a:pPr>
            <a:r>
              <a:rPr lang="en-AU" dirty="0"/>
              <a:t>Explain the five key steps when overtaking another car.</a:t>
            </a:r>
          </a:p>
          <a:p>
            <a:pPr marL="171450" indent="-171450">
              <a:buFont typeface="Arial" panose="020B0604020202020204" pitchFamily="34" charset="0"/>
              <a:buChar char="•"/>
            </a:pPr>
            <a:r>
              <a:rPr lang="en-AU" dirty="0"/>
              <a:t>Ask each group to cut out the cards and place the steps in order. Alternatively, students can number the cards.</a:t>
            </a:r>
          </a:p>
          <a:p>
            <a:pPr marL="171450" indent="-171450">
              <a:buFont typeface="Arial" panose="020B0604020202020204" pitchFamily="34" charset="0"/>
              <a:buChar char="•"/>
            </a:pPr>
            <a:r>
              <a:rPr lang="en-AU" dirty="0"/>
              <a:t>The Drive Safe handbook can support students in their decisions.</a:t>
            </a:r>
          </a:p>
          <a:p>
            <a:pPr marL="171450" indent="-171450">
              <a:buFont typeface="Arial" panose="020B0604020202020204" pitchFamily="34" charset="0"/>
              <a:buChar char="•"/>
            </a:pPr>
            <a:r>
              <a:rPr lang="en-AU" dirty="0"/>
              <a:t>Discuss the steps as a group. </a:t>
            </a:r>
          </a:p>
          <a:p>
            <a:pPr marL="171450" indent="-171450">
              <a:buFont typeface="Arial" panose="020B0604020202020204" pitchFamily="34" charset="0"/>
              <a:buChar char="•"/>
            </a:pPr>
            <a:endParaRPr lang="en-AU" dirty="0"/>
          </a:p>
          <a:p>
            <a:pPr marL="0" indent="0">
              <a:buFont typeface="Arial" panose="020B0604020202020204" pitchFamily="34" charset="0"/>
              <a:buNone/>
            </a:pPr>
            <a:r>
              <a:rPr lang="en-AU" dirty="0"/>
              <a:t>Answers 1. Get a good view of the road ahead. 2. Look behind and to the side of you. 3. Signal before you overtake. 4. Keep to the speed limit while overtaking. 5. Move back into line.</a:t>
            </a:r>
          </a:p>
        </p:txBody>
      </p:sp>
      <p:sp>
        <p:nvSpPr>
          <p:cNvPr id="4" name="Slide Number Placeholder 3">
            <a:extLst>
              <a:ext uri="{FF2B5EF4-FFF2-40B4-BE49-F238E27FC236}">
                <a16:creationId xmlns:a16="http://schemas.microsoft.com/office/drawing/2014/main" id="{DFAD3E0A-4524-F191-1FF9-7E9C73300E94}"/>
              </a:ext>
            </a:extLst>
          </p:cNvPr>
          <p:cNvSpPr>
            <a:spLocks noGrp="1"/>
          </p:cNvSpPr>
          <p:nvPr>
            <p:ph type="sldNum" sz="quarter" idx="5"/>
          </p:nvPr>
        </p:nvSpPr>
        <p:spPr/>
        <p:txBody>
          <a:bodyPr/>
          <a:lstStyle/>
          <a:p>
            <a:fld id="{99B883AC-FE3C-4431-9252-48CE78076032}" type="slidenum">
              <a:rPr lang="en-AU" smtClean="0"/>
              <a:t>12</a:t>
            </a:fld>
            <a:endParaRPr lang="en-AU"/>
          </a:p>
        </p:txBody>
      </p:sp>
    </p:spTree>
    <p:extLst>
      <p:ext uri="{BB962C8B-B14F-4D97-AF65-F5344CB8AC3E}">
        <p14:creationId xmlns:p14="http://schemas.microsoft.com/office/powerpoint/2010/main" val="7593622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A5EC3-875F-15DD-6801-FF80146148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7074C2-7BDB-DBB5-92F0-D83877B29D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D443F3-3F0B-8346-57DB-AE855CEBDBB5}"/>
              </a:ext>
            </a:extLst>
          </p:cNvPr>
          <p:cNvSpPr>
            <a:spLocks noGrp="1"/>
          </p:cNvSpPr>
          <p:nvPr>
            <p:ph type="body" idx="1"/>
          </p:nvPr>
        </p:nvSpPr>
        <p:spPr/>
        <p:txBody>
          <a:bodyPr/>
          <a:lstStyle/>
          <a:p>
            <a:r>
              <a:rPr lang="en-AU" dirty="0"/>
              <a:t>ROAD SIGN CONCENTRATION</a:t>
            </a:r>
          </a:p>
          <a:p>
            <a:pPr marL="171450" indent="-171450">
              <a:buFont typeface="Arial" panose="020B0604020202020204" pitchFamily="34" charset="0"/>
              <a:buChar char="•"/>
            </a:pPr>
            <a:r>
              <a:rPr lang="en-AU" dirty="0"/>
              <a:t>Activity sheet – Road signs (pages 58‑59) – two sets of cards per group</a:t>
            </a:r>
          </a:p>
          <a:p>
            <a:pPr marL="171450" indent="-171450">
              <a:buFont typeface="Arial" panose="020B0604020202020204" pitchFamily="34" charset="0"/>
              <a:buChar char="•"/>
            </a:pPr>
            <a:r>
              <a:rPr lang="en-AU" dirty="0"/>
              <a:t>Activity sheet – Road sign explanations (pages 60‑61) – one set per group</a:t>
            </a:r>
          </a:p>
          <a:p>
            <a:pPr marL="171450" indent="-171450">
              <a:buFont typeface="Arial" panose="020B0604020202020204" pitchFamily="34" charset="0"/>
              <a:buChar char="•"/>
            </a:pPr>
            <a:endParaRPr lang="en-AU" dirty="0"/>
          </a:p>
          <a:p>
            <a:pPr marL="0" indent="0">
              <a:buFont typeface="Arial" panose="020B0604020202020204" pitchFamily="34" charset="0"/>
              <a:buNone/>
            </a:pPr>
            <a:r>
              <a:rPr lang="en-AU" dirty="0"/>
              <a:t>PROCEDURE</a:t>
            </a:r>
          </a:p>
          <a:p>
            <a:pPr marL="171450" indent="-171450">
              <a:buFont typeface="Arial" panose="020B0604020202020204" pitchFamily="34" charset="0"/>
              <a:buChar char="•"/>
            </a:pPr>
            <a:r>
              <a:rPr lang="en-AU" dirty="0"/>
              <a:t>In small groups place all road signs and road sign explanation cards face down on the desk. Make sure they are placed with signs on one side of the desk and explanations on the other.</a:t>
            </a:r>
          </a:p>
          <a:p>
            <a:pPr marL="171450" indent="-171450">
              <a:buFont typeface="Arial" panose="020B0604020202020204" pitchFamily="34" charset="0"/>
              <a:buChar char="•"/>
            </a:pPr>
            <a:r>
              <a:rPr lang="en-AU" dirty="0"/>
              <a:t>A student starts the game by turning over two cards – one sign card and one explanation card. If the sign card and the explanation card match, they can keep the cards. The student then has another turn.</a:t>
            </a:r>
          </a:p>
          <a:p>
            <a:pPr marL="171450" indent="-171450">
              <a:buFont typeface="Arial" panose="020B0604020202020204" pitchFamily="34" charset="0"/>
              <a:buChar char="•"/>
            </a:pPr>
            <a:r>
              <a:rPr lang="en-AU" dirty="0"/>
              <a:t>If the cards do not match, they are placed face down on the desk ready for the next student’s turn.</a:t>
            </a:r>
          </a:p>
          <a:p>
            <a:pPr marL="171450" indent="-171450">
              <a:buFont typeface="Arial" panose="020B0604020202020204" pitchFamily="34" charset="0"/>
              <a:buChar char="•"/>
            </a:pPr>
            <a:r>
              <a:rPr lang="en-AU" dirty="0"/>
              <a:t>The game continues with each student having a turn until all the cards have been matched.</a:t>
            </a:r>
          </a:p>
          <a:p>
            <a:pPr marL="171450" indent="-171450">
              <a:buFont typeface="Arial" panose="020B0604020202020204" pitchFamily="34" charset="0"/>
              <a:buChar char="•"/>
            </a:pPr>
            <a:r>
              <a:rPr lang="en-AU" dirty="0"/>
              <a:t>The winner is the player with the most pairs.</a:t>
            </a:r>
          </a:p>
        </p:txBody>
      </p:sp>
      <p:sp>
        <p:nvSpPr>
          <p:cNvPr id="4" name="Slide Number Placeholder 3">
            <a:extLst>
              <a:ext uri="{FF2B5EF4-FFF2-40B4-BE49-F238E27FC236}">
                <a16:creationId xmlns:a16="http://schemas.microsoft.com/office/drawing/2014/main" id="{D1F89C58-33A2-EB9E-9827-579D2939F086}"/>
              </a:ext>
            </a:extLst>
          </p:cNvPr>
          <p:cNvSpPr>
            <a:spLocks noGrp="1"/>
          </p:cNvSpPr>
          <p:nvPr>
            <p:ph type="sldNum" sz="quarter" idx="5"/>
          </p:nvPr>
        </p:nvSpPr>
        <p:spPr/>
        <p:txBody>
          <a:bodyPr/>
          <a:lstStyle/>
          <a:p>
            <a:fld id="{99B883AC-FE3C-4431-9252-48CE78076032}" type="slidenum">
              <a:rPr lang="en-AU" smtClean="0"/>
              <a:t>13</a:t>
            </a:fld>
            <a:endParaRPr lang="en-AU"/>
          </a:p>
        </p:txBody>
      </p:sp>
    </p:spTree>
    <p:extLst>
      <p:ext uri="{BB962C8B-B14F-4D97-AF65-F5344CB8AC3E}">
        <p14:creationId xmlns:p14="http://schemas.microsoft.com/office/powerpoint/2010/main" val="24138848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51E81-EEFA-5EB6-86A2-F9B721473A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AD9ED2-EDA1-1E12-DD20-F0DB7C8826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C58EAD-839E-57CF-8876-7B43BE53A0D6}"/>
              </a:ext>
            </a:extLst>
          </p:cNvPr>
          <p:cNvSpPr>
            <a:spLocks noGrp="1"/>
          </p:cNvSpPr>
          <p:nvPr>
            <p:ph type="body" idx="1"/>
          </p:nvPr>
        </p:nvSpPr>
        <p:spPr/>
        <p:txBody>
          <a:bodyPr/>
          <a:lstStyle/>
          <a:p>
            <a:r>
              <a:rPr lang="en-AU" dirty="0"/>
              <a:t>STUDENT CARS</a:t>
            </a:r>
          </a:p>
          <a:p>
            <a:pPr marL="171450" indent="-171450">
              <a:buFont typeface="Arial" panose="020B0604020202020204" pitchFamily="34" charset="0"/>
              <a:buChar char="•"/>
            </a:pPr>
            <a:r>
              <a:rPr lang="en-AU" dirty="0"/>
              <a:t>Set of markers such as witches hats, ice cream containers, chairs</a:t>
            </a:r>
          </a:p>
          <a:p>
            <a:pPr marL="171450" indent="-171450">
              <a:buFont typeface="Arial" panose="020B0604020202020204" pitchFamily="34" charset="0"/>
              <a:buChar char="•"/>
            </a:pPr>
            <a:r>
              <a:rPr lang="en-AU" dirty="0"/>
              <a:t>Drive Safe handbook – one per pair</a:t>
            </a:r>
          </a:p>
          <a:p>
            <a:pPr marL="0" indent="0">
              <a:buFont typeface="Arial" panose="020B0604020202020204" pitchFamily="34" charset="0"/>
              <a:buNone/>
            </a:pPr>
            <a:endParaRPr lang="en-AU" dirty="0"/>
          </a:p>
          <a:p>
            <a:pPr marL="0" indent="0">
              <a:buFont typeface="Arial" panose="020B0604020202020204" pitchFamily="34" charset="0"/>
              <a:buNone/>
            </a:pPr>
            <a:r>
              <a:rPr lang="en-AU" dirty="0"/>
              <a:t>PROCEDURE</a:t>
            </a:r>
          </a:p>
          <a:p>
            <a:pPr marL="171450" indent="-171450">
              <a:buFont typeface="Arial" panose="020B0604020202020204" pitchFamily="34" charset="0"/>
              <a:buChar char="•"/>
            </a:pPr>
            <a:r>
              <a:rPr lang="en-AU" dirty="0"/>
              <a:t>Place students in pairs.</a:t>
            </a:r>
          </a:p>
          <a:p>
            <a:pPr marL="171450" indent="-171450">
              <a:buFont typeface="Arial" panose="020B0604020202020204" pitchFamily="34" charset="0"/>
              <a:buChar char="•"/>
            </a:pPr>
            <a:r>
              <a:rPr lang="en-AU" dirty="0"/>
              <a:t>Explain that students are to act as drivers and passengers in recreated traffic situations. The drivers will need to demonstrate safer driving behaviours such as adjusting speed, watching out for other traffic and indicating (refer to the Drive Safe handbook for instructions on hand signals) as well as comply with the road rules.</a:t>
            </a:r>
          </a:p>
          <a:p>
            <a:pPr marL="171450" indent="-171450">
              <a:buFont typeface="Arial" panose="020B0604020202020204" pitchFamily="34" charset="0"/>
              <a:buChar char="•"/>
            </a:pPr>
            <a:r>
              <a:rPr lang="en-AU" dirty="0"/>
              <a:t>Passengers need to move with the driver observing their driving to give feedback at the end of the manoeuvre.</a:t>
            </a:r>
          </a:p>
          <a:p>
            <a:pPr marL="171450" indent="-171450">
              <a:buFont typeface="Arial" panose="020B0604020202020204" pitchFamily="34" charset="0"/>
              <a:buChar char="•"/>
            </a:pPr>
            <a:r>
              <a:rPr lang="en-AU" dirty="0"/>
              <a:t>Recreate a range of different traffic situations on a large area such as the school oval by marking out lanes and intersections using the markers. Some examples are provided.</a:t>
            </a:r>
          </a:p>
          <a:p>
            <a:pPr marL="628650" lvl="1" indent="-171450">
              <a:buFont typeface="Arial" panose="020B0604020202020204" pitchFamily="34" charset="0"/>
              <a:buChar char="•"/>
            </a:pPr>
            <a:r>
              <a:rPr lang="en-AU" dirty="0"/>
              <a:t>Merging – mark out two lanes of traffic that merge into one. Drivers must move within the lanes, indicating and merging correctly.</a:t>
            </a:r>
          </a:p>
          <a:p>
            <a:pPr marL="628650" lvl="1" indent="-171450">
              <a:buFont typeface="Arial" panose="020B0604020202020204" pitchFamily="34" charset="0"/>
              <a:buChar char="•"/>
            </a:pPr>
            <a:r>
              <a:rPr lang="en-AU" dirty="0"/>
              <a:t>Intersections – mark out a T intersection, four‑way intersection or roundabout. Have drivers move through the intersections giving way and indicating appropriately.</a:t>
            </a:r>
          </a:p>
          <a:p>
            <a:pPr marL="628650" lvl="1" indent="-171450">
              <a:buFont typeface="Arial" panose="020B0604020202020204" pitchFamily="34" charset="0"/>
              <a:buChar char="•"/>
            </a:pPr>
            <a:r>
              <a:rPr lang="en-AU" dirty="0"/>
              <a:t>Overtaking – mark out two lanes of traffic. Identify some drivers to travel more slowly than others. Drivers move along the two lanes in opposite directions, overtaking the slower vehicles by identifying a safe time and indicating. </a:t>
            </a:r>
          </a:p>
          <a:p>
            <a:pPr marL="0" lvl="0" indent="0">
              <a:buFont typeface="Arial" panose="020B0604020202020204" pitchFamily="34" charset="0"/>
              <a:buNone/>
            </a:pPr>
            <a:r>
              <a:rPr lang="en-AU" dirty="0"/>
              <a:t>REFLECT</a:t>
            </a:r>
          </a:p>
          <a:p>
            <a:pPr marL="171450" lvl="0" indent="-171450">
              <a:buFont typeface="Arial" panose="020B0604020202020204" pitchFamily="34" charset="0"/>
              <a:buChar char="•"/>
            </a:pPr>
            <a:r>
              <a:rPr lang="en-AU" dirty="0"/>
              <a:t>At the end of the lesson ask students if they feel confident with the rules of the road and the strategies they can adopt to continue to learn and apply these in the road traffic environment. Discuss student responses.</a:t>
            </a:r>
          </a:p>
        </p:txBody>
      </p:sp>
      <p:sp>
        <p:nvSpPr>
          <p:cNvPr id="4" name="Slide Number Placeholder 3">
            <a:extLst>
              <a:ext uri="{FF2B5EF4-FFF2-40B4-BE49-F238E27FC236}">
                <a16:creationId xmlns:a16="http://schemas.microsoft.com/office/drawing/2014/main" id="{8A9D10DF-6DE7-D691-9FDF-BC4B7D76607E}"/>
              </a:ext>
            </a:extLst>
          </p:cNvPr>
          <p:cNvSpPr>
            <a:spLocks noGrp="1"/>
          </p:cNvSpPr>
          <p:nvPr>
            <p:ph type="sldNum" sz="quarter" idx="5"/>
          </p:nvPr>
        </p:nvSpPr>
        <p:spPr/>
        <p:txBody>
          <a:bodyPr/>
          <a:lstStyle/>
          <a:p>
            <a:fld id="{99B883AC-FE3C-4431-9252-48CE78076032}" type="slidenum">
              <a:rPr lang="en-AU" smtClean="0"/>
              <a:t>14</a:t>
            </a:fld>
            <a:endParaRPr lang="en-AU"/>
          </a:p>
        </p:txBody>
      </p:sp>
    </p:spTree>
    <p:extLst>
      <p:ext uri="{BB962C8B-B14F-4D97-AF65-F5344CB8AC3E}">
        <p14:creationId xmlns:p14="http://schemas.microsoft.com/office/powerpoint/2010/main" val="17787943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556248"/>
            <a:ext cx="12192000" cy="301752"/>
          </a:xfrm>
          <a:prstGeom prst="rect">
            <a:avLst/>
          </a:prstGeom>
        </p:spPr>
      </p:pic>
      <p:sp>
        <p:nvSpPr>
          <p:cNvPr id="12" name="Picture Placeholder 11"/>
          <p:cNvSpPr>
            <a:spLocks noGrp="1"/>
          </p:cNvSpPr>
          <p:nvPr>
            <p:ph type="pic" sz="quarter" idx="11" hasCustomPrompt="1"/>
          </p:nvPr>
        </p:nvSpPr>
        <p:spPr>
          <a:xfrm>
            <a:off x="6578601" y="0"/>
            <a:ext cx="5613399" cy="6858000"/>
          </a:xfrm>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schemeClr val="bg1"/>
          </a:solidFill>
        </p:spPr>
        <p:txBody>
          <a:bodyPr wrap="square" lIns="360000" rIns="360000" bIns="1728000" anchor="ctr">
            <a:noAutofit/>
          </a:bodyPr>
          <a:lstStyle>
            <a:lvl1pPr algn="ctr">
              <a:defRPr sz="2000">
                <a:solidFill>
                  <a:schemeClr val="tx1"/>
                </a:solidFill>
              </a:defRPr>
            </a:lvl1pPr>
          </a:lstStyle>
          <a:p>
            <a:r>
              <a:rPr lang="en-AU" dirty="0"/>
              <a:t>Cover image instructions</a:t>
            </a:r>
          </a:p>
        </p:txBody>
      </p:sp>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chemeClr val="bg1"/>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296903"/>
          </a:xfrm>
        </p:spPr>
        <p:txBody>
          <a:bodyPr>
            <a:noAutofit/>
          </a:bodyPr>
          <a:lstStyle>
            <a:lvl1pPr marL="0" indent="0" algn="l">
              <a:lnSpc>
                <a:spcPct val="90000"/>
              </a:lnSpc>
              <a:spcBef>
                <a:spcPts val="0"/>
              </a:spcBef>
              <a:spcAft>
                <a:spcPts val="600"/>
              </a:spcAft>
              <a:buNone/>
              <a:defRPr sz="2400" b="1">
                <a:solidFill>
                  <a:schemeClr val="bg1"/>
                </a:solidFill>
              </a:defRPr>
            </a:lvl1pPr>
            <a:lvl2pPr marL="0" indent="0" algn="l">
              <a:lnSpc>
                <a:spcPct val="90000"/>
              </a:lnSpc>
              <a:spcBef>
                <a:spcPts val="0"/>
              </a:spcBef>
              <a:spcAft>
                <a:spcPts val="600"/>
              </a:spcAft>
              <a:buNone/>
              <a:defRPr sz="2400" b="1"/>
            </a:lvl2pPr>
            <a:lvl3pPr marL="0" indent="0" algn="l">
              <a:lnSpc>
                <a:spcPct val="90000"/>
              </a:lnSpc>
              <a:spcBef>
                <a:spcPts val="0"/>
              </a:spcBef>
              <a:spcAft>
                <a:spcPts val="600"/>
              </a:spcAft>
              <a:buNone/>
              <a:defRPr sz="2400" b="1"/>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79425" y="486566"/>
            <a:ext cx="1734316" cy="737618"/>
          </a:xfrm>
          <a:prstGeom prst="rect">
            <a:avLst/>
          </a:prstGeom>
        </p:spPr>
      </p:pic>
      <p:sp>
        <p:nvSpPr>
          <p:cNvPr id="6" name="Text Placeholder 5"/>
          <p:cNvSpPr>
            <a:spLocks noGrp="1"/>
          </p:cNvSpPr>
          <p:nvPr>
            <p:ph type="body" sz="quarter" idx="12"/>
          </p:nvPr>
        </p:nvSpPr>
        <p:spPr>
          <a:xfrm>
            <a:off x="8904288" y="6092825"/>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nSpc>
                <a:spcPct val="100000"/>
              </a:lnSpc>
              <a:spcBef>
                <a:spcPts val="0"/>
              </a:spcBef>
              <a:spcAft>
                <a:spcPts val="0"/>
              </a:spcAft>
              <a:buFont typeface="Arial" panose="020B0604020202020204" pitchFamily="34" charset="0"/>
              <a:buNone/>
              <a:defRPr sz="800" b="1">
                <a:solidFill>
                  <a:schemeClr val="tx1"/>
                </a:solidFill>
              </a:defRPr>
            </a:lvl3pPr>
            <a:lvl4pPr marL="0" indent="0">
              <a:lnSpc>
                <a:spcPct val="100000"/>
              </a:lnSpc>
              <a:spcBef>
                <a:spcPts val="0"/>
              </a:spcBef>
              <a:spcAft>
                <a:spcPts val="0"/>
              </a:spcAft>
              <a:buNone/>
              <a:defRPr sz="800" b="1">
                <a:solidFill>
                  <a:schemeClr val="tx1"/>
                </a:solidFill>
              </a:defRPr>
            </a:lvl4pPr>
            <a:lvl5pPr marL="0" indent="0">
              <a:lnSpc>
                <a:spcPct val="100000"/>
              </a:lnSpc>
              <a:spcBef>
                <a:spcPts val="0"/>
              </a:spcBef>
              <a:spcAft>
                <a:spcPts val="0"/>
              </a:spcAft>
              <a:buNone/>
              <a:defRPr sz="800" b="1">
                <a:solidFill>
                  <a:schemeClr val="tx1"/>
                </a:solidFill>
              </a:defRPr>
            </a:lvl5pPr>
          </a:lstStyle>
          <a:p>
            <a:pPr lvl="0"/>
            <a:r>
              <a:rPr lang="en-US" dirty="0"/>
              <a:t>Edit Master text styles</a:t>
            </a:r>
          </a:p>
          <a:p>
            <a:pPr lvl="1"/>
            <a:r>
              <a:rPr lang="en-US" dirty="0"/>
              <a:t>Second level</a:t>
            </a:r>
            <a:endParaRPr lang="en-AU" dirty="0"/>
          </a:p>
        </p:txBody>
      </p:sp>
      <p:pic>
        <p:nvPicPr>
          <p:cNvPr id="4" name="Picture 3" descr="A blue and white rectangular sign&#10;&#10;Description automatically generated">
            <a:extLst>
              <a:ext uri="{FF2B5EF4-FFF2-40B4-BE49-F238E27FC236}">
                <a16:creationId xmlns:a16="http://schemas.microsoft.com/office/drawing/2014/main" id="{E97153C4-BFE3-F4F8-8BF8-E4C0181ABAE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4361" y="5496892"/>
            <a:ext cx="1923012" cy="939612"/>
          </a:xfrm>
          <a:prstGeom prst="rect">
            <a:avLst/>
          </a:prstGeom>
        </p:spPr>
      </p:pic>
    </p:spTree>
    <p:extLst>
      <p:ext uri="{BB962C8B-B14F-4D97-AF65-F5344CB8AC3E}">
        <p14:creationId xmlns:p14="http://schemas.microsoft.com/office/powerpoint/2010/main" val="3548255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673590"/>
          </a:xfrm>
        </p:spPr>
        <p:txBody>
          <a:bodyPr>
            <a:noAutofit/>
          </a:bodyPr>
          <a:lstStyle>
            <a:lvl1pPr marL="0" indent="0" algn="l">
              <a:lnSpc>
                <a:spcPct val="90000"/>
              </a:lnSpc>
              <a:spcBef>
                <a:spcPts val="0"/>
              </a:spcBef>
              <a:spcAft>
                <a:spcPts val="600"/>
              </a:spcAft>
              <a:buNone/>
              <a:defRPr sz="2400" b="1">
                <a:solidFill>
                  <a:srgbClr val="0085AC"/>
                </a:solidFill>
              </a:defRPr>
            </a:lvl1pPr>
            <a:lvl2pPr marL="0" indent="0" algn="l">
              <a:lnSpc>
                <a:spcPct val="90000"/>
              </a:lnSpc>
              <a:spcBef>
                <a:spcPts val="0"/>
              </a:spcBef>
              <a:spcAft>
                <a:spcPts val="600"/>
              </a:spcAft>
              <a:buNone/>
              <a:defRPr sz="2400" b="1">
                <a:solidFill>
                  <a:srgbClr val="592C82"/>
                </a:solidFill>
              </a:defRPr>
            </a:lvl2pPr>
            <a:lvl3pPr marL="0" indent="0" algn="l">
              <a:lnSpc>
                <a:spcPct val="90000"/>
              </a:lnSpc>
              <a:spcBef>
                <a:spcPts val="0"/>
              </a:spcBef>
              <a:spcAft>
                <a:spcPts val="600"/>
              </a:spcAft>
              <a:buNone/>
              <a:defRPr sz="2400" b="1">
                <a:solidFill>
                  <a:srgbClr val="592C82"/>
                </a:solidFill>
              </a:defRPr>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21" name="Picture 2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79425" y="476250"/>
            <a:ext cx="1734316" cy="737618"/>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79425" y="5900527"/>
            <a:ext cx="2399427" cy="252000"/>
          </a:xfrm>
          <a:prstGeom prst="rect">
            <a:avLst/>
          </a:prstGeom>
        </p:spPr>
      </p:pic>
      <p:sp>
        <p:nvSpPr>
          <p:cNvPr id="5" name="Text Placeholder 4"/>
          <p:cNvSpPr>
            <a:spLocks noGrp="1"/>
          </p:cNvSpPr>
          <p:nvPr>
            <p:ph type="body" sz="quarter" idx="10"/>
          </p:nvPr>
        </p:nvSpPr>
        <p:spPr>
          <a:xfrm>
            <a:off x="8904288" y="6082003"/>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gn="r">
              <a:lnSpc>
                <a:spcPct val="100000"/>
              </a:lnSpc>
              <a:spcBef>
                <a:spcPts val="0"/>
              </a:spcBef>
              <a:spcAft>
                <a:spcPts val="0"/>
              </a:spcAft>
              <a:buFont typeface="Arial" panose="020B0604020202020204" pitchFamily="34" charset="0"/>
              <a:buNone/>
              <a:defRPr sz="800" b="1"/>
            </a:lvl3pPr>
            <a:lvl4pPr marL="0" indent="0" algn="r">
              <a:lnSpc>
                <a:spcPct val="100000"/>
              </a:lnSpc>
              <a:spcBef>
                <a:spcPts val="0"/>
              </a:spcBef>
              <a:spcAft>
                <a:spcPts val="0"/>
              </a:spcAft>
              <a:buNone/>
              <a:defRPr sz="800" b="1"/>
            </a:lvl4pPr>
            <a:lvl5pPr marL="0" indent="0" algn="r">
              <a:lnSpc>
                <a:spcPct val="100000"/>
              </a:lnSpc>
              <a:spcBef>
                <a:spcPts val="0"/>
              </a:spcBef>
              <a:spcAft>
                <a:spcPts val="0"/>
              </a:spcAft>
              <a:buNone/>
              <a:defRPr sz="800" b="1"/>
            </a:lvl5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4218353533"/>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Opener (Im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11" name="Picture Placeholder 10"/>
          <p:cNvSpPr>
            <a:spLocks noGrp="1"/>
          </p:cNvSpPr>
          <p:nvPr>
            <p:ph type="pic" sz="quarter" idx="14" hasCustomPrompt="1"/>
          </p:nvPr>
        </p:nvSpPr>
        <p:spPr>
          <a:xfrm>
            <a:off x="4526474" y="0"/>
            <a:ext cx="7665527" cy="6858000"/>
          </a:xfrm>
          <a:custGeom>
            <a:avLst/>
            <a:gdLst>
              <a:gd name="connsiteX0" fmla="*/ 344605 w 7665527"/>
              <a:gd name="connsiteY0" fmla="*/ 0 h 6858000"/>
              <a:gd name="connsiteX1" fmla="*/ 2099377 w 7665527"/>
              <a:gd name="connsiteY1" fmla="*/ 0 h 6858000"/>
              <a:gd name="connsiteX2" fmla="*/ 5874361 w 7665527"/>
              <a:gd name="connsiteY2" fmla="*/ 0 h 6858000"/>
              <a:gd name="connsiteX3" fmla="*/ 7665527 w 7665527"/>
              <a:gd name="connsiteY3" fmla="*/ 0 h 6858000"/>
              <a:gd name="connsiteX4" fmla="*/ 7665527 w 7665527"/>
              <a:gd name="connsiteY4" fmla="*/ 6858000 h 6858000"/>
              <a:gd name="connsiteX5" fmla="*/ 2099377 w 7665527"/>
              <a:gd name="connsiteY5" fmla="*/ 6858000 h 6858000"/>
              <a:gd name="connsiteX6" fmla="*/ 2099377 w 7665527"/>
              <a:gd name="connsiteY6" fmla="*/ 6856263 h 6858000"/>
              <a:gd name="connsiteX7" fmla="*/ 769894 w 7665527"/>
              <a:gd name="connsiteY7" fmla="*/ 6856263 h 6858000"/>
              <a:gd name="connsiteX8" fmla="*/ 690672 w 7665527"/>
              <a:gd name="connsiteY8" fmla="*/ 6657162 h 6858000"/>
              <a:gd name="connsiteX9" fmla="*/ 0 w 7665527"/>
              <a:gd name="connsiteY9" fmla="*/ 2773693 h 6858000"/>
              <a:gd name="connsiteX10" fmla="*/ 344605 w 7665527"/>
              <a:gd name="connsiteY1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65527" h="6858000">
                <a:moveTo>
                  <a:pt x="344605" y="0"/>
                </a:moveTo>
                <a:lnTo>
                  <a:pt x="2099377" y="0"/>
                </a:lnTo>
                <a:lnTo>
                  <a:pt x="5874361" y="0"/>
                </a:lnTo>
                <a:lnTo>
                  <a:pt x="7665527" y="0"/>
                </a:lnTo>
                <a:lnTo>
                  <a:pt x="7665527" y="6858000"/>
                </a:lnTo>
                <a:lnTo>
                  <a:pt x="2099377" y="6858000"/>
                </a:lnTo>
                <a:lnTo>
                  <a:pt x="2099377" y="6856263"/>
                </a:lnTo>
                <a:lnTo>
                  <a:pt x="769894" y="6856263"/>
                </a:lnTo>
                <a:lnTo>
                  <a:pt x="690672" y="6657162"/>
                </a:lnTo>
                <a:cubicBezTo>
                  <a:pt x="243544" y="5446711"/>
                  <a:pt x="0" y="4138144"/>
                  <a:pt x="0" y="2773693"/>
                </a:cubicBezTo>
                <a:cubicBezTo>
                  <a:pt x="0" y="1814844"/>
                  <a:pt x="119286" y="889174"/>
                  <a:pt x="344605" y="0"/>
                </a:cubicBezTo>
                <a:close/>
              </a:path>
            </a:pathLst>
          </a:custGeom>
          <a:solidFill>
            <a:schemeClr val="bg1"/>
          </a:solidFill>
        </p:spPr>
        <p:txBody>
          <a:bodyPr wrap="square" anchor="ctr">
            <a:noAutofit/>
          </a:bodyPr>
          <a:lstStyle>
            <a:lvl1pPr algn="ctr">
              <a:defRPr>
                <a:solidFill>
                  <a:srgbClr val="0085AC"/>
                </a:solidFill>
              </a:defRPr>
            </a:lvl1pPr>
          </a:lstStyle>
          <a:p>
            <a:r>
              <a:rPr lang="en-AU" dirty="0"/>
              <a:t>Drag and drop image here or</a:t>
            </a:r>
            <a:br>
              <a:rPr lang="en-AU" dirty="0"/>
            </a:br>
            <a:r>
              <a:rPr lang="en-AU" dirty="0"/>
              <a:t>click icon below to add picture</a:t>
            </a:r>
            <a:br>
              <a:rPr lang="en-AU" dirty="0"/>
            </a:br>
            <a:br>
              <a:rPr lang="en-AU" dirty="0"/>
            </a:br>
            <a:br>
              <a:rPr lang="en-AU" dirty="0"/>
            </a:br>
            <a:endParaRPr lang="en-AU" dirty="0"/>
          </a:p>
        </p:txBody>
      </p:sp>
      <p:sp>
        <p:nvSpPr>
          <p:cNvPr id="2" name="Title 1"/>
          <p:cNvSpPr>
            <a:spLocks noGrp="1"/>
          </p:cNvSpPr>
          <p:nvPr>
            <p:ph type="ctrTitle"/>
          </p:nvPr>
        </p:nvSpPr>
        <p:spPr>
          <a:xfrm>
            <a:off x="622801" y="540000"/>
            <a:ext cx="3636462" cy="2387600"/>
          </a:xfrm>
        </p:spPr>
        <p:txBody>
          <a:bodyPr anchor="t">
            <a:noAutofit/>
          </a:bodyPr>
          <a:lstStyle>
            <a:lvl1pPr algn="l">
              <a:lnSpc>
                <a:spcPct val="93000"/>
              </a:lnSpc>
              <a:defRPr sz="4200"/>
            </a:lvl1pPr>
          </a:lstStyle>
          <a:p>
            <a:r>
              <a:rPr lang="en-US" dirty="0"/>
              <a:t>Click to edit Master title style</a:t>
            </a:r>
            <a:endParaRPr lang="en-AU" dirty="0"/>
          </a:p>
        </p:txBody>
      </p:sp>
      <p:sp>
        <p:nvSpPr>
          <p:cNvPr id="26" name="Footer Placeholder 25"/>
          <p:cNvSpPr>
            <a:spLocks noGrp="1"/>
          </p:cNvSpPr>
          <p:nvPr>
            <p:ph type="ftr" sz="quarter" idx="12"/>
          </p:nvPr>
        </p:nvSpPr>
        <p:spPr>
          <a:xfrm>
            <a:off x="622801" y="6092825"/>
            <a:ext cx="8281486" cy="323850"/>
          </a:xfrm>
        </p:spPr>
        <p:txBody>
          <a:bodyPr/>
          <a:lstStyle/>
          <a:p>
            <a:endParaRPr lang="en-AU" dirty="0"/>
          </a:p>
        </p:txBody>
      </p:sp>
      <p:sp>
        <p:nvSpPr>
          <p:cNvPr id="27" name="Slide Number Placeholder 26"/>
          <p:cNvSpPr>
            <a:spLocks noGrp="1"/>
          </p:cNvSpPr>
          <p:nvPr>
            <p:ph type="sldNum" sz="quarter" idx="13"/>
          </p:nvPr>
        </p:nvSpPr>
        <p:spPr/>
        <p:txBody>
          <a:bodyPr/>
          <a:lstStyle>
            <a:lvl1pPr>
              <a:defRPr>
                <a:solidFill>
                  <a:srgbClr val="592C82"/>
                </a:solidFill>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2097098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Opener (Text Only)">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622801" y="540000"/>
            <a:ext cx="4567942" cy="2387600"/>
          </a:xfrm>
        </p:spPr>
        <p:txBody>
          <a:bodyPr anchor="t">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Footer Placeholder 2"/>
          <p:cNvSpPr>
            <a:spLocks noGrp="1"/>
          </p:cNvSpPr>
          <p:nvPr>
            <p:ph type="ftr" sz="quarter" idx="10"/>
          </p:nvPr>
        </p:nvSpPr>
        <p:spPr>
          <a:xfrm>
            <a:off x="622801" y="6092825"/>
            <a:ext cx="8281486" cy="323850"/>
          </a:xfrm>
        </p:spPr>
        <p:txBody>
          <a:bodyPr/>
          <a:lstStyle>
            <a:lvl1pPr>
              <a:defRPr>
                <a:solidFill>
                  <a:srgbClr val="898989"/>
                </a:solidFill>
              </a:defRPr>
            </a:lvl1pPr>
          </a:lstStyle>
          <a:p>
            <a:endParaRPr lang="en-AU" dirty="0"/>
          </a:p>
        </p:txBody>
      </p:sp>
      <p:sp>
        <p:nvSpPr>
          <p:cNvPr id="4" name="Slide Number Placeholder 3"/>
          <p:cNvSpPr>
            <a:spLocks noGrp="1"/>
          </p:cNvSpPr>
          <p:nvPr>
            <p:ph type="sldNum" sz="quarter" idx="11"/>
          </p:nvPr>
        </p:nvSpPr>
        <p:spPr/>
        <p:txBody>
          <a:bodyPr/>
          <a:lstStyle>
            <a:lvl1pP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118402873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00328"/>
            <a:ext cx="12192000" cy="5757672"/>
          </a:xfrm>
          <a:prstGeom prst="rect">
            <a:avLst/>
          </a:prstGeom>
        </p:spPr>
      </p:pic>
      <p:sp>
        <p:nvSpPr>
          <p:cNvPr id="4" name="Text Placeholder 3"/>
          <p:cNvSpPr>
            <a:spLocks noGrp="1"/>
          </p:cNvSpPr>
          <p:nvPr>
            <p:ph type="body" sz="quarter" idx="10"/>
          </p:nvPr>
        </p:nvSpPr>
        <p:spPr>
          <a:xfrm>
            <a:off x="479425" y="1414580"/>
            <a:ext cx="6818522" cy="2190750"/>
          </a:xfrm>
        </p:spPr>
        <p:txBody>
          <a:bodyPr anchor="b"/>
          <a:lstStyle>
            <a:lvl1pPr marL="0" indent="0">
              <a:lnSpc>
                <a:spcPct val="83000"/>
              </a:lnSpc>
              <a:buFont typeface="Arial" panose="020B0604020202020204" pitchFamily="34" charset="0"/>
              <a:buNone/>
              <a:defRPr sz="6000" b="1"/>
            </a:lvl1pPr>
            <a:lvl2pPr marL="0" indent="0">
              <a:lnSpc>
                <a:spcPts val="6000"/>
              </a:lnSpc>
              <a:buFont typeface="Arial" panose="020B0604020202020204" pitchFamily="34" charset="0"/>
              <a:buNone/>
              <a:defRPr sz="6000" b="1"/>
            </a:lvl2pPr>
            <a:lvl3pPr marL="0" indent="0">
              <a:lnSpc>
                <a:spcPts val="6000"/>
              </a:lnSpc>
              <a:buFont typeface="Arial" panose="020B0604020202020204" pitchFamily="34" charset="0"/>
              <a:buNone/>
              <a:defRPr sz="6000" b="1"/>
            </a:lvl3pPr>
            <a:lvl4pPr marL="0" indent="0">
              <a:lnSpc>
                <a:spcPts val="6000"/>
              </a:lnSpc>
              <a:buNone/>
              <a:defRPr sz="6000" b="1"/>
            </a:lvl4pPr>
            <a:lvl5pPr marL="0" indent="0">
              <a:lnSpc>
                <a:spcPts val="6000"/>
              </a:lnSpc>
              <a:buNone/>
              <a:defRPr sz="6000" b="1"/>
            </a:lvl5pPr>
          </a:lstStyle>
          <a:p>
            <a:pPr lvl="0"/>
            <a:r>
              <a:rPr lang="en-US" dirty="0"/>
              <a:t>Edit Master text styles</a:t>
            </a:r>
            <a:endParaRPr lang="en-AU" dirty="0"/>
          </a:p>
        </p:txBody>
      </p:sp>
    </p:spTree>
    <p:extLst>
      <p:ext uri="{BB962C8B-B14F-4D97-AF65-F5344CB8AC3E}">
        <p14:creationId xmlns:p14="http://schemas.microsoft.com/office/powerpoint/2010/main" val="3943039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Title 1"/>
          <p:cNvSpPr>
            <a:spLocks noGrp="1"/>
          </p:cNvSpPr>
          <p:nvPr>
            <p:ph type="title"/>
          </p:nvPr>
        </p:nvSpPr>
        <p:spPr>
          <a:xfrm>
            <a:off x="623886" y="576001"/>
            <a:ext cx="10944226" cy="873387"/>
          </a:xfrm>
        </p:spPr>
        <p:txBody>
          <a:bodyPr/>
          <a:lstStyle/>
          <a:p>
            <a:r>
              <a:rPr lang="en-US" dirty="0"/>
              <a:t>Click to edit Master title style</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
        <p:nvSpPr>
          <p:cNvPr id="4" name="Text Placeholder 3"/>
          <p:cNvSpPr>
            <a:spLocks noGrp="1"/>
          </p:cNvSpPr>
          <p:nvPr>
            <p:ph type="body" sz="quarter" idx="14"/>
          </p:nvPr>
        </p:nvSpPr>
        <p:spPr>
          <a:xfrm>
            <a:off x="623886" y="1628774"/>
            <a:ext cx="10944225" cy="4321175"/>
          </a:xfrm>
        </p:spPr>
        <p:txBody>
          <a:bodyPr/>
          <a:lstStyle>
            <a:lvl1pPr>
              <a:defRPr>
                <a:solidFill>
                  <a:srgbClr val="0085AC"/>
                </a:solidFill>
              </a:defRPr>
            </a:lvl1pPr>
            <a:lvl2pPr>
              <a:defRPr>
                <a:solidFill>
                  <a:srgbClr val="0085AC"/>
                </a:solidFill>
              </a:defRPr>
            </a:lvl2pPr>
            <a:lvl3pPr>
              <a:defRPr>
                <a:solidFill>
                  <a:srgbClr val="0085AC"/>
                </a:solidFill>
              </a:defRPr>
            </a:lvl3pPr>
            <a:lvl4pPr>
              <a:defRPr>
                <a:solidFill>
                  <a:srgbClr val="0085AC"/>
                </a:solidFill>
              </a:defRPr>
            </a:lvl4pPr>
            <a:lvl5pPr>
              <a:defRPr>
                <a:solidFill>
                  <a:srgbClr val="0085AC"/>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758214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0ACBC296-6F1C-40EB-A7B9-B66F495956D9}" type="slidenum">
              <a:rPr lang="en-AU" smtClean="0"/>
              <a:t>‹#›</a:t>
            </a:fld>
            <a:endParaRPr lang="en-AU"/>
          </a:p>
        </p:txBody>
      </p:sp>
      <p:pic>
        <p:nvPicPr>
          <p:cNvPr id="4" name="Picture 3" descr="A blue and white rectangular sign&#10;&#10;Description automatically generated">
            <a:extLst>
              <a:ext uri="{FF2B5EF4-FFF2-40B4-BE49-F238E27FC236}">
                <a16:creationId xmlns:a16="http://schemas.microsoft.com/office/drawing/2014/main" id="{C4E7D9D9-E61F-00BC-73F3-9AE27481E0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65458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pic>
        <p:nvPicPr>
          <p:cNvPr id="5" name="Picture 4" descr="A blue and white rectangular sign&#10;&#10;Description automatically generated">
            <a:extLst>
              <a:ext uri="{FF2B5EF4-FFF2-40B4-BE49-F238E27FC236}">
                <a16:creationId xmlns:a16="http://schemas.microsoft.com/office/drawing/2014/main" id="{C9B6AD90-4484-A520-F330-D7F3E836553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4022342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dirty="0"/>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pic>
        <p:nvPicPr>
          <p:cNvPr id="5" name="Picture 4" descr="A blue and white rectangular sign&#10;&#10;Description automatically generated">
            <a:extLst>
              <a:ext uri="{FF2B5EF4-FFF2-40B4-BE49-F238E27FC236}">
                <a16:creationId xmlns:a16="http://schemas.microsoft.com/office/drawing/2014/main" id="{053490A2-BB1D-4780-4C30-E72EFC2ECD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956356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wo Columns (Subheading)">
    <p:spTree>
      <p:nvGrpSpPr>
        <p:cNvPr id="1" name=""/>
        <p:cNvGrpSpPr/>
        <p:nvPr/>
      </p:nvGrpSpPr>
      <p:grpSpPr>
        <a:xfrm>
          <a:off x="0" y="0"/>
          <a:ext cx="0" cy="0"/>
          <a:chOff x="0" y="0"/>
          <a:chExt cx="0" cy="0"/>
        </a:xfrm>
      </p:grpSpPr>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pic>
        <p:nvPicPr>
          <p:cNvPr id="7" name="Picture 6" descr="A blue and white rectangular sign&#10;&#10;Description automatically generated">
            <a:extLst>
              <a:ext uri="{FF2B5EF4-FFF2-40B4-BE49-F238E27FC236}">
                <a16:creationId xmlns:a16="http://schemas.microsoft.com/office/drawing/2014/main" id="{763BFAC6-1631-FAF7-6E3A-8F18186315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3752942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Picture Placeholder 9"/>
          <p:cNvSpPr>
            <a:spLocks noGrp="1"/>
          </p:cNvSpPr>
          <p:nvPr>
            <p:ph type="pic" sz="quarter" idx="14" hasCustomPrompt="1"/>
          </p:nvPr>
        </p:nvSpPr>
        <p:spPr>
          <a:xfrm>
            <a:off x="6186112" y="1"/>
            <a:ext cx="6005888" cy="6705600"/>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pic>
        <p:nvPicPr>
          <p:cNvPr id="3" name="Picture 2" descr="A blue and white rectangular sign&#10;&#10;Description automatically generated">
            <a:extLst>
              <a:ext uri="{FF2B5EF4-FFF2-40B4-BE49-F238E27FC236}">
                <a16:creationId xmlns:a16="http://schemas.microsoft.com/office/drawing/2014/main" id="{DDB4E51C-7EB6-6370-CC02-F722068526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143736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Tree>
    <p:extLst>
      <p:ext uri="{BB962C8B-B14F-4D97-AF65-F5344CB8AC3E}">
        <p14:creationId xmlns:p14="http://schemas.microsoft.com/office/powerpoint/2010/main" val="772992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622468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spTree>
    <p:extLst>
      <p:ext uri="{BB962C8B-B14F-4D97-AF65-F5344CB8AC3E}">
        <p14:creationId xmlns:p14="http://schemas.microsoft.com/office/powerpoint/2010/main" val="1061037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Two Columns (Subheadings)">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889407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12" name="Picture Placeholder 9"/>
          <p:cNvSpPr>
            <a:spLocks noGrp="1"/>
          </p:cNvSpPr>
          <p:nvPr>
            <p:ph type="pic" sz="quarter" idx="14" hasCustomPrompt="1"/>
          </p:nvPr>
        </p:nvSpPr>
        <p:spPr>
          <a:xfrm>
            <a:off x="6186112" y="0"/>
            <a:ext cx="6005888" cy="6857999"/>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695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7.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3.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4.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85A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9424" y="534760"/>
            <a:ext cx="11233151" cy="914627"/>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479424" y="1628775"/>
            <a:ext cx="11233151" cy="4321175"/>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4" name="Footer Placeholder 3"/>
          <p:cNvSpPr>
            <a:spLocks noGrp="1"/>
          </p:cNvSpPr>
          <p:nvPr>
            <p:ph type="ftr" sz="quarter" idx="3"/>
          </p:nvPr>
        </p:nvSpPr>
        <p:spPr>
          <a:xfrm>
            <a:off x="479424" y="6092825"/>
            <a:ext cx="8424863" cy="323850"/>
          </a:xfrm>
          <a:prstGeom prst="rect">
            <a:avLst/>
          </a:prstGeom>
        </p:spPr>
        <p:txBody>
          <a:bodyPr vert="horz" lIns="0" tIns="0" rIns="0" bIns="0" rtlCol="0" anchor="ctr"/>
          <a:lstStyle>
            <a:lvl1pPr algn="l">
              <a:defRPr sz="1000">
                <a:solidFill>
                  <a:schemeClr val="tx1"/>
                </a:solidFill>
                <a:latin typeface="Arial" panose="020B0604020202020204" pitchFamily="34" charset="0"/>
                <a:cs typeface="Arial" panose="020B0604020202020204" pitchFamily="34" charset="0"/>
              </a:defRPr>
            </a:lvl1pPr>
          </a:lstStyle>
          <a:p>
            <a:endParaRPr lang="en-AU" dirty="0"/>
          </a:p>
        </p:txBody>
      </p:sp>
      <p:sp>
        <p:nvSpPr>
          <p:cNvPr id="5" name="Slide Number Placeholder 4"/>
          <p:cNvSpPr>
            <a:spLocks noGrp="1"/>
          </p:cNvSpPr>
          <p:nvPr>
            <p:ph type="sldNum" sz="quarter" idx="4"/>
          </p:nvPr>
        </p:nvSpPr>
        <p:spPr>
          <a:xfrm>
            <a:off x="8904287" y="6084887"/>
            <a:ext cx="2663825" cy="331788"/>
          </a:xfrm>
          <a:prstGeom prst="rect">
            <a:avLst/>
          </a:prstGeom>
        </p:spPr>
        <p:txBody>
          <a:bodyPr vert="horz" lIns="0" tIns="0" rIns="0" bIns="0" rtlCol="0" anchor="ctr"/>
          <a:lstStyle>
            <a:lvl1pPr algn="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2874052247"/>
      </p:ext>
    </p:extLst>
  </p:cSld>
  <p:clrMap bg1="lt1" tx1="dk1" bg2="lt2" tx2="dk2" accent1="accent1" accent2="accent2" accent3="accent3" accent4="accent4" accent5="accent5" accent6="accent6" hlink="hlink" folHlink="folHlink"/>
  <p:sldLayoutIdLst>
    <p:sldLayoutId id="2147483649" r:id="rId1"/>
    <p:sldLayoutId id="2147483703" r:id="rId2"/>
    <p:sldLayoutId id="2147483673" r:id="rId3"/>
    <p:sldLayoutId id="2147483704" r:id="rId4"/>
    <p:sldLayoutId id="2147483650" r:id="rId5"/>
  </p:sldLayoutIdLst>
  <p:hf hdr="0"/>
  <p:txStyles>
    <p:titleStyle>
      <a:lvl1pPr algn="l" defTabSz="914400" rtl="0" eaLnBrk="1" latinLnBrk="0" hangingPunct="1">
        <a:lnSpc>
          <a:spcPct val="93000"/>
        </a:lnSpc>
        <a:spcBef>
          <a:spcPct val="0"/>
        </a:spcBef>
        <a:buNone/>
        <a:defRPr sz="42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Tx/>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2" userDrawn="1">
          <p15:clr>
            <a:srgbClr val="F26B43"/>
          </p15:clr>
        </p15:guide>
        <p15:guide id="4" pos="7378" userDrawn="1">
          <p15:clr>
            <a:srgbClr val="F26B43"/>
          </p15:clr>
        </p15:guide>
        <p15:guide id="5" pos="2071" userDrawn="1">
          <p15:clr>
            <a:srgbClr val="F26B43"/>
          </p15:clr>
        </p15:guide>
        <p15:guide id="6" pos="5609" userDrawn="1">
          <p15:clr>
            <a:srgbClr val="F26B43"/>
          </p15:clr>
        </p15:guide>
        <p15:guide id="7" orient="horz" pos="4133" userDrawn="1">
          <p15:clr>
            <a:srgbClr val="F26B43"/>
          </p15:clr>
        </p15:guide>
        <p15:guide id="8" orient="horz" pos="300" userDrawn="1">
          <p15:clr>
            <a:srgbClr val="F26B43"/>
          </p15:clr>
        </p15:guide>
        <p15:guide id="9" orient="horz" pos="3838" userDrawn="1">
          <p15:clr>
            <a:srgbClr val="F26B43"/>
          </p15:clr>
        </p15:guide>
        <p15:guide id="10" pos="393" userDrawn="1">
          <p15:clr>
            <a:srgbClr val="F26B43"/>
          </p15:clr>
        </p15:guide>
        <p15:guide id="11" pos="7287" userDrawn="1">
          <p15:clr>
            <a:srgbClr val="F26B43"/>
          </p15:clr>
        </p15:guide>
        <p15:guide id="12" orient="horz" pos="391" userDrawn="1">
          <p15:clr>
            <a:srgbClr val="F26B43"/>
          </p15:clr>
        </p15:guide>
        <p15:guide id="13" pos="2683" userDrawn="1">
          <p15:clr>
            <a:srgbClr val="F26B43"/>
          </p15:clr>
        </p15:guide>
        <p15:guide id="14" orient="horz" pos="1162" userDrawn="1">
          <p15:clr>
            <a:srgbClr val="F26B43"/>
          </p15:clr>
        </p15:guide>
        <p15:guide id="15" orient="horz" pos="4042" userDrawn="1">
          <p15:clr>
            <a:srgbClr val="F26B43"/>
          </p15:clr>
        </p15:guide>
        <p15:guide id="16" orient="horz" pos="3748" userDrawn="1">
          <p15:clr>
            <a:srgbClr val="F26B43"/>
          </p15:clr>
        </p15:guide>
        <p15:guide id="17" orient="horz" pos="1026" userDrawn="1">
          <p15:clr>
            <a:srgbClr val="F26B43"/>
          </p15:clr>
        </p15:guide>
        <p15:guide id="18" orient="horz" pos="913" userDrawn="1">
          <p15:clr>
            <a:srgbClr val="F26B43"/>
          </p15:clr>
        </p15:guide>
        <p15:guide id="19" userDrawn="1">
          <p15:clr>
            <a:srgbClr val="F26B43"/>
          </p15:clr>
        </p15:guide>
        <p15:guide id="20" pos="7680" userDrawn="1">
          <p15:clr>
            <a:srgbClr val="F26B43"/>
          </p15:clr>
        </p15:guide>
        <p15:guide id="21" orient="horz" userDrawn="1">
          <p15:clr>
            <a:srgbClr val="F26B43"/>
          </p15:clr>
        </p15:guide>
        <p15:guide id="22" orient="horz" pos="43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numCol="4" spcCol="30600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Tree>
    <p:extLst>
      <p:ext uri="{BB962C8B-B14F-4D97-AF65-F5344CB8AC3E}">
        <p14:creationId xmlns:p14="http://schemas.microsoft.com/office/powerpoint/2010/main" val="169693228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1pPr>
      <a:lvl2pPr marL="36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2pPr>
      <a:lvl3pPr marL="72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3pPr>
      <a:lvl4pPr marL="1080000" indent="360000" algn="l" defTabSz="360000" rtl="0" eaLnBrk="1" latinLnBrk="0" hangingPunct="1">
        <a:lnSpc>
          <a:spcPct val="100000"/>
        </a:lnSpc>
        <a:spcBef>
          <a:spcPts val="0"/>
        </a:spcBef>
        <a:spcAft>
          <a:spcPts val="1000"/>
        </a:spcAft>
        <a:buClr>
          <a:srgbClr val="0085AC"/>
        </a:buClr>
        <a:buFont typeface="+mj-lt"/>
        <a:buAutoNum type="arabicPeriod"/>
        <a:tabLst>
          <a:tab pos="0" algn="l"/>
          <a:tab pos="180000" algn="l"/>
          <a:tab pos="360000" algn="l"/>
          <a:tab pos="540000" algn="l"/>
          <a:tab pos="720000" algn="l"/>
          <a:tab pos="900000" algn="l"/>
        </a:tabLst>
        <a:defRPr sz="1200" b="0" kern="1200">
          <a:solidFill>
            <a:srgbClr val="0085AC"/>
          </a:solidFill>
          <a:latin typeface="Arial" panose="020B0604020202020204" pitchFamily="34" charset="0"/>
          <a:ea typeface="+mn-ea"/>
          <a:cs typeface="Arial" panose="020B0604020202020204" pitchFamily="34" charset="0"/>
        </a:defRPr>
      </a:lvl4pPr>
      <a:lvl5pPr marL="1440000" indent="0" algn="l" defTabSz="360000" rtl="0" eaLnBrk="1" latinLnBrk="0" hangingPunct="1">
        <a:lnSpc>
          <a:spcPct val="100000"/>
        </a:lnSpc>
        <a:spcBef>
          <a:spcPts val="0"/>
        </a:spcBef>
        <a:spcAft>
          <a:spcPts val="1000"/>
        </a:spcAft>
        <a:buClr>
          <a:srgbClr val="592C82"/>
        </a:buClr>
        <a:buFont typeface="+mj-lt"/>
        <a:buNone/>
        <a:defRPr sz="1200" b="0" kern="1200">
          <a:solidFill>
            <a:srgbClr val="0085AC"/>
          </a:solidFill>
          <a:latin typeface="Arial" panose="020B0604020202020204" pitchFamily="34" charset="0"/>
          <a:ea typeface="+mn-ea"/>
          <a:cs typeface="Arial" panose="020B0604020202020204" pitchFamily="34" charset="0"/>
        </a:defRPr>
      </a:lvl5pPr>
      <a:lvl6pPr marL="88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6pPr>
      <a:lvl7pPr marL="106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a:solidFill>
            <a:srgbClr val="592C82"/>
          </a:solidFill>
          <a:latin typeface="Arial" panose="020B0604020202020204" pitchFamily="34" charset="0"/>
          <a:ea typeface="+mn-ea"/>
          <a:cs typeface="Arial" panose="020B0604020202020204" pitchFamily="34" charset="0"/>
        </a:defRPr>
      </a:lvl7pPr>
      <a:lvl8pPr marL="124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287" userDrawn="1">
          <p15:clr>
            <a:srgbClr val="F26B43"/>
          </p15:clr>
        </p15:guide>
        <p15:guide id="5" orient="horz" pos="4224" userDrawn="1">
          <p15:clr>
            <a:srgbClr val="F26B43"/>
          </p15:clr>
        </p15:guide>
        <p15:guide id="6" orient="horz" pos="4133" userDrawn="1">
          <p15:clr>
            <a:srgbClr val="F26B43"/>
          </p15:clr>
        </p15:guide>
        <p15:guide id="7" orient="horz" pos="3748" userDrawn="1">
          <p15:clr>
            <a:srgbClr val="F26B43"/>
          </p15:clr>
        </p15:guide>
        <p15:guide id="8" pos="393" userDrawn="1">
          <p15:clr>
            <a:srgbClr val="F26B43"/>
          </p15:clr>
        </p15:guide>
        <p15:guide id="9" orient="horz" pos="391" userDrawn="1">
          <p15:clr>
            <a:srgbClr val="F26B43"/>
          </p15:clr>
        </p15:guide>
        <p15:guide id="10" pos="2116" userDrawn="1">
          <p15:clr>
            <a:srgbClr val="F26B43"/>
          </p15:clr>
        </p15:guide>
        <p15:guide id="11" pos="5564" userDrawn="1">
          <p15:clr>
            <a:srgbClr val="F26B43"/>
          </p15:clr>
        </p15:guide>
        <p15:guide id="12" orient="horz" pos="527" userDrawn="1">
          <p15:clr>
            <a:srgbClr val="F26B43"/>
          </p15:clr>
        </p15:guide>
        <p15:guide id="13" orient="horz" pos="913" userDrawn="1">
          <p15:clr>
            <a:srgbClr val="F26B43"/>
          </p15:clr>
        </p15:guide>
        <p15:guide id="14" orient="horz" pos="1026" userDrawn="1">
          <p15:clr>
            <a:srgbClr val="F26B43"/>
          </p15:clr>
        </p15:guide>
        <p15:guide id="15" orient="horz" pos="4042" userDrawn="1">
          <p15:clr>
            <a:srgbClr val="F26B43"/>
          </p15:clr>
        </p15:guide>
        <p15:guide id="16" orient="horz" pos="3838" userDrawn="1">
          <p15:clr>
            <a:srgbClr val="F26B43"/>
          </p15:clr>
        </p15:guide>
        <p15:guide id="17" orient="horz" userDrawn="1">
          <p15:clr>
            <a:srgbClr val="F26B43"/>
          </p15:clr>
        </p15:guide>
        <p15:guide id="18" userDrawn="1">
          <p15:clr>
            <a:srgbClr val="F26B43"/>
          </p15:clr>
        </p15:guide>
        <p15:guide id="19" pos="7680" userDrawn="1">
          <p15:clr>
            <a:srgbClr val="F26B43"/>
          </p15:clr>
        </p15:guide>
        <p15:guide id="20" orient="horz" pos="432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a:p>
        </p:txBody>
      </p:sp>
    </p:spTree>
    <p:extLst>
      <p:ext uri="{BB962C8B-B14F-4D97-AF65-F5344CB8AC3E}">
        <p14:creationId xmlns:p14="http://schemas.microsoft.com/office/powerpoint/2010/main" val="128694653"/>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8" r:id="rId3"/>
    <p:sldLayoutId id="2147483700" r:id="rId4"/>
    <p:sldLayoutId id="2147483702"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pos="7287" userDrawn="1">
          <p15:clr>
            <a:srgbClr val="F26B43"/>
          </p15:clr>
        </p15:guide>
        <p15:guide id="19" pos="7680" userDrawn="1">
          <p15:clr>
            <a:srgbClr val="F26B43"/>
          </p15:clr>
        </p15:guide>
        <p15:guide id="20" orient="horz" userDrawn="1">
          <p15:clr>
            <a:srgbClr val="F26B43"/>
          </p15:clr>
        </p15:guide>
        <p15:guide id="21" orient="horz" pos="432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Tree>
    <p:extLst>
      <p:ext uri="{BB962C8B-B14F-4D97-AF65-F5344CB8AC3E}">
        <p14:creationId xmlns:p14="http://schemas.microsoft.com/office/powerpoint/2010/main" val="3290287322"/>
      </p:ext>
    </p:extLst>
  </p:cSld>
  <p:clrMap bg1="lt1" tx1="dk1" bg2="lt2" tx2="dk2" accent1="accent1" accent2="accent2" accent3="accent3" accent4="accent4" accent5="accent5" accent6="accent6" hlink="hlink" folHlink="folHlink"/>
  <p:sldLayoutIdLst>
    <p:sldLayoutId id="2147483681" r:id="rId1"/>
    <p:sldLayoutId id="2147483683" r:id="rId2"/>
    <p:sldLayoutId id="2147483685" r:id="rId3"/>
    <p:sldLayoutId id="2147483687" r:id="rId4"/>
    <p:sldLayoutId id="2147483689"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287">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orient="horz" userDrawn="1">
          <p15:clr>
            <a:srgbClr val="F26B43"/>
          </p15:clr>
        </p15:guide>
        <p15:guide id="19" pos="7680" userDrawn="1">
          <p15:clr>
            <a:srgbClr val="F26B43"/>
          </p15:clr>
        </p15:guide>
        <p15:guide id="20" orient="horz" pos="432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05B144BF-9615-5ECC-0A57-52D1502C3A2B}"/>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22716" r="22716"/>
          <a:stretch>
            <a:fillRect/>
          </a:stretch>
        </p:blipFill>
        <p:spPr/>
      </p:pic>
      <p:sp>
        <p:nvSpPr>
          <p:cNvPr id="3" name="Title 2">
            <a:extLst>
              <a:ext uri="{FF2B5EF4-FFF2-40B4-BE49-F238E27FC236}">
                <a16:creationId xmlns:a16="http://schemas.microsoft.com/office/drawing/2014/main" id="{D0BFB077-BD65-1C29-AFB6-57D9DDDED7DF}"/>
              </a:ext>
            </a:extLst>
          </p:cNvPr>
          <p:cNvSpPr>
            <a:spLocks noGrp="1"/>
          </p:cNvSpPr>
          <p:nvPr>
            <p:ph type="ctrTitle"/>
          </p:nvPr>
        </p:nvSpPr>
        <p:spPr/>
        <p:txBody>
          <a:bodyPr/>
          <a:lstStyle/>
          <a:p>
            <a:r>
              <a:rPr lang="en-AU" dirty="0"/>
              <a:t>Keys4Life</a:t>
            </a:r>
          </a:p>
        </p:txBody>
      </p:sp>
      <p:sp>
        <p:nvSpPr>
          <p:cNvPr id="4" name="Subtitle 3">
            <a:extLst>
              <a:ext uri="{FF2B5EF4-FFF2-40B4-BE49-F238E27FC236}">
                <a16:creationId xmlns:a16="http://schemas.microsoft.com/office/drawing/2014/main" id="{62261105-7954-4A9B-669C-42F050F7868C}"/>
              </a:ext>
            </a:extLst>
          </p:cNvPr>
          <p:cNvSpPr>
            <a:spLocks noGrp="1"/>
          </p:cNvSpPr>
          <p:nvPr>
            <p:ph type="subTitle" idx="1"/>
          </p:nvPr>
        </p:nvSpPr>
        <p:spPr/>
        <p:txBody>
          <a:bodyPr/>
          <a:lstStyle/>
          <a:p>
            <a:r>
              <a:rPr lang="en-AU" dirty="0"/>
              <a:t>Lesson 2</a:t>
            </a:r>
          </a:p>
          <a:p>
            <a:r>
              <a:rPr lang="en-AU" dirty="0"/>
              <a:t>Responsibilities, Behaviours and Consequences</a:t>
            </a:r>
          </a:p>
        </p:txBody>
      </p:sp>
    </p:spTree>
    <p:extLst>
      <p:ext uri="{BB962C8B-B14F-4D97-AF65-F5344CB8AC3E}">
        <p14:creationId xmlns:p14="http://schemas.microsoft.com/office/powerpoint/2010/main" val="355389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E4CC7-25AE-130E-C364-550B8CA875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258528-D319-469D-EC5F-FE2CBE39E911}"/>
              </a:ext>
            </a:extLst>
          </p:cNvPr>
          <p:cNvSpPr>
            <a:spLocks noGrp="1"/>
          </p:cNvSpPr>
          <p:nvPr>
            <p:ph type="title"/>
          </p:nvPr>
        </p:nvSpPr>
        <p:spPr/>
        <p:txBody>
          <a:bodyPr/>
          <a:lstStyle/>
          <a:p>
            <a:r>
              <a:rPr lang="en-AU" dirty="0"/>
              <a:t>Learning Intentions</a:t>
            </a:r>
          </a:p>
        </p:txBody>
      </p:sp>
      <p:sp>
        <p:nvSpPr>
          <p:cNvPr id="3" name="Content Placeholder 2">
            <a:extLst>
              <a:ext uri="{FF2B5EF4-FFF2-40B4-BE49-F238E27FC236}">
                <a16:creationId xmlns:a16="http://schemas.microsoft.com/office/drawing/2014/main" id="{C7814785-485C-BA2D-74D1-CAFC527EFBE7}"/>
              </a:ext>
            </a:extLst>
          </p:cNvPr>
          <p:cNvSpPr>
            <a:spLocks noGrp="1"/>
          </p:cNvSpPr>
          <p:nvPr>
            <p:ph idx="1"/>
          </p:nvPr>
        </p:nvSpPr>
        <p:spPr/>
        <p:txBody>
          <a:bodyPr/>
          <a:lstStyle/>
          <a:p>
            <a:pPr marL="342900" indent="-342900">
              <a:buAutoNum type="arabicPeriod"/>
            </a:pPr>
            <a:r>
              <a:rPr lang="en-AU" dirty="0">
                <a:solidFill>
                  <a:schemeClr val="tx1"/>
                </a:solidFill>
              </a:rPr>
              <a:t>Outline driver responsibilities and the potential consequences of not being a safe driver. </a:t>
            </a:r>
          </a:p>
          <a:p>
            <a:pPr marL="342900" indent="-342900">
              <a:buAutoNum type="arabicPeriod"/>
            </a:pPr>
            <a:r>
              <a:rPr lang="en-AU" dirty="0">
                <a:solidFill>
                  <a:schemeClr val="tx1"/>
                </a:solidFill>
              </a:rPr>
              <a:t>Understand consequences of road crashes.</a:t>
            </a:r>
          </a:p>
          <a:p>
            <a:pPr marL="342900" indent="-342900">
              <a:buAutoNum type="arabicPeriod"/>
            </a:pPr>
            <a:r>
              <a:rPr lang="en-AU" dirty="0">
                <a:solidFill>
                  <a:schemeClr val="tx1"/>
                </a:solidFill>
              </a:rPr>
              <a:t>Apply road rules to different driving situations.</a:t>
            </a:r>
          </a:p>
          <a:p>
            <a:endParaRPr lang="en-AU" dirty="0"/>
          </a:p>
        </p:txBody>
      </p:sp>
    </p:spTree>
    <p:extLst>
      <p:ext uri="{BB962C8B-B14F-4D97-AF65-F5344CB8AC3E}">
        <p14:creationId xmlns:p14="http://schemas.microsoft.com/office/powerpoint/2010/main" val="2600368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A0150-AFAE-B889-D95F-B8E919A88D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A9FC6F-5E5E-E09B-8464-C37CD8D4ACD3}"/>
              </a:ext>
            </a:extLst>
          </p:cNvPr>
          <p:cNvSpPr>
            <a:spLocks noGrp="1"/>
          </p:cNvSpPr>
          <p:nvPr>
            <p:ph type="title"/>
          </p:nvPr>
        </p:nvSpPr>
        <p:spPr/>
        <p:txBody>
          <a:bodyPr/>
          <a:lstStyle/>
          <a:p>
            <a:r>
              <a:rPr lang="en-AU" dirty="0"/>
              <a:t>Road user responsibilities and behaviours</a:t>
            </a:r>
          </a:p>
        </p:txBody>
      </p:sp>
      <p:sp>
        <p:nvSpPr>
          <p:cNvPr id="3" name="Content Placeholder 2">
            <a:extLst>
              <a:ext uri="{FF2B5EF4-FFF2-40B4-BE49-F238E27FC236}">
                <a16:creationId xmlns:a16="http://schemas.microsoft.com/office/drawing/2014/main" id="{45D8ED55-6CF0-230F-05D2-83806B54925A}"/>
              </a:ext>
            </a:extLst>
          </p:cNvPr>
          <p:cNvSpPr>
            <a:spLocks noGrp="1"/>
          </p:cNvSpPr>
          <p:nvPr>
            <p:ph idx="1"/>
          </p:nvPr>
        </p:nvSpPr>
        <p:spPr>
          <a:xfrm>
            <a:off x="623888" y="1628775"/>
            <a:ext cx="3326790" cy="558372"/>
          </a:xfrm>
        </p:spPr>
        <p:txBody>
          <a:bodyPr/>
          <a:lstStyle/>
          <a:p>
            <a:pPr algn="ctr"/>
            <a:r>
              <a:rPr lang="en-AU" dirty="0"/>
              <a:t>Right</a:t>
            </a:r>
          </a:p>
          <a:p>
            <a:pPr algn="ctr"/>
            <a:endParaRPr lang="en-AU" dirty="0"/>
          </a:p>
          <a:p>
            <a:pPr algn="ctr"/>
            <a:endParaRPr lang="en-AU" dirty="0"/>
          </a:p>
        </p:txBody>
      </p:sp>
      <p:sp>
        <p:nvSpPr>
          <p:cNvPr id="4" name="Content Placeholder 2">
            <a:extLst>
              <a:ext uri="{FF2B5EF4-FFF2-40B4-BE49-F238E27FC236}">
                <a16:creationId xmlns:a16="http://schemas.microsoft.com/office/drawing/2014/main" id="{82278DBD-59F9-6E8D-BAA7-310BE3EAC812}"/>
              </a:ext>
            </a:extLst>
          </p:cNvPr>
          <p:cNvSpPr txBox="1">
            <a:spLocks/>
          </p:cNvSpPr>
          <p:nvPr/>
        </p:nvSpPr>
        <p:spPr>
          <a:xfrm>
            <a:off x="8241324" y="1628775"/>
            <a:ext cx="3326790" cy="399318"/>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AU" dirty="0"/>
              <a:t>Responsibilities</a:t>
            </a:r>
          </a:p>
          <a:p>
            <a:pPr algn="ctr"/>
            <a:endParaRPr lang="en-AU" dirty="0"/>
          </a:p>
        </p:txBody>
      </p:sp>
      <p:sp>
        <p:nvSpPr>
          <p:cNvPr id="5" name="Content Placeholder 2">
            <a:extLst>
              <a:ext uri="{FF2B5EF4-FFF2-40B4-BE49-F238E27FC236}">
                <a16:creationId xmlns:a16="http://schemas.microsoft.com/office/drawing/2014/main" id="{00569191-2A6F-BA09-F8D6-25DBF9ABA13E}"/>
              </a:ext>
            </a:extLst>
          </p:cNvPr>
          <p:cNvSpPr txBox="1">
            <a:spLocks/>
          </p:cNvSpPr>
          <p:nvPr/>
        </p:nvSpPr>
        <p:spPr>
          <a:xfrm>
            <a:off x="4432606" y="1628775"/>
            <a:ext cx="3326790" cy="399318"/>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AU" dirty="0"/>
              <a:t>Privilege</a:t>
            </a:r>
          </a:p>
          <a:p>
            <a:pPr algn="ctr"/>
            <a:endParaRPr lang="en-AU" dirty="0"/>
          </a:p>
          <a:p>
            <a:pPr algn="ctr"/>
            <a:endParaRPr lang="en-AU" dirty="0"/>
          </a:p>
        </p:txBody>
      </p:sp>
      <p:sp>
        <p:nvSpPr>
          <p:cNvPr id="8" name="Content Placeholder 2">
            <a:extLst>
              <a:ext uri="{FF2B5EF4-FFF2-40B4-BE49-F238E27FC236}">
                <a16:creationId xmlns:a16="http://schemas.microsoft.com/office/drawing/2014/main" id="{2416F362-14BA-E154-7D94-505C448591BB}"/>
              </a:ext>
            </a:extLst>
          </p:cNvPr>
          <p:cNvSpPr txBox="1">
            <a:spLocks/>
          </p:cNvSpPr>
          <p:nvPr/>
        </p:nvSpPr>
        <p:spPr>
          <a:xfrm>
            <a:off x="2645309" y="4693254"/>
            <a:ext cx="6901379" cy="1071941"/>
          </a:xfrm>
          <a:prstGeom prst="rect">
            <a:avLst/>
          </a:prstGeom>
          <a:ln w="19050">
            <a:solidFill>
              <a:schemeClr val="accent1"/>
            </a:solidFill>
          </a:ln>
        </p:spPr>
        <p:txBody>
          <a:bodyPr vert="horz" lIns="0" tIns="0" rIns="0" bIns="0" rtlCol="0">
            <a:noAutofit/>
          </a:bodyPr>
          <a:lst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pPr>
            <a:r>
              <a:rPr lang="en-AU" dirty="0"/>
              <a:t>Discussion:</a:t>
            </a:r>
          </a:p>
          <a:p>
            <a:pPr algn="ctr"/>
            <a:r>
              <a:rPr lang="en-AU" b="0" dirty="0"/>
              <a:t>Is having a licence and being able to drive a right or privilege?</a:t>
            </a:r>
          </a:p>
        </p:txBody>
      </p:sp>
      <p:sp>
        <p:nvSpPr>
          <p:cNvPr id="7" name="TextBox 6">
            <a:extLst>
              <a:ext uri="{FF2B5EF4-FFF2-40B4-BE49-F238E27FC236}">
                <a16:creationId xmlns:a16="http://schemas.microsoft.com/office/drawing/2014/main" id="{CA320DB9-E84A-D592-AD74-62D8F07E3404}"/>
              </a:ext>
            </a:extLst>
          </p:cNvPr>
          <p:cNvSpPr txBox="1"/>
          <p:nvPr/>
        </p:nvSpPr>
        <p:spPr>
          <a:xfrm>
            <a:off x="840688" y="2028093"/>
            <a:ext cx="3326790" cy="1477328"/>
          </a:xfrm>
          <a:prstGeom prst="rect">
            <a:avLst/>
          </a:prstGeom>
          <a:noFill/>
        </p:spPr>
        <p:txBody>
          <a:bodyPr wrap="square">
            <a:spAutoFit/>
          </a:bodyPr>
          <a:lstStyle/>
          <a:p>
            <a:pPr algn="ctr"/>
            <a:r>
              <a:rPr lang="en-AU" b="0" dirty="0">
                <a:latin typeface="Arial" panose="020B0604020202020204" pitchFamily="34" charset="0"/>
                <a:cs typeface="Arial" panose="020B0604020202020204" pitchFamily="34" charset="0"/>
              </a:rPr>
              <a:t>Having a just claim or title to something (e.g. voting at the age of 18, access to medical care or challenging a speeding ticket)</a:t>
            </a:r>
          </a:p>
        </p:txBody>
      </p:sp>
      <p:sp>
        <p:nvSpPr>
          <p:cNvPr id="10" name="TextBox 9">
            <a:extLst>
              <a:ext uri="{FF2B5EF4-FFF2-40B4-BE49-F238E27FC236}">
                <a16:creationId xmlns:a16="http://schemas.microsoft.com/office/drawing/2014/main" id="{DA38561D-BE75-13E8-13C0-539B09305981}"/>
              </a:ext>
            </a:extLst>
          </p:cNvPr>
          <p:cNvSpPr txBox="1"/>
          <p:nvPr/>
        </p:nvSpPr>
        <p:spPr>
          <a:xfrm>
            <a:off x="4657147" y="2028093"/>
            <a:ext cx="3326400" cy="1200329"/>
          </a:xfrm>
          <a:prstGeom prst="rect">
            <a:avLst/>
          </a:prstGeom>
          <a:noFill/>
        </p:spPr>
        <p:txBody>
          <a:bodyPr wrap="square">
            <a:spAutoFit/>
          </a:bodyPr>
          <a:lstStyle/>
          <a:p>
            <a:pPr algn="ctr"/>
            <a:r>
              <a:rPr lang="en-AU" b="0" dirty="0">
                <a:latin typeface="Arial" panose="020B0604020202020204" pitchFamily="34" charset="0"/>
                <a:cs typeface="Arial" panose="020B0604020202020204" pitchFamily="34" charset="0"/>
              </a:rPr>
              <a:t>A special right enjoyed by a person that is given or earned (e.g. travelling overseas or a driver’s licence)</a:t>
            </a:r>
          </a:p>
        </p:txBody>
      </p:sp>
      <p:sp>
        <p:nvSpPr>
          <p:cNvPr id="12" name="TextBox 11">
            <a:extLst>
              <a:ext uri="{FF2B5EF4-FFF2-40B4-BE49-F238E27FC236}">
                <a16:creationId xmlns:a16="http://schemas.microsoft.com/office/drawing/2014/main" id="{A5E8B876-03C8-8047-6C47-176C52909F86}"/>
              </a:ext>
            </a:extLst>
          </p:cNvPr>
          <p:cNvSpPr txBox="1"/>
          <p:nvPr/>
        </p:nvSpPr>
        <p:spPr>
          <a:xfrm>
            <a:off x="8208088" y="2028093"/>
            <a:ext cx="3326400" cy="2308324"/>
          </a:xfrm>
          <a:prstGeom prst="rect">
            <a:avLst/>
          </a:prstGeom>
          <a:noFill/>
        </p:spPr>
        <p:txBody>
          <a:bodyPr wrap="square">
            <a:spAutoFit/>
          </a:bodyPr>
          <a:lstStyle/>
          <a:p>
            <a:pPr algn="ctr"/>
            <a:r>
              <a:rPr lang="en-AU" b="0" dirty="0">
                <a:latin typeface="Arial" panose="020B0604020202020204" pitchFamily="34" charset="0"/>
                <a:cs typeface="Arial" panose="020B0604020202020204" pitchFamily="34" charset="0"/>
              </a:rPr>
              <a:t>A particular load of care placed on someone who is responsible (e.g. a teacher has a duty of care for their students or a driver is responsible for ensuring that all passengers are restrained in their vehicle).</a:t>
            </a:r>
          </a:p>
        </p:txBody>
      </p:sp>
    </p:spTree>
    <p:extLst>
      <p:ext uri="{BB962C8B-B14F-4D97-AF65-F5344CB8AC3E}">
        <p14:creationId xmlns:p14="http://schemas.microsoft.com/office/powerpoint/2010/main" val="4259113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p:bldP spid="10"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A400B-4392-92DB-7EE7-EA604DEF63B9}"/>
              </a:ext>
            </a:extLst>
          </p:cNvPr>
          <p:cNvSpPr>
            <a:spLocks noGrp="1"/>
          </p:cNvSpPr>
          <p:nvPr>
            <p:ph type="title"/>
          </p:nvPr>
        </p:nvSpPr>
        <p:spPr/>
        <p:txBody>
          <a:bodyPr/>
          <a:lstStyle/>
          <a:p>
            <a:r>
              <a:rPr lang="en-AU" dirty="0"/>
              <a:t>Road user responsibilities</a:t>
            </a:r>
          </a:p>
        </p:txBody>
      </p:sp>
      <p:sp>
        <p:nvSpPr>
          <p:cNvPr id="6" name="Oval 5">
            <a:extLst>
              <a:ext uri="{FF2B5EF4-FFF2-40B4-BE49-F238E27FC236}">
                <a16:creationId xmlns:a16="http://schemas.microsoft.com/office/drawing/2014/main" id="{B77E0D8A-3605-EBB5-E9CC-4371F8DFC680}"/>
              </a:ext>
            </a:extLst>
          </p:cNvPr>
          <p:cNvSpPr/>
          <p:nvPr/>
        </p:nvSpPr>
        <p:spPr>
          <a:xfrm>
            <a:off x="6989167" y="1582342"/>
            <a:ext cx="3693316" cy="3693316"/>
          </a:xfrm>
          <a:prstGeom prst="ellipse">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solidFill>
                  <a:srgbClr val="0085AC"/>
                </a:solidFill>
              </a:rPr>
              <a:t>In groups of 4 complete a rip and review:</a:t>
            </a:r>
          </a:p>
          <a:p>
            <a:pPr algn="ctr"/>
            <a:endParaRPr lang="en-AU" dirty="0">
              <a:solidFill>
                <a:srgbClr val="0085AC"/>
              </a:solidFill>
            </a:endParaRPr>
          </a:p>
          <a:p>
            <a:pPr marL="342900" indent="-342900" algn="ctr">
              <a:buAutoNum type="arabicPeriod"/>
            </a:pPr>
            <a:r>
              <a:rPr lang="en-AU" dirty="0">
                <a:solidFill>
                  <a:srgbClr val="0085AC"/>
                </a:solidFill>
              </a:rPr>
              <a:t>Cut the paper along the dotted lines.</a:t>
            </a:r>
          </a:p>
          <a:p>
            <a:pPr marL="342900" indent="-342900" algn="ctr">
              <a:buAutoNum type="arabicPeriod"/>
            </a:pPr>
            <a:r>
              <a:rPr lang="en-AU" dirty="0">
                <a:solidFill>
                  <a:srgbClr val="0085AC"/>
                </a:solidFill>
              </a:rPr>
              <a:t>Each person completes one of the questions.</a:t>
            </a:r>
          </a:p>
        </p:txBody>
      </p:sp>
      <p:pic>
        <p:nvPicPr>
          <p:cNvPr id="11" name="Content Placeholder 10" descr="A white paper with black text&#10;&#10;AI-generated content may be incorrect.">
            <a:extLst>
              <a:ext uri="{FF2B5EF4-FFF2-40B4-BE49-F238E27FC236}">
                <a16:creationId xmlns:a16="http://schemas.microsoft.com/office/drawing/2014/main" id="{66D3A9CB-DF86-6FBB-E93D-65227BF8925D}"/>
              </a:ext>
            </a:extLst>
          </p:cNvPr>
          <p:cNvPicPr>
            <a:picLocks noGrp="1" noChangeAspect="1"/>
          </p:cNvPicPr>
          <p:nvPr>
            <p:ph sz="half" idx="1"/>
          </p:nvPr>
        </p:nvPicPr>
        <p:blipFill>
          <a:blip r:embed="rId3"/>
          <a:srcRect r="2338"/>
          <a:stretch>
            <a:fillRect/>
          </a:stretch>
        </p:blipFill>
        <p:spPr>
          <a:xfrm>
            <a:off x="1509517" y="959932"/>
            <a:ext cx="3745814" cy="5322067"/>
          </a:xfrm>
          <a:prstGeom prst="rect">
            <a:avLst/>
          </a:prstGeom>
        </p:spPr>
      </p:pic>
    </p:spTree>
    <p:extLst>
      <p:ext uri="{BB962C8B-B14F-4D97-AF65-F5344CB8AC3E}">
        <p14:creationId xmlns:p14="http://schemas.microsoft.com/office/powerpoint/2010/main" val="3254162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1AE23-18E5-D456-0CA0-55F6938580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610C61-A23E-BC2A-6FB7-6271DD5B16A7}"/>
              </a:ext>
            </a:extLst>
          </p:cNvPr>
          <p:cNvSpPr>
            <a:spLocks noGrp="1"/>
          </p:cNvSpPr>
          <p:nvPr>
            <p:ph type="title"/>
          </p:nvPr>
        </p:nvSpPr>
        <p:spPr/>
        <p:txBody>
          <a:bodyPr/>
          <a:lstStyle/>
          <a:p>
            <a:r>
              <a:rPr lang="en-AU" dirty="0"/>
              <a:t>Class discussion</a:t>
            </a:r>
          </a:p>
        </p:txBody>
      </p:sp>
      <p:sp>
        <p:nvSpPr>
          <p:cNvPr id="4" name="Content Placeholder 3">
            <a:extLst>
              <a:ext uri="{FF2B5EF4-FFF2-40B4-BE49-F238E27FC236}">
                <a16:creationId xmlns:a16="http://schemas.microsoft.com/office/drawing/2014/main" id="{047D6DCC-1A2A-C675-6210-C65E75F27A19}"/>
              </a:ext>
            </a:extLst>
          </p:cNvPr>
          <p:cNvSpPr>
            <a:spLocks noGrp="1"/>
          </p:cNvSpPr>
          <p:nvPr>
            <p:ph sz="half" idx="1"/>
          </p:nvPr>
        </p:nvSpPr>
        <p:spPr>
          <a:xfrm>
            <a:off x="623887" y="1137138"/>
            <a:ext cx="10944225" cy="4812813"/>
          </a:xfrm>
        </p:spPr>
        <p:txBody>
          <a:bodyPr/>
          <a:lstStyle/>
          <a:p>
            <a:pPr marL="228600" indent="-228600">
              <a:buFont typeface="+mj-lt"/>
              <a:buAutoNum type="arabicPeriod"/>
            </a:pPr>
            <a:r>
              <a:rPr lang="en-AU" sz="1600" b="0" dirty="0">
                <a:solidFill>
                  <a:schemeClr val="tx1"/>
                </a:solidFill>
              </a:rPr>
              <a:t>The community believes that all road users have a responsibility for their own safety and the safety of others. Do you think that all young people believe this too? Why/why not?</a:t>
            </a:r>
          </a:p>
          <a:p>
            <a:pPr marL="228600" indent="-228600">
              <a:buFont typeface="+mj-lt"/>
              <a:buAutoNum type="arabicPeriod"/>
            </a:pPr>
            <a:r>
              <a:rPr lang="en-AU" sz="1600" b="0" dirty="0">
                <a:solidFill>
                  <a:schemeClr val="tx1"/>
                </a:solidFill>
              </a:rPr>
              <a:t>Some drivers try to intimidate other drivers. The media refers to this as ‘road rage’. Why do some drivers act in this way?</a:t>
            </a:r>
          </a:p>
          <a:p>
            <a:pPr marL="228600" indent="-228600">
              <a:buFont typeface="+mj-lt"/>
              <a:buAutoNum type="arabicPeriod"/>
            </a:pPr>
            <a:r>
              <a:rPr lang="en-AU" sz="1600" b="0" dirty="0">
                <a:solidFill>
                  <a:schemeClr val="tx1"/>
                </a:solidFill>
              </a:rPr>
              <a:t>What are the characteristics of a tolerant driver compared to an aggressive driver? What do their actions look and feel like?</a:t>
            </a:r>
          </a:p>
          <a:p>
            <a:pPr marL="228600" indent="-228600">
              <a:buFont typeface="+mj-lt"/>
              <a:buAutoNum type="arabicPeriod"/>
            </a:pPr>
            <a:r>
              <a:rPr lang="en-AU" sz="1600" b="0" dirty="0">
                <a:solidFill>
                  <a:schemeClr val="tx1"/>
                </a:solidFill>
              </a:rPr>
              <a:t>If you were a learner driver and another driver acted aggressively towards you while driving, how would you feel?</a:t>
            </a:r>
          </a:p>
          <a:p>
            <a:pPr marL="228600" indent="-228600">
              <a:buFont typeface="+mj-lt"/>
              <a:buAutoNum type="arabicPeriod"/>
            </a:pPr>
            <a:r>
              <a:rPr lang="en-AU" sz="1600" b="0" dirty="0">
                <a:solidFill>
                  <a:schemeClr val="tx1"/>
                </a:solidFill>
              </a:rPr>
              <a:t>What would you do to make sure the incident didn’t put you and other road users at risk? </a:t>
            </a:r>
          </a:p>
          <a:p>
            <a:pPr marL="228600" indent="-228600">
              <a:buFont typeface="+mj-lt"/>
              <a:buAutoNum type="arabicPeriod"/>
            </a:pPr>
            <a:r>
              <a:rPr lang="en-AU" sz="1600" b="0" dirty="0">
                <a:solidFill>
                  <a:schemeClr val="tx1"/>
                </a:solidFill>
              </a:rPr>
              <a:t>What actions could you take to avoid aggressive drivers? </a:t>
            </a:r>
          </a:p>
          <a:p>
            <a:pPr marL="228600" indent="-228600">
              <a:buFont typeface="+mj-lt"/>
              <a:buAutoNum type="arabicPeriod"/>
            </a:pPr>
            <a:r>
              <a:rPr lang="en-AU" sz="1600" b="0" dirty="0">
                <a:solidFill>
                  <a:schemeClr val="tx1"/>
                </a:solidFill>
              </a:rPr>
              <a:t>What actions could you take to become a tolerant and calm driver?</a:t>
            </a:r>
          </a:p>
          <a:p>
            <a:pPr marL="228600" indent="-228600">
              <a:buFont typeface="+mj-lt"/>
              <a:buAutoNum type="arabicPeriod"/>
            </a:pPr>
            <a:r>
              <a:rPr lang="en-AU" sz="1600" b="0" dirty="0">
                <a:solidFill>
                  <a:schemeClr val="tx1"/>
                </a:solidFill>
              </a:rPr>
              <a:t>How can you control your own anger when faced with an annoying situation?</a:t>
            </a:r>
          </a:p>
          <a:p>
            <a:pPr marL="228600" indent="-228600">
              <a:buFont typeface="+mj-lt"/>
              <a:buAutoNum type="arabicPeriod"/>
            </a:pPr>
            <a:r>
              <a:rPr lang="en-AU" sz="1600" b="0" dirty="0">
                <a:solidFill>
                  <a:schemeClr val="tx1"/>
                </a:solidFill>
              </a:rPr>
              <a:t>Is aggressive or abusive behaviour acceptable in any situation? Why?</a:t>
            </a:r>
          </a:p>
        </p:txBody>
      </p:sp>
    </p:spTree>
    <p:extLst>
      <p:ext uri="{BB962C8B-B14F-4D97-AF65-F5344CB8AC3E}">
        <p14:creationId xmlns:p14="http://schemas.microsoft.com/office/powerpoint/2010/main" val="2295456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95805-4005-C615-34A3-C380705B59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4D4D1C-1164-BCBE-116C-5A06C7D2235F}"/>
              </a:ext>
            </a:extLst>
          </p:cNvPr>
          <p:cNvSpPr>
            <a:spLocks noGrp="1"/>
          </p:cNvSpPr>
          <p:nvPr>
            <p:ph type="title"/>
          </p:nvPr>
        </p:nvSpPr>
        <p:spPr/>
        <p:txBody>
          <a:bodyPr/>
          <a:lstStyle/>
          <a:p>
            <a:r>
              <a:rPr lang="en-AU" dirty="0"/>
              <a:t>Responsibilities and consequences</a:t>
            </a:r>
          </a:p>
        </p:txBody>
      </p:sp>
      <p:sp>
        <p:nvSpPr>
          <p:cNvPr id="3" name="Content Placeholder 2">
            <a:extLst>
              <a:ext uri="{FF2B5EF4-FFF2-40B4-BE49-F238E27FC236}">
                <a16:creationId xmlns:a16="http://schemas.microsoft.com/office/drawing/2014/main" id="{F4299B46-6E52-48F2-78CE-8B86C91D490C}"/>
              </a:ext>
            </a:extLst>
          </p:cNvPr>
          <p:cNvSpPr>
            <a:spLocks noGrp="1"/>
          </p:cNvSpPr>
          <p:nvPr>
            <p:ph idx="1"/>
          </p:nvPr>
        </p:nvSpPr>
        <p:spPr>
          <a:xfrm>
            <a:off x="623886" y="1610027"/>
            <a:ext cx="6011692" cy="4832610"/>
          </a:xfrm>
        </p:spPr>
        <p:txBody>
          <a:bodyPr/>
          <a:lstStyle/>
          <a:p>
            <a:r>
              <a:rPr lang="en-AU" dirty="0">
                <a:solidFill>
                  <a:schemeClr val="tx1"/>
                </a:solidFill>
              </a:rPr>
              <a:t>T chart</a:t>
            </a:r>
          </a:p>
          <a:p>
            <a:pPr marL="342900" indent="-342900">
              <a:buFont typeface="+mj-lt"/>
              <a:buAutoNum type="arabicPeriod"/>
            </a:pPr>
            <a:r>
              <a:rPr lang="en-AU" b="0" dirty="0">
                <a:solidFill>
                  <a:schemeClr val="tx1"/>
                </a:solidFill>
              </a:rPr>
              <a:t>Draw and label a T chart on a sheet of A3 paper with the headings:</a:t>
            </a:r>
          </a:p>
          <a:p>
            <a:pPr marL="285750" indent="-285750">
              <a:spcBef>
                <a:spcPts val="0"/>
              </a:spcBef>
              <a:spcAft>
                <a:spcPts val="0"/>
              </a:spcAft>
              <a:buFont typeface="Arial" panose="020B0604020202020204" pitchFamily="34" charset="0"/>
              <a:buChar char="•"/>
            </a:pPr>
            <a:r>
              <a:rPr lang="en-AU" b="0" dirty="0">
                <a:solidFill>
                  <a:schemeClr val="tx1"/>
                </a:solidFill>
              </a:rPr>
              <a:t>Driver responsibilities </a:t>
            </a:r>
          </a:p>
          <a:p>
            <a:pPr marL="285750" indent="-285750">
              <a:spcBef>
                <a:spcPts val="0"/>
              </a:spcBef>
              <a:spcAft>
                <a:spcPts val="0"/>
              </a:spcAft>
              <a:buFont typeface="Arial" panose="020B0604020202020204" pitchFamily="34" charset="0"/>
              <a:buChar char="•"/>
            </a:pPr>
            <a:r>
              <a:rPr lang="en-AU" b="0" dirty="0">
                <a:solidFill>
                  <a:schemeClr val="tx1"/>
                </a:solidFill>
              </a:rPr>
              <a:t>Consequences of not being responsible </a:t>
            </a:r>
          </a:p>
          <a:p>
            <a:r>
              <a:rPr lang="en-AU" b="0" dirty="0">
                <a:solidFill>
                  <a:schemeClr val="tx1"/>
                </a:solidFill>
              </a:rPr>
              <a:t>2. Write a list of driver responsibilities in the corresponding column of the T chart.</a:t>
            </a:r>
          </a:p>
          <a:p>
            <a:r>
              <a:rPr lang="en-AU" b="0" dirty="0">
                <a:solidFill>
                  <a:schemeClr val="tx1"/>
                </a:solidFill>
              </a:rPr>
              <a:t>3. Discuss the possible consequences of not being responsible as a driver and write these in the corresponding column. </a:t>
            </a:r>
          </a:p>
          <a:p>
            <a:r>
              <a:rPr lang="en-AU" b="0" dirty="0">
                <a:solidFill>
                  <a:schemeClr val="tx1"/>
                </a:solidFill>
              </a:rPr>
              <a:t>4. Be prepared to share with the class.</a:t>
            </a:r>
          </a:p>
        </p:txBody>
      </p:sp>
      <p:pic>
        <p:nvPicPr>
          <p:cNvPr id="6" name="Picture 5" descr="A white rectangular box with black text&#10;&#10;AI-generated content may be incorrect.">
            <a:extLst>
              <a:ext uri="{FF2B5EF4-FFF2-40B4-BE49-F238E27FC236}">
                <a16:creationId xmlns:a16="http://schemas.microsoft.com/office/drawing/2014/main" id="{866D3C19-0529-9647-1248-44C7D396972F}"/>
              </a:ext>
            </a:extLst>
          </p:cNvPr>
          <p:cNvPicPr>
            <a:picLocks noChangeAspect="1"/>
          </p:cNvPicPr>
          <p:nvPr/>
        </p:nvPicPr>
        <p:blipFill>
          <a:blip r:embed="rId3"/>
          <a:stretch>
            <a:fillRect/>
          </a:stretch>
        </p:blipFill>
        <p:spPr>
          <a:xfrm>
            <a:off x="6946431" y="1491647"/>
            <a:ext cx="4950295" cy="1607652"/>
          </a:xfrm>
          <a:prstGeom prst="rect">
            <a:avLst/>
          </a:prstGeom>
        </p:spPr>
      </p:pic>
    </p:spTree>
    <p:extLst>
      <p:ext uri="{BB962C8B-B14F-4D97-AF65-F5344CB8AC3E}">
        <p14:creationId xmlns:p14="http://schemas.microsoft.com/office/powerpoint/2010/main" val="3461981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711DC-1AA0-FD4F-DE1E-F16C7F8C6C90}"/>
              </a:ext>
            </a:extLst>
          </p:cNvPr>
          <p:cNvSpPr>
            <a:spLocks noGrp="1"/>
          </p:cNvSpPr>
          <p:nvPr>
            <p:ph type="title"/>
          </p:nvPr>
        </p:nvSpPr>
        <p:spPr/>
        <p:txBody>
          <a:bodyPr/>
          <a:lstStyle/>
          <a:p>
            <a:r>
              <a:rPr lang="en-AU" dirty="0"/>
              <a:t>Extension activity</a:t>
            </a:r>
          </a:p>
        </p:txBody>
      </p:sp>
      <p:sp>
        <p:nvSpPr>
          <p:cNvPr id="3" name="Content Placeholder 2">
            <a:extLst>
              <a:ext uri="{FF2B5EF4-FFF2-40B4-BE49-F238E27FC236}">
                <a16:creationId xmlns:a16="http://schemas.microsoft.com/office/drawing/2014/main" id="{38A5330E-8AC2-0D52-1E6F-601955C463E6}"/>
              </a:ext>
            </a:extLst>
          </p:cNvPr>
          <p:cNvSpPr>
            <a:spLocks noGrp="1"/>
          </p:cNvSpPr>
          <p:nvPr>
            <p:ph sz="half" idx="1"/>
          </p:nvPr>
        </p:nvSpPr>
        <p:spPr>
          <a:xfrm>
            <a:off x="623886" y="3315260"/>
            <a:ext cx="3444022" cy="4517656"/>
          </a:xfrm>
        </p:spPr>
        <p:txBody>
          <a:bodyPr/>
          <a:lstStyle/>
          <a:p>
            <a:pPr marL="285750" indent="-285750">
              <a:buFont typeface="Arial" panose="020B0604020202020204" pitchFamily="34" charset="0"/>
              <a:buChar char="•"/>
            </a:pPr>
            <a:endParaRPr lang="en-AU" b="0" dirty="0"/>
          </a:p>
          <a:p>
            <a:endParaRPr lang="en-AU" dirty="0"/>
          </a:p>
        </p:txBody>
      </p:sp>
      <p:sp>
        <p:nvSpPr>
          <p:cNvPr id="5" name="Content Placeholder 4">
            <a:extLst>
              <a:ext uri="{FF2B5EF4-FFF2-40B4-BE49-F238E27FC236}">
                <a16:creationId xmlns:a16="http://schemas.microsoft.com/office/drawing/2014/main" id="{191C711C-07AD-6FEC-A5F0-ACF87F5B156D}"/>
              </a:ext>
            </a:extLst>
          </p:cNvPr>
          <p:cNvSpPr>
            <a:spLocks noGrp="1"/>
          </p:cNvSpPr>
          <p:nvPr>
            <p:ph sz="half" idx="2"/>
          </p:nvPr>
        </p:nvSpPr>
        <p:spPr>
          <a:xfrm>
            <a:off x="718880" y="2561016"/>
            <a:ext cx="10849232" cy="3402499"/>
          </a:xfrm>
        </p:spPr>
        <p:txBody>
          <a:bodyPr/>
          <a:lstStyle/>
          <a:p>
            <a:r>
              <a:rPr lang="en-AU" dirty="0">
                <a:solidFill>
                  <a:schemeClr val="tx1"/>
                </a:solidFill>
              </a:rPr>
              <a:t>Impacts and consequences</a:t>
            </a:r>
          </a:p>
          <a:p>
            <a:pPr marL="285750" indent="-285750">
              <a:buFont typeface="Arial" panose="020B0604020202020204" pitchFamily="34" charset="0"/>
              <a:buChar char="•"/>
            </a:pPr>
            <a:r>
              <a:rPr lang="en-AU" b="0" dirty="0">
                <a:solidFill>
                  <a:schemeClr val="tx1"/>
                </a:solidFill>
              </a:rPr>
              <a:t>Move into groups of 4‑5.</a:t>
            </a:r>
          </a:p>
          <a:p>
            <a:pPr marL="285750" indent="-285750">
              <a:buFont typeface="Arial" panose="020B0604020202020204" pitchFamily="34" charset="0"/>
              <a:buChar char="•"/>
            </a:pPr>
            <a:r>
              <a:rPr lang="en-AU" b="0" dirty="0">
                <a:solidFill>
                  <a:schemeClr val="tx1"/>
                </a:solidFill>
              </a:rPr>
              <a:t>Deal out the consequences cards and set out a continuum by placing the ‘greatest impact’ card at one side of the desk and the ‘least impact’ card at the other.</a:t>
            </a:r>
          </a:p>
          <a:p>
            <a:pPr marL="285750" indent="-285750">
              <a:buFont typeface="Arial" panose="020B0604020202020204" pitchFamily="34" charset="0"/>
              <a:buChar char="•"/>
            </a:pPr>
            <a:r>
              <a:rPr lang="en-AU" b="0" dirty="0">
                <a:solidFill>
                  <a:schemeClr val="tx1"/>
                </a:solidFill>
              </a:rPr>
              <a:t>Take turns to place and justify the positioning of the consequence cards they have been dealt along the continuum. Once all of the cards have been placed, discuss the placements and decide as a group if any of the cards should be moved along the continuum in either direction.</a:t>
            </a:r>
          </a:p>
          <a:p>
            <a:pPr marL="285750" indent="-285750">
              <a:buFont typeface="Arial" panose="020B0604020202020204" pitchFamily="34" charset="0"/>
              <a:buChar char="•"/>
            </a:pPr>
            <a:r>
              <a:rPr lang="en-AU" b="0" dirty="0">
                <a:solidFill>
                  <a:schemeClr val="tx1"/>
                </a:solidFill>
              </a:rPr>
              <a:t>Place the consequences into groups i.e. social, emotional, physical, legal or financial.</a:t>
            </a:r>
          </a:p>
        </p:txBody>
      </p:sp>
      <p:sp>
        <p:nvSpPr>
          <p:cNvPr id="7" name="Rectangle 6">
            <a:extLst>
              <a:ext uri="{FF2B5EF4-FFF2-40B4-BE49-F238E27FC236}">
                <a16:creationId xmlns:a16="http://schemas.microsoft.com/office/drawing/2014/main" id="{0BBA176E-0D8B-A4C2-FD88-83036ACFE037}"/>
              </a:ext>
            </a:extLst>
          </p:cNvPr>
          <p:cNvSpPr/>
          <p:nvPr/>
        </p:nvSpPr>
        <p:spPr>
          <a:xfrm>
            <a:off x="815546" y="1136822"/>
            <a:ext cx="10243751" cy="1161535"/>
          </a:xfrm>
          <a:prstGeom prst="rect">
            <a:avLst/>
          </a:prstGeom>
          <a:noFill/>
          <a:ln w="19050">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b="1" u="sng" dirty="0">
                <a:solidFill>
                  <a:srgbClr val="0085AC"/>
                </a:solidFill>
              </a:rPr>
              <a:t>Scenario</a:t>
            </a:r>
            <a:r>
              <a:rPr lang="en-AU" dirty="0">
                <a:solidFill>
                  <a:srgbClr val="0085AC"/>
                </a:solidFill>
              </a:rPr>
              <a:t> </a:t>
            </a:r>
          </a:p>
          <a:p>
            <a:pPr algn="ctr"/>
            <a:r>
              <a:rPr lang="en-AU" dirty="0">
                <a:solidFill>
                  <a:srgbClr val="0085AC"/>
                </a:solidFill>
              </a:rPr>
              <a:t>A newly licensed driver has been involved in a crash. The crash was their fault as they had been speeding and overtaking another vehicle when it wasn’t safe to do so.</a:t>
            </a:r>
          </a:p>
        </p:txBody>
      </p:sp>
    </p:spTree>
    <p:extLst>
      <p:ext uri="{BB962C8B-B14F-4D97-AF65-F5344CB8AC3E}">
        <p14:creationId xmlns:p14="http://schemas.microsoft.com/office/powerpoint/2010/main" val="1587341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77EDA-DAC0-48EE-6457-085EA8C21827}"/>
              </a:ext>
            </a:extLst>
          </p:cNvPr>
          <p:cNvSpPr>
            <a:spLocks noGrp="1"/>
          </p:cNvSpPr>
          <p:nvPr>
            <p:ph type="title"/>
          </p:nvPr>
        </p:nvSpPr>
        <p:spPr/>
        <p:txBody>
          <a:bodyPr/>
          <a:lstStyle/>
          <a:p>
            <a:r>
              <a:rPr lang="en-AU" dirty="0"/>
              <a:t>Class discussion</a:t>
            </a:r>
          </a:p>
        </p:txBody>
      </p:sp>
      <p:sp>
        <p:nvSpPr>
          <p:cNvPr id="3" name="Content Placeholder 2">
            <a:extLst>
              <a:ext uri="{FF2B5EF4-FFF2-40B4-BE49-F238E27FC236}">
                <a16:creationId xmlns:a16="http://schemas.microsoft.com/office/drawing/2014/main" id="{43A69EE1-E5C7-1EA6-8000-03FB5B4E7EC1}"/>
              </a:ext>
            </a:extLst>
          </p:cNvPr>
          <p:cNvSpPr>
            <a:spLocks noGrp="1"/>
          </p:cNvSpPr>
          <p:nvPr>
            <p:ph sz="half" idx="1"/>
          </p:nvPr>
        </p:nvSpPr>
        <p:spPr>
          <a:xfrm>
            <a:off x="623888" y="1101969"/>
            <a:ext cx="10944224" cy="5076093"/>
          </a:xfrm>
        </p:spPr>
        <p:txBody>
          <a:bodyPr/>
          <a:lstStyle/>
          <a:p>
            <a:pPr marL="342900" indent="-342900">
              <a:buFont typeface="+mj-lt"/>
              <a:buAutoNum type="arabicPeriod"/>
            </a:pPr>
            <a:r>
              <a:rPr lang="en-AU" sz="1600" b="0" dirty="0">
                <a:solidFill>
                  <a:schemeClr val="tx1"/>
                </a:solidFill>
              </a:rPr>
              <a:t>Which consequences (i.e. physical, emotional, legal, social or financial) had the most cards?</a:t>
            </a:r>
          </a:p>
          <a:p>
            <a:pPr marL="342900" indent="-342900">
              <a:buFont typeface="+mj-lt"/>
              <a:buAutoNum type="arabicPeriod"/>
            </a:pPr>
            <a:r>
              <a:rPr lang="en-AU" sz="1600" b="0" dirty="0">
                <a:solidFill>
                  <a:schemeClr val="tx1"/>
                </a:solidFill>
              </a:rPr>
              <a:t>Why might opinions about consequences differ from person to person?</a:t>
            </a:r>
          </a:p>
          <a:p>
            <a:pPr marL="342900" indent="-342900">
              <a:buFont typeface="+mj-lt"/>
              <a:buAutoNum type="arabicPeriod"/>
            </a:pPr>
            <a:r>
              <a:rPr lang="en-AU" sz="1600" b="0" dirty="0">
                <a:solidFill>
                  <a:schemeClr val="tx1"/>
                </a:solidFill>
              </a:rPr>
              <a:t>Which consequences of road crashes do most young people think about? Why?</a:t>
            </a:r>
          </a:p>
          <a:p>
            <a:pPr marL="342900" indent="-342900">
              <a:buFont typeface="+mj-lt"/>
              <a:buAutoNum type="arabicPeriod"/>
            </a:pPr>
            <a:r>
              <a:rPr lang="en-AU" sz="1600" b="0" dirty="0">
                <a:solidFill>
                  <a:schemeClr val="tx1"/>
                </a:solidFill>
              </a:rPr>
              <a:t>Which of the possible consequences of a road crash would make you reconsider acting irresponsibly on the roads? Why?</a:t>
            </a:r>
          </a:p>
          <a:p>
            <a:pPr marL="342900" indent="-342900">
              <a:buFont typeface="+mj-lt"/>
              <a:buAutoNum type="arabicPeriod"/>
            </a:pPr>
            <a:r>
              <a:rPr lang="en-AU" sz="1600" b="0" dirty="0">
                <a:solidFill>
                  <a:schemeClr val="tx1"/>
                </a:solidFill>
              </a:rPr>
              <a:t>Has identifying the range of consequences challenged your thoughts about getting a driver’s licence? Why?</a:t>
            </a:r>
          </a:p>
          <a:p>
            <a:pPr marL="342900" indent="-342900">
              <a:buFont typeface="+mj-lt"/>
              <a:buAutoNum type="arabicPeriod"/>
            </a:pPr>
            <a:r>
              <a:rPr lang="en-AU" sz="1600" b="0" dirty="0">
                <a:solidFill>
                  <a:schemeClr val="tx1"/>
                </a:solidFill>
              </a:rPr>
              <a:t>Do you think some of the legal consequences are a deterrent for irresponsible drivers? Why or why not?</a:t>
            </a:r>
          </a:p>
          <a:p>
            <a:pPr marL="342900" indent="-342900">
              <a:buFont typeface="+mj-lt"/>
              <a:buAutoNum type="arabicPeriod"/>
            </a:pPr>
            <a:r>
              <a:rPr lang="en-AU" sz="1600" b="0" dirty="0">
                <a:solidFill>
                  <a:schemeClr val="tx1"/>
                </a:solidFill>
              </a:rPr>
              <a:t>What changes would you need to make in your life if you no longer had the use of a vehicle? </a:t>
            </a:r>
          </a:p>
          <a:p>
            <a:pPr marL="342900" indent="-342900">
              <a:buFont typeface="+mj-lt"/>
              <a:buAutoNum type="arabicPeriod"/>
            </a:pPr>
            <a:r>
              <a:rPr lang="en-AU" sz="1600" b="0" dirty="0">
                <a:solidFill>
                  <a:schemeClr val="tx1"/>
                </a:solidFill>
              </a:rPr>
              <a:t>How would repaying thousands of dollars worth of expenses, not covered by insurance, impact on your life?. </a:t>
            </a:r>
          </a:p>
          <a:p>
            <a:pPr marL="342900" indent="-342900">
              <a:buFont typeface="+mj-lt"/>
              <a:buAutoNum type="arabicPeriod"/>
            </a:pPr>
            <a:r>
              <a:rPr lang="en-AU" sz="1600" b="0" dirty="0">
                <a:solidFill>
                  <a:schemeClr val="tx1"/>
                </a:solidFill>
              </a:rPr>
              <a:t>Would knowing the legal and financial consequences of a crash change the way a young driver might use the roads? Why?</a:t>
            </a:r>
          </a:p>
          <a:p>
            <a:pPr marL="342900" indent="-342900">
              <a:buFont typeface="+mj-lt"/>
              <a:buAutoNum type="arabicPeriod"/>
            </a:pPr>
            <a:r>
              <a:rPr lang="en-AU" sz="1600" b="0" dirty="0">
                <a:solidFill>
                  <a:schemeClr val="tx1"/>
                </a:solidFill>
              </a:rPr>
              <a:t>The community wants young people to consider the consequences of poor driving decisions. How could this be achieved?</a:t>
            </a:r>
          </a:p>
        </p:txBody>
      </p:sp>
    </p:spTree>
    <p:extLst>
      <p:ext uri="{BB962C8B-B14F-4D97-AF65-F5344CB8AC3E}">
        <p14:creationId xmlns:p14="http://schemas.microsoft.com/office/powerpoint/2010/main" val="10729671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F88B7-0EFC-DF85-D673-4D6AFFB5F0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E333D5-3E6E-D418-385D-60A1569A1FE0}"/>
              </a:ext>
            </a:extLst>
          </p:cNvPr>
          <p:cNvSpPr>
            <a:spLocks noGrp="1"/>
          </p:cNvSpPr>
          <p:nvPr>
            <p:ph type="title"/>
          </p:nvPr>
        </p:nvSpPr>
        <p:spPr/>
        <p:txBody>
          <a:bodyPr/>
          <a:lstStyle/>
          <a:p>
            <a:r>
              <a:rPr lang="en-AU" dirty="0"/>
              <a:t>Learning the road rules</a:t>
            </a:r>
          </a:p>
        </p:txBody>
      </p:sp>
      <p:sp>
        <p:nvSpPr>
          <p:cNvPr id="3" name="Content Placeholder 2">
            <a:extLst>
              <a:ext uri="{FF2B5EF4-FFF2-40B4-BE49-F238E27FC236}">
                <a16:creationId xmlns:a16="http://schemas.microsoft.com/office/drawing/2014/main" id="{24DDD64E-C928-0CF0-3E2C-E82DD7FCC10B}"/>
              </a:ext>
            </a:extLst>
          </p:cNvPr>
          <p:cNvSpPr>
            <a:spLocks noGrp="1"/>
          </p:cNvSpPr>
          <p:nvPr>
            <p:ph sz="half" idx="1"/>
          </p:nvPr>
        </p:nvSpPr>
        <p:spPr/>
        <p:txBody>
          <a:bodyPr/>
          <a:lstStyle/>
          <a:p>
            <a:r>
              <a:rPr lang="en-AU" dirty="0">
                <a:solidFill>
                  <a:schemeClr val="tx1"/>
                </a:solidFill>
              </a:rPr>
              <a:t>Drive Safe Bingo</a:t>
            </a:r>
          </a:p>
          <a:p>
            <a:r>
              <a:rPr lang="en-AU" b="0" dirty="0">
                <a:solidFill>
                  <a:schemeClr val="tx1"/>
                </a:solidFill>
              </a:rPr>
              <a:t>Discuss the following questions:</a:t>
            </a:r>
          </a:p>
          <a:p>
            <a:pPr marL="285750" indent="-285750">
              <a:buFont typeface="Arial" panose="020B0604020202020204" pitchFamily="34" charset="0"/>
              <a:buChar char="•"/>
            </a:pPr>
            <a:r>
              <a:rPr lang="en-AU" sz="1600" b="0" dirty="0">
                <a:solidFill>
                  <a:schemeClr val="tx1"/>
                </a:solidFill>
              </a:rPr>
              <a:t>What are some ways that might help you learn the road rules for the Learner’s Permit Theory Test? </a:t>
            </a:r>
          </a:p>
          <a:p>
            <a:pPr marL="285750" indent="-285750">
              <a:buFont typeface="Arial" panose="020B0604020202020204" pitchFamily="34" charset="0"/>
              <a:buChar char="•"/>
            </a:pPr>
            <a:r>
              <a:rPr lang="en-AU" sz="1600" b="0" dirty="0">
                <a:solidFill>
                  <a:schemeClr val="tx1"/>
                </a:solidFill>
              </a:rPr>
              <a:t>What rules do you see commonly being ignored or broken on the road?</a:t>
            </a:r>
          </a:p>
          <a:p>
            <a:pPr marL="285750" indent="-285750">
              <a:buFont typeface="Arial" panose="020B0604020202020204" pitchFamily="34" charset="0"/>
              <a:buChar char="•"/>
            </a:pPr>
            <a:r>
              <a:rPr lang="en-AU" sz="1600" b="0" dirty="0">
                <a:solidFill>
                  <a:schemeClr val="tx1"/>
                </a:solidFill>
              </a:rPr>
              <a:t>How would those drivers try to justify breaking the rules?</a:t>
            </a:r>
          </a:p>
          <a:p>
            <a:pPr marL="285750" indent="-285750">
              <a:buFont typeface="Arial" panose="020B0604020202020204" pitchFamily="34" charset="0"/>
              <a:buChar char="•"/>
            </a:pPr>
            <a:r>
              <a:rPr lang="en-AU" sz="1600" b="0" dirty="0">
                <a:solidFill>
                  <a:schemeClr val="tx1"/>
                </a:solidFill>
              </a:rPr>
              <a:t>What could be the outcomes of breaking the road rules?</a:t>
            </a:r>
          </a:p>
          <a:p>
            <a:endParaRPr lang="en-AU" dirty="0"/>
          </a:p>
        </p:txBody>
      </p:sp>
      <p:pic>
        <p:nvPicPr>
          <p:cNvPr id="9" name="Picture 8" descr="A white square with black text&#10;&#10;AI-generated content may be incorrect.">
            <a:extLst>
              <a:ext uri="{FF2B5EF4-FFF2-40B4-BE49-F238E27FC236}">
                <a16:creationId xmlns:a16="http://schemas.microsoft.com/office/drawing/2014/main" id="{CFCA4429-E78D-0A35-2E27-9B6C3657DFB7}"/>
              </a:ext>
            </a:extLst>
          </p:cNvPr>
          <p:cNvPicPr>
            <a:picLocks noChangeAspect="1"/>
          </p:cNvPicPr>
          <p:nvPr/>
        </p:nvPicPr>
        <p:blipFill>
          <a:blip r:embed="rId3"/>
          <a:stretch>
            <a:fillRect/>
          </a:stretch>
        </p:blipFill>
        <p:spPr>
          <a:xfrm>
            <a:off x="6186114" y="376522"/>
            <a:ext cx="4885136" cy="6282185"/>
          </a:xfrm>
          <a:prstGeom prst="rect">
            <a:avLst/>
          </a:prstGeom>
        </p:spPr>
      </p:pic>
    </p:spTree>
    <p:extLst>
      <p:ext uri="{BB962C8B-B14F-4D97-AF65-F5344CB8AC3E}">
        <p14:creationId xmlns:p14="http://schemas.microsoft.com/office/powerpoint/2010/main" val="2936466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74BDB-44CB-DF69-8BB2-8DBBFB691C4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11A6E0-6222-BE33-FC3F-0E1DF9FEC1B2}"/>
              </a:ext>
            </a:extLst>
          </p:cNvPr>
          <p:cNvSpPr>
            <a:spLocks noGrp="1"/>
          </p:cNvSpPr>
          <p:nvPr>
            <p:ph sz="half" idx="1"/>
          </p:nvPr>
        </p:nvSpPr>
        <p:spPr>
          <a:xfrm>
            <a:off x="623888" y="515815"/>
            <a:ext cx="5382000" cy="5434136"/>
          </a:xfrm>
        </p:spPr>
        <p:txBody>
          <a:bodyPr/>
          <a:lstStyle/>
          <a:p>
            <a:r>
              <a:rPr lang="en-AU" sz="2400" dirty="0">
                <a:ea typeface="+mj-ea"/>
              </a:rPr>
              <a:t>Cryptic signs</a:t>
            </a:r>
          </a:p>
          <a:p>
            <a:pPr marL="285750" indent="-285750">
              <a:buFont typeface="Arial" panose="020B0604020202020204" pitchFamily="34" charset="0"/>
              <a:buChar char="•"/>
            </a:pPr>
            <a:r>
              <a:rPr lang="en-AU" b="0" dirty="0">
                <a:solidFill>
                  <a:schemeClr val="tx1"/>
                </a:solidFill>
              </a:rPr>
              <a:t>Form pairs. </a:t>
            </a:r>
          </a:p>
          <a:p>
            <a:pPr marL="285750" indent="-285750">
              <a:buFont typeface="Arial" panose="020B0604020202020204" pitchFamily="34" charset="0"/>
              <a:buChar char="•"/>
            </a:pPr>
            <a:r>
              <a:rPr lang="en-AU" b="0" dirty="0">
                <a:solidFill>
                  <a:schemeClr val="tx1"/>
                </a:solidFill>
              </a:rPr>
              <a:t>Identify the sign described using the clues. </a:t>
            </a:r>
          </a:p>
        </p:txBody>
      </p:sp>
      <p:pic>
        <p:nvPicPr>
          <p:cNvPr id="5" name="Picture 4" descr="A group of white rectangular cards with black text&#10;&#10;AI-generated content may be incorrect.">
            <a:extLst>
              <a:ext uri="{FF2B5EF4-FFF2-40B4-BE49-F238E27FC236}">
                <a16:creationId xmlns:a16="http://schemas.microsoft.com/office/drawing/2014/main" id="{38FCEF84-E3FB-2605-B50F-11936E462690}"/>
              </a:ext>
            </a:extLst>
          </p:cNvPr>
          <p:cNvPicPr>
            <a:picLocks noChangeAspect="1"/>
          </p:cNvPicPr>
          <p:nvPr/>
        </p:nvPicPr>
        <p:blipFill>
          <a:blip r:embed="rId3"/>
          <a:stretch>
            <a:fillRect/>
          </a:stretch>
        </p:blipFill>
        <p:spPr>
          <a:xfrm>
            <a:off x="6186114" y="216047"/>
            <a:ext cx="5181600" cy="6425906"/>
          </a:xfrm>
          <a:prstGeom prst="rect">
            <a:avLst/>
          </a:prstGeom>
        </p:spPr>
      </p:pic>
    </p:spTree>
    <p:extLst>
      <p:ext uri="{BB962C8B-B14F-4D97-AF65-F5344CB8AC3E}">
        <p14:creationId xmlns:p14="http://schemas.microsoft.com/office/powerpoint/2010/main" val="2190222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C931A-1E53-AD80-70DC-F09A1E1E761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0D0BE5-2D72-C2E1-00B1-CEF67F15C080}"/>
              </a:ext>
            </a:extLst>
          </p:cNvPr>
          <p:cNvSpPr>
            <a:spLocks noGrp="1"/>
          </p:cNvSpPr>
          <p:nvPr>
            <p:ph sz="half" idx="1"/>
          </p:nvPr>
        </p:nvSpPr>
        <p:spPr>
          <a:xfrm>
            <a:off x="623888" y="515815"/>
            <a:ext cx="5382000" cy="5434136"/>
          </a:xfrm>
        </p:spPr>
        <p:txBody>
          <a:bodyPr/>
          <a:lstStyle/>
          <a:p>
            <a:r>
              <a:rPr lang="en-AU" sz="2400" dirty="0">
                <a:ea typeface="+mj-ea"/>
              </a:rPr>
              <a:t>Intersections and turning situations</a:t>
            </a:r>
          </a:p>
          <a:p>
            <a:pPr marL="285750" indent="-285750">
              <a:buFont typeface="Arial" panose="020B0604020202020204" pitchFamily="34" charset="0"/>
              <a:buChar char="•"/>
            </a:pPr>
            <a:r>
              <a:rPr lang="en-AU" b="0" dirty="0">
                <a:solidFill>
                  <a:schemeClr val="tx1"/>
                </a:solidFill>
              </a:rPr>
              <a:t>Divide the class into two groups. </a:t>
            </a:r>
          </a:p>
          <a:p>
            <a:pPr marL="285750" indent="-285750">
              <a:buFont typeface="Arial" panose="020B0604020202020204" pitchFamily="34" charset="0"/>
              <a:buChar char="•"/>
            </a:pPr>
            <a:r>
              <a:rPr lang="en-AU" b="0" dirty="0">
                <a:solidFill>
                  <a:schemeClr val="tx1"/>
                </a:solidFill>
              </a:rPr>
              <a:t>Group 1 = question card </a:t>
            </a:r>
          </a:p>
          <a:p>
            <a:pPr marL="285750" indent="-285750">
              <a:buFont typeface="Arial" panose="020B0604020202020204" pitchFamily="34" charset="0"/>
              <a:buChar char="•"/>
            </a:pPr>
            <a:r>
              <a:rPr lang="en-AU" b="0" dirty="0">
                <a:solidFill>
                  <a:schemeClr val="tx1"/>
                </a:solidFill>
              </a:rPr>
              <a:t>Group 2 = answer card. </a:t>
            </a:r>
          </a:p>
          <a:p>
            <a:pPr marL="285750" indent="-285750">
              <a:buFont typeface="Arial" panose="020B0604020202020204" pitchFamily="34" charset="0"/>
              <a:buChar char="•"/>
            </a:pPr>
            <a:r>
              <a:rPr lang="en-AU" b="0" dirty="0">
                <a:solidFill>
                  <a:schemeClr val="tx1"/>
                </a:solidFill>
              </a:rPr>
              <a:t>Find your matching question or answer card.</a:t>
            </a:r>
          </a:p>
          <a:p>
            <a:endParaRPr lang="en-AU" dirty="0"/>
          </a:p>
          <a:p>
            <a:endParaRPr lang="en-AU" dirty="0"/>
          </a:p>
        </p:txBody>
      </p:sp>
      <p:pic>
        <p:nvPicPr>
          <p:cNvPr id="4" name="Picture 3" descr="A diagram of a road with text&#10;&#10;AI-generated content may be incorrect.">
            <a:extLst>
              <a:ext uri="{FF2B5EF4-FFF2-40B4-BE49-F238E27FC236}">
                <a16:creationId xmlns:a16="http://schemas.microsoft.com/office/drawing/2014/main" id="{0232B1A2-6C4B-4126-2126-02A89F39E516}"/>
              </a:ext>
            </a:extLst>
          </p:cNvPr>
          <p:cNvPicPr>
            <a:picLocks noChangeAspect="1"/>
          </p:cNvPicPr>
          <p:nvPr/>
        </p:nvPicPr>
        <p:blipFill>
          <a:blip r:embed="rId3"/>
          <a:stretch>
            <a:fillRect/>
          </a:stretch>
        </p:blipFill>
        <p:spPr>
          <a:xfrm>
            <a:off x="6646985" y="351692"/>
            <a:ext cx="5076091" cy="6154615"/>
          </a:xfrm>
          <a:prstGeom prst="rect">
            <a:avLst/>
          </a:prstGeom>
        </p:spPr>
      </p:pic>
    </p:spTree>
    <p:extLst>
      <p:ext uri="{BB962C8B-B14F-4D97-AF65-F5344CB8AC3E}">
        <p14:creationId xmlns:p14="http://schemas.microsoft.com/office/powerpoint/2010/main" val="1418365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1948A-44B2-8909-207C-C14A73FE9BA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BF159C-878E-985C-5C8A-D7AE40A5ADF5}"/>
              </a:ext>
            </a:extLst>
          </p:cNvPr>
          <p:cNvSpPr>
            <a:spLocks noGrp="1"/>
          </p:cNvSpPr>
          <p:nvPr>
            <p:ph sz="half" idx="1"/>
          </p:nvPr>
        </p:nvSpPr>
        <p:spPr>
          <a:xfrm>
            <a:off x="623888" y="515815"/>
            <a:ext cx="5382000" cy="5434136"/>
          </a:xfrm>
        </p:spPr>
        <p:txBody>
          <a:bodyPr/>
          <a:lstStyle/>
          <a:p>
            <a:r>
              <a:rPr lang="en-AU" sz="2400" dirty="0">
                <a:ea typeface="+mj-ea"/>
              </a:rPr>
              <a:t>Overtaking</a:t>
            </a:r>
          </a:p>
          <a:p>
            <a:pPr marL="285750" indent="-285750">
              <a:buFont typeface="Arial" panose="020B0604020202020204" pitchFamily="34" charset="0"/>
              <a:buChar char="•"/>
            </a:pPr>
            <a:r>
              <a:rPr lang="en-AU" b="0" dirty="0">
                <a:solidFill>
                  <a:schemeClr val="tx1"/>
                </a:solidFill>
              </a:rPr>
              <a:t>Get into groups with a set of overtaking cards.</a:t>
            </a:r>
          </a:p>
          <a:p>
            <a:pPr marL="285750" indent="-285750">
              <a:buFont typeface="Arial" panose="020B0604020202020204" pitchFamily="34" charset="0"/>
              <a:buChar char="•"/>
            </a:pPr>
            <a:r>
              <a:rPr lang="en-AU" b="0" dirty="0">
                <a:solidFill>
                  <a:schemeClr val="tx1"/>
                </a:solidFill>
              </a:rPr>
              <a:t>Explain the five key steps when overtaking another car.</a:t>
            </a:r>
          </a:p>
          <a:p>
            <a:pPr marL="285750" indent="-285750">
              <a:buFont typeface="Arial" panose="020B0604020202020204" pitchFamily="34" charset="0"/>
              <a:buChar char="•"/>
            </a:pPr>
            <a:r>
              <a:rPr lang="en-AU" b="0" dirty="0">
                <a:solidFill>
                  <a:schemeClr val="tx1"/>
                </a:solidFill>
              </a:rPr>
              <a:t>Cut out the cards and place them in step order.</a:t>
            </a:r>
          </a:p>
          <a:p>
            <a:pPr marL="285750" indent="-285750">
              <a:buFont typeface="Arial" panose="020B0604020202020204" pitchFamily="34" charset="0"/>
              <a:buChar char="•"/>
            </a:pPr>
            <a:r>
              <a:rPr lang="en-AU" b="0" dirty="0">
                <a:solidFill>
                  <a:schemeClr val="tx1"/>
                </a:solidFill>
              </a:rPr>
              <a:t>Use the Drive Safe handbook for suggestions.</a:t>
            </a:r>
          </a:p>
          <a:p>
            <a:endParaRPr lang="en-AU" dirty="0"/>
          </a:p>
        </p:txBody>
      </p:sp>
      <p:pic>
        <p:nvPicPr>
          <p:cNvPr id="5" name="Picture 4" descr="A close-up of a car&#10;&#10;AI-generated content may be incorrect.">
            <a:extLst>
              <a:ext uri="{FF2B5EF4-FFF2-40B4-BE49-F238E27FC236}">
                <a16:creationId xmlns:a16="http://schemas.microsoft.com/office/drawing/2014/main" id="{57738D55-7F35-8D56-D8DB-8068E4223240}"/>
              </a:ext>
            </a:extLst>
          </p:cNvPr>
          <p:cNvPicPr>
            <a:picLocks noChangeAspect="1"/>
          </p:cNvPicPr>
          <p:nvPr/>
        </p:nvPicPr>
        <p:blipFill>
          <a:blip r:embed="rId3"/>
          <a:stretch>
            <a:fillRect/>
          </a:stretch>
        </p:blipFill>
        <p:spPr>
          <a:xfrm>
            <a:off x="6739784" y="298938"/>
            <a:ext cx="4828328" cy="6260124"/>
          </a:xfrm>
          <a:prstGeom prst="rect">
            <a:avLst/>
          </a:prstGeom>
        </p:spPr>
      </p:pic>
    </p:spTree>
    <p:extLst>
      <p:ext uri="{BB962C8B-B14F-4D97-AF65-F5344CB8AC3E}">
        <p14:creationId xmlns:p14="http://schemas.microsoft.com/office/powerpoint/2010/main" val="9182707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6998D-D271-5D6C-ECEA-F9DF22A0D3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0D2341-18C7-132E-C126-57BE761E7C94}"/>
              </a:ext>
            </a:extLst>
          </p:cNvPr>
          <p:cNvSpPr>
            <a:spLocks noGrp="1"/>
          </p:cNvSpPr>
          <p:nvPr>
            <p:ph sz="half" idx="1"/>
          </p:nvPr>
        </p:nvSpPr>
        <p:spPr>
          <a:xfrm>
            <a:off x="623888" y="515815"/>
            <a:ext cx="5382000" cy="5434136"/>
          </a:xfrm>
        </p:spPr>
        <p:txBody>
          <a:bodyPr/>
          <a:lstStyle/>
          <a:p>
            <a:r>
              <a:rPr lang="en-AU" sz="2400" dirty="0"/>
              <a:t>Road sign concentration</a:t>
            </a:r>
          </a:p>
          <a:p>
            <a:pPr marL="285750" indent="-285750">
              <a:buFont typeface="Arial" panose="020B0604020202020204" pitchFamily="34" charset="0"/>
              <a:buChar char="•"/>
            </a:pPr>
            <a:r>
              <a:rPr lang="en-AU" b="0" dirty="0">
                <a:solidFill>
                  <a:schemeClr val="tx1"/>
                </a:solidFill>
              </a:rPr>
              <a:t>Place all road signs and road sign explanation cards face down on the desk.</a:t>
            </a:r>
          </a:p>
          <a:p>
            <a:pPr marL="285750" indent="-285750">
              <a:buFont typeface="Arial" panose="020B0604020202020204" pitchFamily="34" charset="0"/>
              <a:buChar char="•"/>
            </a:pPr>
            <a:r>
              <a:rPr lang="en-AU" b="0" dirty="0">
                <a:solidFill>
                  <a:schemeClr val="tx1"/>
                </a:solidFill>
              </a:rPr>
              <a:t>Start the game by turning over two cards – one sign card and one explanation card. If the sign card and the explanation card match, they can keep the cards. The student then has another turn.</a:t>
            </a:r>
          </a:p>
          <a:p>
            <a:pPr marL="285750" indent="-285750">
              <a:buFont typeface="Arial" panose="020B0604020202020204" pitchFamily="34" charset="0"/>
              <a:buChar char="•"/>
            </a:pPr>
            <a:r>
              <a:rPr lang="en-AU" b="0" dirty="0">
                <a:solidFill>
                  <a:schemeClr val="tx1"/>
                </a:solidFill>
              </a:rPr>
              <a:t>If the cards do not match, they are placed face down on the desk ready for the next student’s turn.</a:t>
            </a:r>
          </a:p>
          <a:p>
            <a:pPr marL="285750" indent="-285750">
              <a:buFont typeface="Arial" panose="020B0604020202020204" pitchFamily="34" charset="0"/>
              <a:buChar char="•"/>
            </a:pPr>
            <a:r>
              <a:rPr lang="en-AU" b="0" dirty="0">
                <a:solidFill>
                  <a:schemeClr val="tx1"/>
                </a:solidFill>
              </a:rPr>
              <a:t>Winner is the player with the most pairs.</a:t>
            </a:r>
          </a:p>
          <a:p>
            <a:endParaRPr lang="en-AU" b="0" dirty="0"/>
          </a:p>
        </p:txBody>
      </p:sp>
      <p:pic>
        <p:nvPicPr>
          <p:cNvPr id="2" name="Picture 1" descr="A collage of different road signs&#10;&#10;AI-generated content may be incorrect.">
            <a:extLst>
              <a:ext uri="{FF2B5EF4-FFF2-40B4-BE49-F238E27FC236}">
                <a16:creationId xmlns:a16="http://schemas.microsoft.com/office/drawing/2014/main" id="{1613B258-FDB1-F36C-DACE-43A94661AFBA}"/>
              </a:ext>
            </a:extLst>
          </p:cNvPr>
          <p:cNvPicPr>
            <a:picLocks noChangeAspect="1"/>
          </p:cNvPicPr>
          <p:nvPr/>
        </p:nvPicPr>
        <p:blipFill>
          <a:blip r:embed="rId3"/>
          <a:stretch>
            <a:fillRect/>
          </a:stretch>
        </p:blipFill>
        <p:spPr>
          <a:xfrm>
            <a:off x="6925055" y="262525"/>
            <a:ext cx="4340353" cy="6332949"/>
          </a:xfrm>
          <a:prstGeom prst="rect">
            <a:avLst/>
          </a:prstGeom>
        </p:spPr>
      </p:pic>
    </p:spTree>
    <p:extLst>
      <p:ext uri="{BB962C8B-B14F-4D97-AF65-F5344CB8AC3E}">
        <p14:creationId xmlns:p14="http://schemas.microsoft.com/office/powerpoint/2010/main" val="732378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CF814-5081-3381-77E1-49F18B4C6EE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9CE7F4-D08B-258D-C528-C2F5BDB3B70B}"/>
              </a:ext>
            </a:extLst>
          </p:cNvPr>
          <p:cNvSpPr>
            <a:spLocks noGrp="1"/>
          </p:cNvSpPr>
          <p:nvPr>
            <p:ph sz="half" idx="1"/>
          </p:nvPr>
        </p:nvSpPr>
        <p:spPr>
          <a:xfrm>
            <a:off x="623888" y="515815"/>
            <a:ext cx="8946832" cy="5434136"/>
          </a:xfrm>
        </p:spPr>
        <p:txBody>
          <a:bodyPr/>
          <a:lstStyle/>
          <a:p>
            <a:r>
              <a:rPr lang="en-AU" sz="2400" dirty="0"/>
              <a:t>Student cars</a:t>
            </a:r>
          </a:p>
          <a:p>
            <a:pPr marL="285750" indent="-285750">
              <a:buFont typeface="Arial" panose="020B0604020202020204" pitchFamily="34" charset="0"/>
              <a:buChar char="•"/>
            </a:pPr>
            <a:r>
              <a:rPr lang="en-AU" sz="1600" b="0" dirty="0">
                <a:solidFill>
                  <a:schemeClr val="tx1"/>
                </a:solidFill>
              </a:rPr>
              <a:t>Get into pairs.</a:t>
            </a:r>
          </a:p>
          <a:p>
            <a:pPr marL="285750" indent="-285750">
              <a:buFont typeface="Arial" panose="020B0604020202020204" pitchFamily="34" charset="0"/>
              <a:buChar char="•"/>
            </a:pPr>
            <a:r>
              <a:rPr lang="en-AU" sz="1600" b="0" dirty="0">
                <a:solidFill>
                  <a:schemeClr val="tx1"/>
                </a:solidFill>
              </a:rPr>
              <a:t>Act as drivers and passengers in recreated traffic situations. The drivers will need to demonstrate safer driving behaviours such as adjusting speed, watching out for other traffic and indicating (refer to the Drive Safe handbook for instructions on hand signals) as well as comply with the road rules.</a:t>
            </a:r>
          </a:p>
          <a:p>
            <a:pPr marL="285750" indent="-285750">
              <a:buFont typeface="Arial" panose="020B0604020202020204" pitchFamily="34" charset="0"/>
              <a:buChar char="•"/>
            </a:pPr>
            <a:r>
              <a:rPr lang="en-AU" sz="1600" b="0" dirty="0">
                <a:solidFill>
                  <a:schemeClr val="tx1"/>
                </a:solidFill>
              </a:rPr>
              <a:t>Passengers need to move with the driver observing their driving to give feedback at the end of the manoeuvre.</a:t>
            </a:r>
          </a:p>
          <a:p>
            <a:pPr marL="285750" indent="-285750">
              <a:buFont typeface="Arial" panose="020B0604020202020204" pitchFamily="34" charset="0"/>
              <a:buChar char="•"/>
            </a:pPr>
            <a:r>
              <a:rPr lang="en-AU" sz="1600" b="0" dirty="0">
                <a:solidFill>
                  <a:schemeClr val="tx1"/>
                </a:solidFill>
              </a:rPr>
              <a:t>Recreate a range of different traffic situations on a large area such as the school oval by marking out lanes and intersections using the markers. Some examples are provided.</a:t>
            </a:r>
          </a:p>
          <a:p>
            <a:pPr marL="628650" lvl="1" indent="-171450">
              <a:buFont typeface="Arial" panose="020B0604020202020204" pitchFamily="34" charset="0"/>
              <a:buChar char="•"/>
            </a:pPr>
            <a:r>
              <a:rPr lang="en-AU" sz="1600" b="0" dirty="0"/>
              <a:t>Merging – mark out two lanes of traffic that merge into one. Drivers must move within the lanes, indicating and merging correctly.</a:t>
            </a:r>
          </a:p>
          <a:p>
            <a:pPr marL="628650" lvl="1" indent="-171450">
              <a:buFont typeface="Arial" panose="020B0604020202020204" pitchFamily="34" charset="0"/>
              <a:buChar char="•"/>
            </a:pPr>
            <a:r>
              <a:rPr lang="en-AU" sz="1600" b="0" dirty="0"/>
              <a:t>Intersections – mark out a T intersection, four‑way intersection or roundabout. Have drivers move through the intersections giving way and indicating appropriately.</a:t>
            </a:r>
          </a:p>
          <a:p>
            <a:pPr marL="628650" lvl="1" indent="-171450">
              <a:buFont typeface="Arial" panose="020B0604020202020204" pitchFamily="34" charset="0"/>
              <a:buChar char="•"/>
            </a:pPr>
            <a:r>
              <a:rPr lang="en-AU" sz="1600" b="0" dirty="0"/>
              <a:t>Overtaking – mark out two lanes of traffic. Identify some drivers to travel more slowly than others. Drivers move along the two lanes in opposite directions, overtaking the slower vehicles by identifying a safe time and indicating</a:t>
            </a:r>
          </a:p>
        </p:txBody>
      </p:sp>
    </p:spTree>
    <p:extLst>
      <p:ext uri="{BB962C8B-B14F-4D97-AF65-F5344CB8AC3E}">
        <p14:creationId xmlns:p14="http://schemas.microsoft.com/office/powerpoint/2010/main" val="547556204"/>
      </p:ext>
    </p:extLst>
  </p:cSld>
  <p:clrMapOvr>
    <a:masterClrMapping/>
  </p:clrMapOvr>
</p:sld>
</file>

<file path=ppt/theme/theme1.xml><?xml version="1.0" encoding="utf-8"?>
<a:theme xmlns:a="http://schemas.openxmlformats.org/drawingml/2006/main" name="1 Covers / Sectio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 Contents">
  <a:themeElements>
    <a:clrScheme name="DOE Monochromatic 3">
      <a:dk1>
        <a:sysClr val="windowText" lastClr="000000"/>
      </a:dk1>
      <a:lt1>
        <a:sysClr val="window" lastClr="FFFFFF"/>
      </a:lt1>
      <a:dk2>
        <a:srgbClr val="592C82"/>
      </a:dk2>
      <a:lt2>
        <a:srgbClr val="E7E6E6"/>
      </a:lt2>
      <a:accent1>
        <a:srgbClr val="3F2B56"/>
      </a:accent1>
      <a:accent2>
        <a:srgbClr val="592C82"/>
      </a:accent2>
      <a:accent3>
        <a:srgbClr val="AB90BF"/>
      </a:accent3>
      <a:accent4>
        <a:srgbClr val="FDC432"/>
      </a:accent4>
      <a:accent5>
        <a:srgbClr val="A40A66"/>
      </a:accent5>
      <a:accent6>
        <a:srgbClr val="94C34A"/>
      </a:accent6>
      <a:hlink>
        <a:srgbClr val="5BC5EA"/>
      </a:hlink>
      <a:folHlink>
        <a:srgbClr val="5BC5EA"/>
      </a:folHlink>
    </a:clrScheme>
    <a:fontScheme name="DOE Monochromatic 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 Content (Bas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 Content (Corner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4971</TotalTime>
  <Words>3770</Words>
  <Application>Microsoft Office PowerPoint</Application>
  <PresentationFormat>Widescreen</PresentationFormat>
  <Paragraphs>277</Paragraphs>
  <Slides>14</Slides>
  <Notes>13</Notes>
  <HiddenSlides>0</HiddenSlides>
  <MMClips>0</MMClips>
  <ScaleCrop>false</ScaleCrop>
  <HeadingPairs>
    <vt:vector size="8" baseType="variant">
      <vt:variant>
        <vt:lpstr>Fonts Used</vt:lpstr>
      </vt:variant>
      <vt:variant>
        <vt:i4>2</vt:i4>
      </vt:variant>
      <vt:variant>
        <vt:lpstr>Theme</vt:lpstr>
      </vt:variant>
      <vt:variant>
        <vt:i4>4</vt:i4>
      </vt:variant>
      <vt:variant>
        <vt:lpstr>Slide Titles</vt:lpstr>
      </vt:variant>
      <vt:variant>
        <vt:i4>14</vt:i4>
      </vt:variant>
      <vt:variant>
        <vt:lpstr>Custom Shows</vt:lpstr>
      </vt:variant>
      <vt:variant>
        <vt:i4>1</vt:i4>
      </vt:variant>
    </vt:vector>
  </HeadingPairs>
  <TitlesOfParts>
    <vt:vector size="21" baseType="lpstr">
      <vt:lpstr>Arial</vt:lpstr>
      <vt:lpstr>Calibri</vt:lpstr>
      <vt:lpstr>1 Covers / Sections</vt:lpstr>
      <vt:lpstr>2 Contents</vt:lpstr>
      <vt:lpstr>3 Content (Base)</vt:lpstr>
      <vt:lpstr>4 Content (Corners)</vt:lpstr>
      <vt:lpstr>Keys4Life</vt:lpstr>
      <vt:lpstr>Learning Intentions</vt:lpstr>
      <vt:lpstr>Road user responsibilities and behaviours</vt:lpstr>
      <vt:lpstr>Road user responsibilities</vt:lpstr>
      <vt:lpstr>Class discussion</vt:lpstr>
      <vt:lpstr>Responsibilities and consequences</vt:lpstr>
      <vt:lpstr>Extension activity</vt:lpstr>
      <vt:lpstr>Class discussion</vt:lpstr>
      <vt:lpstr>Learning the road rules</vt:lpstr>
      <vt:lpstr>PowerPoint Presentation</vt:lpstr>
      <vt:lpstr>PowerPoint Presentation</vt:lpstr>
      <vt:lpstr>PowerPoint Presentation</vt:lpstr>
      <vt:lpstr>PowerPoint Presentation</vt:lpstr>
      <vt:lpstr>PowerPoint Presentation</vt:lpstr>
      <vt:lpstr>Keys4Life refresher</vt:lpstr>
    </vt:vector>
  </TitlesOfParts>
  <Company>Department of Education Western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Vaughan [Public Relations &amp; Marketing]</dc:creator>
  <cp:lastModifiedBy>GOODIN Tiffany [Road Safety and Drug Education]</cp:lastModifiedBy>
  <cp:revision>157</cp:revision>
  <cp:lastPrinted>2025-12-01T03:23:24Z</cp:lastPrinted>
  <dcterms:created xsi:type="dcterms:W3CDTF">2021-03-11T03:31:31Z</dcterms:created>
  <dcterms:modified xsi:type="dcterms:W3CDTF">2026-08-24T06:40:15Z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cfaba3c-b62d-4cd7-a2b1-d365f20898c5_Enabled">
    <vt:lpwstr>true</vt:lpwstr>
  </property>
  <property fmtid="{D5CDD505-2E9C-101B-9397-08002B2CF9AE}" pid="3" name="MSIP_Label_bcfaba3c-b62d-4cd7-a2b1-d365f20898c5_SetDate">
    <vt:lpwstr>2026-02-11T02:31:54Z</vt:lpwstr>
  </property>
  <property fmtid="{D5CDD505-2E9C-101B-9397-08002B2CF9AE}" pid="4" name="MSIP_Label_bcfaba3c-b62d-4cd7-a2b1-d365f20898c5_Method">
    <vt:lpwstr>Privileged</vt:lpwstr>
  </property>
  <property fmtid="{D5CDD505-2E9C-101B-9397-08002B2CF9AE}" pid="5" name="MSIP_Label_bcfaba3c-b62d-4cd7-a2b1-d365f20898c5_Name">
    <vt:lpwstr>NO LABEL</vt:lpwstr>
  </property>
  <property fmtid="{D5CDD505-2E9C-101B-9397-08002B2CF9AE}" pid="6" name="MSIP_Label_bcfaba3c-b62d-4cd7-a2b1-d365f20898c5_SiteId">
    <vt:lpwstr>e08016f9-d1fd-4cbb-83b0-b76eb4361627</vt:lpwstr>
  </property>
  <property fmtid="{D5CDD505-2E9C-101B-9397-08002B2CF9AE}" pid="7" name="MSIP_Label_bcfaba3c-b62d-4cd7-a2b1-d365f20898c5_ActionId">
    <vt:lpwstr>ee0e9fa0-9577-46c5-9869-99e03e2778b3</vt:lpwstr>
  </property>
  <property fmtid="{D5CDD505-2E9C-101B-9397-08002B2CF9AE}" pid="8" name="MSIP_Label_bcfaba3c-b62d-4cd7-a2b1-d365f20898c5_ContentBits">
    <vt:lpwstr>0</vt:lpwstr>
  </property>
  <property fmtid="{D5CDD505-2E9C-101B-9397-08002B2CF9AE}" pid="9" name="MSIP_Label_bcfaba3c-b62d-4cd7-a2b1-d365f20898c5_Tag">
    <vt:lpwstr>10, 0, 1, 1</vt:lpwstr>
  </property>
</Properties>
</file>