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3"/>
  </p:notesMasterIdLst>
  <p:sldIdLst>
    <p:sldId id="256" r:id="rId5"/>
    <p:sldId id="264" r:id="rId6"/>
    <p:sldId id="259" r:id="rId7"/>
    <p:sldId id="271" r:id="rId8"/>
    <p:sldId id="266" r:id="rId9"/>
    <p:sldId id="268" r:id="rId10"/>
    <p:sldId id="269" r:id="rId11"/>
    <p:sldId id="270" r:id="rId12"/>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B71E6D-1ACD-49B8-A859-41B83385502E}" v="1" dt="2026-02-20T01:03:33.1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71913" autoAdjust="0"/>
  </p:normalViewPr>
  <p:slideViewPr>
    <p:cSldViewPr snapToGrid="0">
      <p:cViewPr varScale="1">
        <p:scale>
          <a:sx n="79" d="100"/>
          <a:sy n="79" d="100"/>
        </p:scale>
        <p:origin x="1080"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MMO Kimberley [Road Safety and Drug Education]" userId="69474b4b-a8a3-4cdd-9743-89aa83643412" providerId="ADAL" clId="{A59A0E38-DC8F-43FE-9AC0-37B08A2451C5}"/>
    <pc:docChg chg="custSel modSld">
      <pc:chgData name="NIMMO Kimberley [Road Safety and Drug Education]" userId="69474b4b-a8a3-4cdd-9743-89aa83643412" providerId="ADAL" clId="{A59A0E38-DC8F-43FE-9AC0-37B08A2451C5}" dt="2026-02-25T03:38:25.954" v="2" actId="12"/>
      <pc:docMkLst>
        <pc:docMk/>
      </pc:docMkLst>
      <pc:sldChg chg="addSp delSp modSp mod">
        <pc:chgData name="NIMMO Kimberley [Road Safety and Drug Education]" userId="69474b4b-a8a3-4cdd-9743-89aa83643412" providerId="ADAL" clId="{A59A0E38-DC8F-43FE-9AC0-37B08A2451C5}" dt="2026-02-20T01:03:37.970" v="1" actId="478"/>
        <pc:sldMkLst>
          <pc:docMk/>
          <pc:sldMk cId="3553896915" sldId="256"/>
        </pc:sldMkLst>
        <pc:picChg chg="add mod">
          <ac:chgData name="NIMMO Kimberley [Road Safety and Drug Education]" userId="69474b4b-a8a3-4cdd-9743-89aa83643412" providerId="ADAL" clId="{A59A0E38-DC8F-43FE-9AC0-37B08A2451C5}" dt="2026-02-20T01:03:33.199" v="0" actId="931"/>
          <ac:picMkLst>
            <pc:docMk/>
            <pc:sldMk cId="3553896915" sldId="256"/>
            <ac:picMk id="7" creationId="{9B8E445B-C06C-C044-757F-A32757441FB8}"/>
          </ac:picMkLst>
        </pc:picChg>
      </pc:sldChg>
      <pc:sldChg chg="modSp mod">
        <pc:chgData name="NIMMO Kimberley [Road Safety and Drug Education]" userId="69474b4b-a8a3-4cdd-9743-89aa83643412" providerId="ADAL" clId="{A59A0E38-DC8F-43FE-9AC0-37B08A2451C5}" dt="2026-02-25T03:38:25.954" v="2" actId="12"/>
        <pc:sldMkLst>
          <pc:docMk/>
          <pc:sldMk cId="1459200111" sldId="270"/>
        </pc:sldMkLst>
        <pc:spChg chg="mod">
          <ac:chgData name="NIMMO Kimberley [Road Safety and Drug Education]" userId="69474b4b-a8a3-4cdd-9743-89aa83643412" providerId="ADAL" clId="{A59A0E38-DC8F-43FE-9AC0-37B08A2451C5}" dt="2026-02-25T03:38:25.954" v="2" actId="12"/>
          <ac:spMkLst>
            <pc:docMk/>
            <pc:sldMk cId="1459200111" sldId="270"/>
            <ac:spMk id="3" creationId="{00EAE89A-3BFE-98ED-5F23-A5A7520F788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b="1" dirty="0"/>
          </a:p>
          <a:p>
            <a:r>
              <a:rPr lang="en-AU" b="1" dirty="0"/>
              <a:t>Activity 3.1</a:t>
            </a:r>
          </a:p>
          <a:p>
            <a:pPr marL="171450" indent="-171450">
              <a:buFont typeface="Arial" panose="020B0604020202020204" pitchFamily="34" charset="0"/>
              <a:buChar char="•"/>
            </a:pPr>
            <a:r>
              <a:rPr lang="en-AU" b="0" dirty="0"/>
              <a:t>Activity sheet – Who’s at risk? (A) for different types of road users (page 68) – photocopy one per student</a:t>
            </a:r>
          </a:p>
          <a:p>
            <a:pPr marL="171450" indent="-171450">
              <a:buFont typeface="Arial" panose="020B0604020202020204" pitchFamily="34" charset="0"/>
              <a:buChar char="•"/>
            </a:pPr>
            <a:r>
              <a:rPr lang="en-AU" b="0" dirty="0"/>
              <a:t>Activity sheet – Who’s at risk? (B) for different types of road users (page 69) – photocopy one per student</a:t>
            </a:r>
          </a:p>
          <a:p>
            <a:pPr marL="171450" indent="-171450">
              <a:buFont typeface="Arial" panose="020B0604020202020204" pitchFamily="34" charset="0"/>
              <a:buChar char="•"/>
            </a:pPr>
            <a:r>
              <a:rPr lang="en-AU" b="0" dirty="0"/>
              <a:t>Internet access or copies of the most recent Road Safety Commission Preliminary summary of fatalities on Western Australian roads available from rsc.wa.gov.au/ Statistics/Annual‑Statistics focusing on the pages on road user type, gender and age</a:t>
            </a:r>
          </a:p>
          <a:p>
            <a:pPr marL="171450" indent="-171450">
              <a:buFont typeface="Arial" panose="020B0604020202020204" pitchFamily="34" charset="0"/>
              <a:buChar char="•"/>
            </a:pPr>
            <a:r>
              <a:rPr lang="en-AU" b="0" dirty="0"/>
              <a:t>Behind the wheel – Quiz 7 – Seatbelts (page 26)</a:t>
            </a:r>
          </a:p>
          <a:p>
            <a:pPr marL="171450" indent="-171450">
              <a:buFont typeface="Arial" panose="020B0604020202020204" pitchFamily="34" charset="0"/>
              <a:buChar char="•"/>
            </a:pPr>
            <a:endParaRPr lang="en-AU" b="0" dirty="0"/>
          </a:p>
          <a:p>
            <a:r>
              <a:rPr lang="en-AU" b="1" dirty="0"/>
              <a:t>Activity 3.2</a:t>
            </a:r>
          </a:p>
          <a:p>
            <a:pPr marL="171450" indent="-171450">
              <a:buFont typeface="Arial" panose="020B0604020202020204" pitchFamily="34" charset="0"/>
              <a:buChar char="•"/>
            </a:pPr>
            <a:r>
              <a:rPr lang="en-AU" b="0" dirty="0"/>
              <a:t>No prep needed</a:t>
            </a:r>
          </a:p>
          <a:p>
            <a:pPr marL="0" indent="0">
              <a:buFont typeface="Arial" panose="020B0604020202020204" pitchFamily="34" charset="0"/>
              <a:buNone/>
            </a:pPr>
            <a:endParaRPr lang="en-AU" b="0" dirty="0"/>
          </a:p>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CRASH STATS</a:t>
            </a:r>
          </a:p>
          <a:p>
            <a:pPr marL="171450" indent="-171450">
              <a:buFont typeface="Arial" panose="020B0604020202020204" pitchFamily="34" charset="0"/>
              <a:buChar char="•"/>
            </a:pPr>
            <a:r>
              <a:rPr lang="en-AU" dirty="0"/>
              <a:t>Introduce the lesson’s activities by reading the preliminary summary of fatalities from the latest year available. Road Safety Commission Annual statistics rsc.wa.gov.au/Statistics/Annual‑Statistics</a:t>
            </a:r>
          </a:p>
          <a:p>
            <a:pPr marL="171450" indent="-171450">
              <a:buFont typeface="Arial" panose="020B0604020202020204" pitchFamily="34" charset="0"/>
              <a:buChar char="•"/>
            </a:pPr>
            <a:r>
              <a:rPr lang="en-AU" dirty="0"/>
              <a:t>Give each student a copy of Who’s at risk? (A) (page 68) or Who’s at risk? (B) (page 69).</a:t>
            </a:r>
          </a:p>
          <a:p>
            <a:pPr marL="171450" indent="-171450">
              <a:buFont typeface="Arial" panose="020B0604020202020204" pitchFamily="34" charset="0"/>
              <a:buChar char="•"/>
            </a:pPr>
            <a:r>
              <a:rPr lang="en-AU" dirty="0"/>
              <a:t>Explain that students are to predict which road user group was most represented in WA fatal crashes and injuries. Each road user group card should be cut out and ranked on the list, with 1 being the highest crash involvement to 10 being the least.</a:t>
            </a:r>
          </a:p>
          <a:p>
            <a:pPr marL="171450" indent="-171450">
              <a:buFont typeface="Arial" panose="020B0604020202020204" pitchFamily="34" charset="0"/>
              <a:buChar char="•"/>
            </a:pPr>
            <a:r>
              <a:rPr lang="en-AU" dirty="0"/>
              <a:t>Students then share their rankings and give reasons for their placement of each road user group. </a:t>
            </a:r>
          </a:p>
          <a:p>
            <a:pPr marL="171450" indent="-171450">
              <a:buFont typeface="Arial" panose="020B0604020202020204" pitchFamily="34" charset="0"/>
              <a:buChar char="•"/>
            </a:pPr>
            <a:endParaRPr lang="en-AU" dirty="0"/>
          </a:p>
          <a:p>
            <a:pPr marL="0" indent="0">
              <a:buFont typeface="Arial" panose="020B0604020202020204" pitchFamily="34" charset="0"/>
              <a:buNone/>
            </a:pPr>
            <a:r>
              <a:rPr lang="en-AU" dirty="0"/>
              <a:t>Answers for activity sheet Who’s At Risk? (A) 1. Male drivers 2. Female drivers 3. Male motorcyclist 4. Male passenger 5. Female passenger 6. Male pedestrian 7. Male cyclist 8. Female pedestrians 9. Female motorcyclists 10. Female cyclists </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Answers for activity sheet Who’s At Risk? (B) 1. Drivers 2. Passengers 3. Motorcyclists 4. Pedestrians 5. Cyclists </a:t>
            </a:r>
          </a:p>
          <a:p>
            <a:pPr marL="0" indent="0">
              <a:buFont typeface="Arial" panose="020B0604020202020204" pitchFamily="34" charset="0"/>
              <a:buNone/>
            </a:pPr>
            <a:endParaRPr lang="en-AU" dirty="0"/>
          </a:p>
          <a:p>
            <a:pPr marL="0" indent="0">
              <a:buFont typeface="Arial" panose="020B0604020202020204" pitchFamily="34" charset="0"/>
              <a:buNone/>
            </a:pPr>
            <a:r>
              <a:rPr lang="en-AU" dirty="0"/>
              <a:t>Note: The answers for Activity sheet Who’s at risk is based off data from the Western Australian Road Fatalities and Serious Injuries 2024 report.</a:t>
            </a: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25193231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This slide has animations, click to reveal answers.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Answers for activity sheet Who’s At Risk? (A) 1. Male drivers 2. Female drivers 3. Male motorcyclist 4. Male passenger 5. Female passenger 6. Male pedestrian 7. Male cyclist 8. Female pedestrians 9. Female motorcyclists 10. Female cyclists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Who’s At Risk? (B) 1. Drivers 2. Passengers 3. Motorcyclists 4. Pedestrians 5. Cyclists </a:t>
            </a:r>
          </a:p>
          <a:p>
            <a:endParaRPr lang="en-AU" dirty="0"/>
          </a:p>
          <a:p>
            <a:r>
              <a:rPr lang="en-AU" dirty="0"/>
              <a:t>Note 1: The answers for Activity sheet Who’s at risk is based off data from the Western Australian Road Fatalities and Serious Injuries 2024 report. </a:t>
            </a:r>
            <a:r>
              <a:rPr lang="en-AU" sz="1200" b="1" i="0" u="none" strike="noStrike" kern="1200" baseline="0" dirty="0">
                <a:solidFill>
                  <a:schemeClr val="tx1"/>
                </a:solidFill>
                <a:latin typeface="+mn-lt"/>
                <a:ea typeface="+mn-ea"/>
                <a:cs typeface="+mn-cs"/>
              </a:rPr>
              <a:t>Data does change so it is recommended that teachers check the order of user groups using current statistics available from the Road Safety Commission.</a:t>
            </a:r>
            <a:endParaRPr lang="en-AU" dirty="0"/>
          </a:p>
          <a:p>
            <a:endParaRPr lang="en-AU" dirty="0"/>
          </a:p>
          <a:p>
            <a:r>
              <a:rPr lang="en-AU" dirty="0"/>
              <a:t>Note 2: Most at risk is taken from raw data. It does not consider the ratios of different road user types. Discuss the importance of being cautious when interpretating data i.e. are there more male motorcyclists than female motorcyclists? </a:t>
            </a:r>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3103514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67C51-9C86-BCA0-5F39-8C86EED804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945991-1D81-9A1E-F55C-C3665A4308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810DD0-7AB5-6028-20F1-EFEC6B5E7A14}"/>
              </a:ext>
            </a:extLst>
          </p:cNvPr>
          <p:cNvSpPr>
            <a:spLocks noGrp="1"/>
          </p:cNvSpPr>
          <p:nvPr>
            <p:ph type="body" idx="1"/>
          </p:nvPr>
        </p:nvSpPr>
        <p:spPr/>
        <p:txBody>
          <a:bodyPr/>
          <a:lstStyle/>
          <a:p>
            <a:pPr marL="342900" indent="-342900">
              <a:buFont typeface="+mj-lt"/>
              <a:buAutoNum type="arabicPeriod"/>
            </a:pPr>
            <a:r>
              <a:rPr lang="en-AU" b="0" dirty="0">
                <a:solidFill>
                  <a:schemeClr val="tx1"/>
                </a:solidFill>
              </a:rPr>
              <a:t>Why do you think more males than females are involved in road crashes? (Take more risks. More often the driver. Don’t wear a seatbelt. Speed can be a factor).</a:t>
            </a:r>
          </a:p>
          <a:p>
            <a:pPr marL="342900" indent="-342900">
              <a:buFont typeface="+mj-lt"/>
              <a:buAutoNum type="arabicPeriod"/>
            </a:pPr>
            <a:r>
              <a:rPr lang="en-AU" b="0" dirty="0">
                <a:solidFill>
                  <a:schemeClr val="tx1"/>
                </a:solidFill>
              </a:rPr>
              <a:t>What factors do you think contribute to crashes involving young people? (Alcohol, drugs, fatigue, speed, distractions, not wearing a seatbelt, overcrowding vehicles, drivers who are inexperienced and overconfident).</a:t>
            </a:r>
          </a:p>
          <a:p>
            <a:pPr marL="342900" indent="-342900">
              <a:buFont typeface="+mj-lt"/>
              <a:buAutoNum type="arabicPeriod"/>
            </a:pPr>
            <a:r>
              <a:rPr lang="en-AU" b="0" dirty="0">
                <a:solidFill>
                  <a:schemeClr val="tx1"/>
                </a:solidFill>
              </a:rPr>
              <a:t>What can a young driver do to reduce the likelihood of being involved in a crash? (Get as many hours of supervised driving practice as possible. Don’t drive after consuming alcohol or using other drugs. Have a ‘get home safely’ plan. Always wear a seatbelt. Drive to the conditions. If tired, don’t drive).</a:t>
            </a:r>
          </a:p>
          <a:p>
            <a:endParaRPr lang="en-AU" dirty="0"/>
          </a:p>
        </p:txBody>
      </p:sp>
      <p:sp>
        <p:nvSpPr>
          <p:cNvPr id="4" name="Slide Number Placeholder 3">
            <a:extLst>
              <a:ext uri="{FF2B5EF4-FFF2-40B4-BE49-F238E27FC236}">
                <a16:creationId xmlns:a16="http://schemas.microsoft.com/office/drawing/2014/main" id="{9FCB9DBA-F8B4-8540-1A6D-539E6E7808C3}"/>
              </a:ext>
            </a:extLst>
          </p:cNvPr>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2124766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AU" dirty="0"/>
              <a:t>Activity 3.2</a:t>
            </a:r>
          </a:p>
          <a:p>
            <a:pPr marL="0" indent="0">
              <a:buFont typeface="Arial" panose="020B0604020202020204" pitchFamily="34" charset="0"/>
              <a:buNone/>
            </a:pPr>
            <a:endParaRPr lang="en-AU" dirty="0"/>
          </a:p>
          <a:p>
            <a:pPr marL="171450" indent="-171450">
              <a:buFont typeface="Arial" panose="020B0604020202020204" pitchFamily="34" charset="0"/>
              <a:buChar char="•"/>
            </a:pPr>
            <a:r>
              <a:rPr lang="en-AU" dirty="0"/>
              <a:t>Draw three concentric circles on the board. Label the centre circle ‘me’, the second circle ‘often’ and the third ‘occasionally’. </a:t>
            </a:r>
          </a:p>
          <a:p>
            <a:pPr marL="171450" indent="-171450">
              <a:buFont typeface="Arial" panose="020B0604020202020204" pitchFamily="34" charset="0"/>
              <a:buChar char="•"/>
            </a:pPr>
            <a:r>
              <a:rPr lang="en-AU" dirty="0"/>
              <a:t>Suggest to students that everyone has a ‘circle of support’ that includes people they talk to when faced with a problem or are feeling upset, and that the person they choose to talk to may depend on the problem or situation.</a:t>
            </a:r>
          </a:p>
          <a:p>
            <a:pPr marL="171450" indent="-171450">
              <a:buFont typeface="Arial" panose="020B0604020202020204" pitchFamily="34" charset="0"/>
              <a:buChar char="•"/>
            </a:pPr>
            <a:r>
              <a:rPr lang="en-AU" dirty="0"/>
              <a:t>Use the example of ‘being worried about failing an important exam’ or ‘having an argument with a friend’ to show how the circles can be used to identify those who may offer support or advice depending on the problem or situation. Ask students to give some examples and write these in the circles.</a:t>
            </a:r>
          </a:p>
          <a:p>
            <a:pPr marL="171450" indent="-171450">
              <a:buFont typeface="Arial" panose="020B0604020202020204" pitchFamily="34" charset="0"/>
              <a:buChar char="•"/>
            </a:pPr>
            <a:r>
              <a:rPr lang="en-AU" dirty="0"/>
              <a:t>Ask students to draw and label their own ‘circle of support’ on a piece of paper then write the names of people who they always ask for advice or to listen to their problems, in the circle labelled ‘often’. Students repeat this for the ‘occasionally’ circle.</a:t>
            </a:r>
          </a:p>
          <a:p>
            <a:pPr marL="171450" indent="-171450">
              <a:buFont typeface="Arial" panose="020B0604020202020204" pitchFamily="34" charset="0"/>
              <a:buChar char="•"/>
            </a:pPr>
            <a:r>
              <a:rPr lang="en-AU" dirty="0"/>
              <a:t>In pairs, students should share and discuss why they have used these people to offer advice or support (e.g. a friend may be a good listener or a teacher who is always willing to help students who are struggling at school).</a:t>
            </a:r>
          </a:p>
          <a:p>
            <a:pPr marL="171450" indent="-171450">
              <a:buFont typeface="Arial" panose="020B0604020202020204" pitchFamily="34" charset="0"/>
              <a:buChar char="•"/>
            </a:pPr>
            <a:r>
              <a:rPr lang="en-AU" dirty="0"/>
              <a:t>Suggest to students that how a person reacts to road trauma, either directly or indirectly, and who they seek help from, may be different to those people identified in the previous activity.</a:t>
            </a:r>
          </a:p>
        </p:txBody>
      </p:sp>
      <p:sp>
        <p:nvSpPr>
          <p:cNvPr id="4" name="Slide Number Placeholder 3"/>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3950270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3398858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Advise students of who they can go to for support within the school. There is also free support available through Road Trauma Support WA. 08 6166 7688</a:t>
            </a:r>
          </a:p>
          <a:p>
            <a:r>
              <a:rPr lang="en-AU" dirty="0" err="1"/>
              <a:t>Freecall</a:t>
            </a:r>
            <a:r>
              <a:rPr lang="en-AU" dirty="0"/>
              <a:t>: 1300 004 814 </a:t>
            </a:r>
          </a:p>
          <a:p>
            <a:r>
              <a:rPr lang="en-AU" dirty="0"/>
              <a:t>rtswa.org.au</a:t>
            </a:r>
          </a:p>
        </p:txBody>
      </p:sp>
      <p:sp>
        <p:nvSpPr>
          <p:cNvPr id="4" name="Slide Number Placeholder 3"/>
          <p:cNvSpPr>
            <a:spLocks noGrp="1"/>
          </p:cNvSpPr>
          <p:nvPr>
            <p:ph type="sldNum" sz="quarter" idx="5"/>
          </p:nvPr>
        </p:nvSpPr>
        <p:spPr/>
        <p:txBody>
          <a:bodyPr/>
          <a:lstStyle/>
          <a:p>
            <a:fld id="{99B883AC-FE3C-4431-9252-48CE78076032}" type="slidenum">
              <a:rPr lang="en-AU" smtClean="0"/>
              <a:t>8</a:t>
            </a:fld>
            <a:endParaRPr lang="en-AU"/>
          </a:p>
        </p:txBody>
      </p:sp>
    </p:spTree>
    <p:extLst>
      <p:ext uri="{BB962C8B-B14F-4D97-AF65-F5344CB8AC3E}">
        <p14:creationId xmlns:p14="http://schemas.microsoft.com/office/powerpoint/2010/main" val="11361746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9B8E445B-C06C-C044-757F-A32757441FB8}"/>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22703" r="22703"/>
          <a:stretch/>
        </p:blipFill>
        <p:spPr/>
      </p:pic>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3</a:t>
            </a:r>
          </a:p>
          <a:p>
            <a:r>
              <a:rPr lang="en-AU" dirty="0"/>
              <a:t>Road safety statistics</a:t>
            </a:r>
          </a:p>
        </p:txBody>
      </p:sp>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AutoNum type="arabicPeriod"/>
            </a:pPr>
            <a:r>
              <a:rPr lang="en-AU" dirty="0">
                <a:solidFill>
                  <a:schemeClr val="tx1"/>
                </a:solidFill>
              </a:rPr>
              <a:t>Rank road user groups involved in road crashes in WA from most at risk to least at risk.</a:t>
            </a:r>
          </a:p>
          <a:p>
            <a:pPr marL="342900" indent="-342900">
              <a:buAutoNum type="arabicPeriod"/>
            </a:pPr>
            <a:r>
              <a:rPr lang="en-AU" dirty="0">
                <a:solidFill>
                  <a:schemeClr val="tx1"/>
                </a:solidFill>
              </a:rPr>
              <a:t>Identify individual circles of support.</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A400B-4392-92DB-7EE7-EA604DEF63B9}"/>
              </a:ext>
            </a:extLst>
          </p:cNvPr>
          <p:cNvSpPr>
            <a:spLocks noGrp="1"/>
          </p:cNvSpPr>
          <p:nvPr>
            <p:ph type="title"/>
          </p:nvPr>
        </p:nvSpPr>
        <p:spPr/>
        <p:txBody>
          <a:bodyPr/>
          <a:lstStyle/>
          <a:p>
            <a:r>
              <a:rPr lang="en-AU" dirty="0"/>
              <a:t>Crash stats</a:t>
            </a:r>
          </a:p>
        </p:txBody>
      </p:sp>
      <p:sp>
        <p:nvSpPr>
          <p:cNvPr id="3" name="Content Placeholder 2">
            <a:extLst>
              <a:ext uri="{FF2B5EF4-FFF2-40B4-BE49-F238E27FC236}">
                <a16:creationId xmlns:a16="http://schemas.microsoft.com/office/drawing/2014/main" id="{EC45137A-E548-A163-1DD2-5A33969AC3A3}"/>
              </a:ext>
            </a:extLst>
          </p:cNvPr>
          <p:cNvSpPr>
            <a:spLocks noGrp="1"/>
          </p:cNvSpPr>
          <p:nvPr>
            <p:ph sz="half" idx="1"/>
          </p:nvPr>
        </p:nvSpPr>
        <p:spPr>
          <a:xfrm>
            <a:off x="1632743" y="1449389"/>
            <a:ext cx="8926512" cy="517525"/>
          </a:xfrm>
          <a:ln w="19050">
            <a:solidFill>
              <a:schemeClr val="accent1"/>
            </a:solidFill>
          </a:ln>
        </p:spPr>
        <p:txBody>
          <a:bodyPr/>
          <a:lstStyle/>
          <a:p>
            <a:pPr algn="ctr">
              <a:lnSpc>
                <a:spcPct val="150000"/>
              </a:lnSpc>
            </a:pPr>
            <a:r>
              <a:rPr lang="en-AU" b="0" dirty="0"/>
              <a:t>Predict which road user group was most represented in WA fatal crashes and injuries.</a:t>
            </a:r>
          </a:p>
        </p:txBody>
      </p:sp>
      <p:sp>
        <p:nvSpPr>
          <p:cNvPr id="4" name="Rectangle 3">
            <a:extLst>
              <a:ext uri="{FF2B5EF4-FFF2-40B4-BE49-F238E27FC236}">
                <a16:creationId xmlns:a16="http://schemas.microsoft.com/office/drawing/2014/main" id="{FBAD2A8A-2D8B-0EC7-6966-A3B19B55BB9D}"/>
              </a:ext>
            </a:extLst>
          </p:cNvPr>
          <p:cNvSpPr/>
          <p:nvPr/>
        </p:nvSpPr>
        <p:spPr>
          <a:xfrm>
            <a:off x="6203950" y="2894277"/>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Passengers</a:t>
            </a:r>
          </a:p>
        </p:txBody>
      </p:sp>
      <p:sp>
        <p:nvSpPr>
          <p:cNvPr id="5" name="Rectangle 4">
            <a:extLst>
              <a:ext uri="{FF2B5EF4-FFF2-40B4-BE49-F238E27FC236}">
                <a16:creationId xmlns:a16="http://schemas.microsoft.com/office/drawing/2014/main" id="{572146F9-0C48-F092-0706-B44E34CDACEE}"/>
              </a:ext>
            </a:extLst>
          </p:cNvPr>
          <p:cNvSpPr/>
          <p:nvPr/>
        </p:nvSpPr>
        <p:spPr>
          <a:xfrm>
            <a:off x="3962401" y="2894277"/>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Drivers</a:t>
            </a:r>
          </a:p>
        </p:txBody>
      </p:sp>
      <p:sp>
        <p:nvSpPr>
          <p:cNvPr id="6" name="Rectangle 5">
            <a:extLst>
              <a:ext uri="{FF2B5EF4-FFF2-40B4-BE49-F238E27FC236}">
                <a16:creationId xmlns:a16="http://schemas.microsoft.com/office/drawing/2014/main" id="{3E4A9B5E-A862-FBCC-DF1B-CD706048B795}"/>
              </a:ext>
            </a:extLst>
          </p:cNvPr>
          <p:cNvSpPr/>
          <p:nvPr/>
        </p:nvSpPr>
        <p:spPr>
          <a:xfrm>
            <a:off x="3035301" y="3949700"/>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Motorcyclists</a:t>
            </a:r>
          </a:p>
        </p:txBody>
      </p:sp>
      <p:sp>
        <p:nvSpPr>
          <p:cNvPr id="7" name="Rectangle 6">
            <a:extLst>
              <a:ext uri="{FF2B5EF4-FFF2-40B4-BE49-F238E27FC236}">
                <a16:creationId xmlns:a16="http://schemas.microsoft.com/office/drawing/2014/main" id="{D8EC6A29-7374-7286-A8CE-39056DBCEB06}"/>
              </a:ext>
            </a:extLst>
          </p:cNvPr>
          <p:cNvSpPr/>
          <p:nvPr/>
        </p:nvSpPr>
        <p:spPr>
          <a:xfrm>
            <a:off x="7543799" y="3960548"/>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Pedestrians</a:t>
            </a:r>
          </a:p>
        </p:txBody>
      </p:sp>
      <p:sp>
        <p:nvSpPr>
          <p:cNvPr id="9" name="Rectangle 8">
            <a:extLst>
              <a:ext uri="{FF2B5EF4-FFF2-40B4-BE49-F238E27FC236}">
                <a16:creationId xmlns:a16="http://schemas.microsoft.com/office/drawing/2014/main" id="{5E4BAE38-9DCE-399E-1864-E8A5828E46A9}"/>
              </a:ext>
            </a:extLst>
          </p:cNvPr>
          <p:cNvSpPr/>
          <p:nvPr/>
        </p:nvSpPr>
        <p:spPr>
          <a:xfrm>
            <a:off x="5289548" y="5053011"/>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Cyclists</a:t>
            </a:r>
          </a:p>
        </p:txBody>
      </p:sp>
      <p:sp>
        <p:nvSpPr>
          <p:cNvPr id="10" name="Rectangle 9">
            <a:extLst>
              <a:ext uri="{FF2B5EF4-FFF2-40B4-BE49-F238E27FC236}">
                <a16:creationId xmlns:a16="http://schemas.microsoft.com/office/drawing/2014/main" id="{683F8DD0-F496-F9E9-2A27-9724A6897E3B}"/>
              </a:ext>
            </a:extLst>
          </p:cNvPr>
          <p:cNvSpPr/>
          <p:nvPr/>
        </p:nvSpPr>
        <p:spPr>
          <a:xfrm>
            <a:off x="5016497" y="3985948"/>
            <a:ext cx="2127251" cy="711200"/>
          </a:xfrm>
          <a:prstGeom prst="rect">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b="1" dirty="0">
                <a:solidFill>
                  <a:srgbClr val="0085AC"/>
                </a:solidFill>
              </a:rPr>
              <a:t>Who’s most at risk?</a:t>
            </a:r>
          </a:p>
        </p:txBody>
      </p:sp>
    </p:spTree>
    <p:extLst>
      <p:ext uri="{BB962C8B-B14F-4D97-AF65-F5344CB8AC3E}">
        <p14:creationId xmlns:p14="http://schemas.microsoft.com/office/powerpoint/2010/main" val="3254162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D6618-0B72-8B67-7D79-D29AFDC46A14}"/>
              </a:ext>
            </a:extLst>
          </p:cNvPr>
          <p:cNvSpPr>
            <a:spLocks noGrp="1"/>
          </p:cNvSpPr>
          <p:nvPr>
            <p:ph type="title"/>
          </p:nvPr>
        </p:nvSpPr>
        <p:spPr>
          <a:xfrm>
            <a:off x="762001" y="3789101"/>
            <a:ext cx="10944226" cy="465399"/>
          </a:xfrm>
        </p:spPr>
        <p:txBody>
          <a:bodyPr/>
          <a:lstStyle/>
          <a:p>
            <a:r>
              <a:rPr lang="en-AU" dirty="0"/>
              <a:t>Crash stats – Who’s at risk (b)</a:t>
            </a:r>
          </a:p>
        </p:txBody>
      </p:sp>
      <p:sp>
        <p:nvSpPr>
          <p:cNvPr id="5" name="Rectangle 4">
            <a:extLst>
              <a:ext uri="{FF2B5EF4-FFF2-40B4-BE49-F238E27FC236}">
                <a16:creationId xmlns:a16="http://schemas.microsoft.com/office/drawing/2014/main" id="{41E936EA-1C81-65AD-4E22-3915D89A2BFB}"/>
              </a:ext>
            </a:extLst>
          </p:cNvPr>
          <p:cNvSpPr/>
          <p:nvPr/>
        </p:nvSpPr>
        <p:spPr>
          <a:xfrm>
            <a:off x="3173415" y="4639998"/>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2. Passengers</a:t>
            </a:r>
          </a:p>
        </p:txBody>
      </p:sp>
      <p:sp>
        <p:nvSpPr>
          <p:cNvPr id="6" name="Rectangle 5">
            <a:extLst>
              <a:ext uri="{FF2B5EF4-FFF2-40B4-BE49-F238E27FC236}">
                <a16:creationId xmlns:a16="http://schemas.microsoft.com/office/drawing/2014/main" id="{BAC06D0D-FED1-6164-50DE-5F69256567F3}"/>
              </a:ext>
            </a:extLst>
          </p:cNvPr>
          <p:cNvSpPr/>
          <p:nvPr/>
        </p:nvSpPr>
        <p:spPr>
          <a:xfrm>
            <a:off x="900115" y="4641321"/>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1. Drivers</a:t>
            </a:r>
          </a:p>
        </p:txBody>
      </p:sp>
      <p:sp>
        <p:nvSpPr>
          <p:cNvPr id="7" name="Rectangle 6">
            <a:extLst>
              <a:ext uri="{FF2B5EF4-FFF2-40B4-BE49-F238E27FC236}">
                <a16:creationId xmlns:a16="http://schemas.microsoft.com/office/drawing/2014/main" id="{1C38CFB3-0F98-6BE7-5491-0FC244BC39C6}"/>
              </a:ext>
            </a:extLst>
          </p:cNvPr>
          <p:cNvSpPr/>
          <p:nvPr/>
        </p:nvSpPr>
        <p:spPr>
          <a:xfrm>
            <a:off x="5421312" y="4639998"/>
            <a:ext cx="1765301"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3. Motorcyclists</a:t>
            </a:r>
          </a:p>
        </p:txBody>
      </p:sp>
      <p:sp>
        <p:nvSpPr>
          <p:cNvPr id="8" name="Rectangle 7">
            <a:extLst>
              <a:ext uri="{FF2B5EF4-FFF2-40B4-BE49-F238E27FC236}">
                <a16:creationId xmlns:a16="http://schemas.microsoft.com/office/drawing/2014/main" id="{66DCEEDE-59F8-E13E-766C-EA3D36278BBB}"/>
              </a:ext>
            </a:extLst>
          </p:cNvPr>
          <p:cNvSpPr/>
          <p:nvPr/>
        </p:nvSpPr>
        <p:spPr>
          <a:xfrm>
            <a:off x="7683496" y="4663546"/>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4. Pedestrians</a:t>
            </a:r>
          </a:p>
        </p:txBody>
      </p:sp>
      <p:sp>
        <p:nvSpPr>
          <p:cNvPr id="9" name="Rectangle 8">
            <a:extLst>
              <a:ext uri="{FF2B5EF4-FFF2-40B4-BE49-F238E27FC236}">
                <a16:creationId xmlns:a16="http://schemas.microsoft.com/office/drawing/2014/main" id="{C23A838D-B813-EC84-E181-A521D7101155}"/>
              </a:ext>
            </a:extLst>
          </p:cNvPr>
          <p:cNvSpPr/>
          <p:nvPr/>
        </p:nvSpPr>
        <p:spPr>
          <a:xfrm>
            <a:off x="9817099" y="4639998"/>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5. Cyclists</a:t>
            </a:r>
          </a:p>
        </p:txBody>
      </p:sp>
      <p:sp>
        <p:nvSpPr>
          <p:cNvPr id="10" name="Title 1">
            <a:extLst>
              <a:ext uri="{FF2B5EF4-FFF2-40B4-BE49-F238E27FC236}">
                <a16:creationId xmlns:a16="http://schemas.microsoft.com/office/drawing/2014/main" id="{0BD3E60C-6A64-C48C-3584-6E9098675378}"/>
              </a:ext>
            </a:extLst>
          </p:cNvPr>
          <p:cNvSpPr txBox="1">
            <a:spLocks/>
          </p:cNvSpPr>
          <p:nvPr/>
        </p:nvSpPr>
        <p:spPr>
          <a:xfrm>
            <a:off x="762001" y="525201"/>
            <a:ext cx="10944226" cy="465399"/>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r>
              <a:rPr lang="en-AU" dirty="0"/>
              <a:t>Crash stats – Who’s at risk (a)</a:t>
            </a:r>
          </a:p>
        </p:txBody>
      </p:sp>
      <p:sp>
        <p:nvSpPr>
          <p:cNvPr id="11" name="Rectangle 10">
            <a:extLst>
              <a:ext uri="{FF2B5EF4-FFF2-40B4-BE49-F238E27FC236}">
                <a16:creationId xmlns:a16="http://schemas.microsoft.com/office/drawing/2014/main" id="{D2DF9282-D029-9F9D-783D-D45B28393CEE}"/>
              </a:ext>
            </a:extLst>
          </p:cNvPr>
          <p:cNvSpPr/>
          <p:nvPr/>
        </p:nvSpPr>
        <p:spPr>
          <a:xfrm>
            <a:off x="3035301" y="1149879"/>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2. Female drivers</a:t>
            </a:r>
          </a:p>
        </p:txBody>
      </p:sp>
      <p:sp>
        <p:nvSpPr>
          <p:cNvPr id="12" name="Rectangle 11">
            <a:extLst>
              <a:ext uri="{FF2B5EF4-FFF2-40B4-BE49-F238E27FC236}">
                <a16:creationId xmlns:a16="http://schemas.microsoft.com/office/drawing/2014/main" id="{29C2A55C-53A8-94DB-7595-057642FD9C65}"/>
              </a:ext>
            </a:extLst>
          </p:cNvPr>
          <p:cNvSpPr/>
          <p:nvPr/>
        </p:nvSpPr>
        <p:spPr>
          <a:xfrm>
            <a:off x="762001" y="1151202"/>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1. Male drivers</a:t>
            </a:r>
          </a:p>
        </p:txBody>
      </p:sp>
      <p:sp>
        <p:nvSpPr>
          <p:cNvPr id="13" name="Rectangle 12">
            <a:extLst>
              <a:ext uri="{FF2B5EF4-FFF2-40B4-BE49-F238E27FC236}">
                <a16:creationId xmlns:a16="http://schemas.microsoft.com/office/drawing/2014/main" id="{BD781F67-BD99-BE2D-3B27-4CCA88AA0259}"/>
              </a:ext>
            </a:extLst>
          </p:cNvPr>
          <p:cNvSpPr/>
          <p:nvPr/>
        </p:nvSpPr>
        <p:spPr>
          <a:xfrm>
            <a:off x="5283198" y="1149879"/>
            <a:ext cx="1765301"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3. Male motorcyclists</a:t>
            </a:r>
          </a:p>
        </p:txBody>
      </p:sp>
      <p:sp>
        <p:nvSpPr>
          <p:cNvPr id="14" name="Rectangle 13">
            <a:extLst>
              <a:ext uri="{FF2B5EF4-FFF2-40B4-BE49-F238E27FC236}">
                <a16:creationId xmlns:a16="http://schemas.microsoft.com/office/drawing/2014/main" id="{A9679477-2392-4FF4-4F62-096DA41BA7E0}"/>
              </a:ext>
            </a:extLst>
          </p:cNvPr>
          <p:cNvSpPr/>
          <p:nvPr/>
        </p:nvSpPr>
        <p:spPr>
          <a:xfrm>
            <a:off x="7545382" y="1173427"/>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4. Male passenger</a:t>
            </a:r>
          </a:p>
        </p:txBody>
      </p:sp>
      <p:sp>
        <p:nvSpPr>
          <p:cNvPr id="15" name="Rectangle 14">
            <a:extLst>
              <a:ext uri="{FF2B5EF4-FFF2-40B4-BE49-F238E27FC236}">
                <a16:creationId xmlns:a16="http://schemas.microsoft.com/office/drawing/2014/main" id="{06BCB6EA-DA93-568D-1D86-BD199A427A5A}"/>
              </a:ext>
            </a:extLst>
          </p:cNvPr>
          <p:cNvSpPr/>
          <p:nvPr/>
        </p:nvSpPr>
        <p:spPr>
          <a:xfrm>
            <a:off x="9678985" y="1149879"/>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5. Female passenger</a:t>
            </a:r>
          </a:p>
        </p:txBody>
      </p:sp>
      <p:sp>
        <p:nvSpPr>
          <p:cNvPr id="16" name="Rectangle 15">
            <a:extLst>
              <a:ext uri="{FF2B5EF4-FFF2-40B4-BE49-F238E27FC236}">
                <a16:creationId xmlns:a16="http://schemas.microsoft.com/office/drawing/2014/main" id="{98E00792-F89B-DBC2-7E40-5938C19B8756}"/>
              </a:ext>
            </a:extLst>
          </p:cNvPr>
          <p:cNvSpPr/>
          <p:nvPr/>
        </p:nvSpPr>
        <p:spPr>
          <a:xfrm>
            <a:off x="3035301" y="2206099"/>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7. Male cyclists</a:t>
            </a:r>
          </a:p>
        </p:txBody>
      </p:sp>
      <p:sp>
        <p:nvSpPr>
          <p:cNvPr id="17" name="Rectangle 16">
            <a:extLst>
              <a:ext uri="{FF2B5EF4-FFF2-40B4-BE49-F238E27FC236}">
                <a16:creationId xmlns:a16="http://schemas.microsoft.com/office/drawing/2014/main" id="{FE25046C-C8C1-7D82-73AC-912BCED42F6D}"/>
              </a:ext>
            </a:extLst>
          </p:cNvPr>
          <p:cNvSpPr/>
          <p:nvPr/>
        </p:nvSpPr>
        <p:spPr>
          <a:xfrm>
            <a:off x="762001" y="2207422"/>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6. Male pedestrian</a:t>
            </a:r>
          </a:p>
        </p:txBody>
      </p:sp>
      <p:sp>
        <p:nvSpPr>
          <p:cNvPr id="18" name="Rectangle 17">
            <a:extLst>
              <a:ext uri="{FF2B5EF4-FFF2-40B4-BE49-F238E27FC236}">
                <a16:creationId xmlns:a16="http://schemas.microsoft.com/office/drawing/2014/main" id="{A0D67415-B01C-7C97-CDAE-1F1F483861A1}"/>
              </a:ext>
            </a:extLst>
          </p:cNvPr>
          <p:cNvSpPr/>
          <p:nvPr/>
        </p:nvSpPr>
        <p:spPr>
          <a:xfrm>
            <a:off x="5283198" y="2206099"/>
            <a:ext cx="1765301"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8. Female pedestrian</a:t>
            </a:r>
          </a:p>
        </p:txBody>
      </p:sp>
      <p:sp>
        <p:nvSpPr>
          <p:cNvPr id="19" name="Rectangle 18">
            <a:extLst>
              <a:ext uri="{FF2B5EF4-FFF2-40B4-BE49-F238E27FC236}">
                <a16:creationId xmlns:a16="http://schemas.microsoft.com/office/drawing/2014/main" id="{324AA6C1-30EC-A18C-A345-E453224FC1E2}"/>
              </a:ext>
            </a:extLst>
          </p:cNvPr>
          <p:cNvSpPr/>
          <p:nvPr/>
        </p:nvSpPr>
        <p:spPr>
          <a:xfrm>
            <a:off x="7545382" y="2229647"/>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9. Female motorcyclist</a:t>
            </a:r>
          </a:p>
        </p:txBody>
      </p:sp>
      <p:sp>
        <p:nvSpPr>
          <p:cNvPr id="20" name="Rectangle 19">
            <a:extLst>
              <a:ext uri="{FF2B5EF4-FFF2-40B4-BE49-F238E27FC236}">
                <a16:creationId xmlns:a16="http://schemas.microsoft.com/office/drawing/2014/main" id="{F4C9B628-5EA6-EB4B-D488-CDDCE7E76C69}"/>
              </a:ext>
            </a:extLst>
          </p:cNvPr>
          <p:cNvSpPr/>
          <p:nvPr/>
        </p:nvSpPr>
        <p:spPr>
          <a:xfrm>
            <a:off x="9678985" y="2206099"/>
            <a:ext cx="1612900" cy="7112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t>10. Female cyclist</a:t>
            </a:r>
          </a:p>
        </p:txBody>
      </p:sp>
    </p:spTree>
    <p:extLst>
      <p:ext uri="{BB962C8B-B14F-4D97-AF65-F5344CB8AC3E}">
        <p14:creationId xmlns:p14="http://schemas.microsoft.com/office/powerpoint/2010/main" val="2852813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7" grpId="0" animBg="1"/>
      <p:bldP spid="8" grpId="0" animBg="1"/>
      <p:bldP spid="9"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82E2C-0026-0686-2273-7B33492CF0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5D2EC9-F84D-1653-2E29-A628FEE4EE9E}"/>
              </a:ext>
            </a:extLst>
          </p:cNvPr>
          <p:cNvSpPr>
            <a:spLocks noGrp="1"/>
          </p:cNvSpPr>
          <p:nvPr>
            <p:ph type="title"/>
          </p:nvPr>
        </p:nvSpPr>
        <p:spPr/>
        <p:txBody>
          <a:bodyPr/>
          <a:lstStyle/>
          <a:p>
            <a:r>
              <a:rPr lang="en-AU" dirty="0"/>
              <a:t>Discussion</a:t>
            </a:r>
          </a:p>
        </p:txBody>
      </p:sp>
      <p:sp>
        <p:nvSpPr>
          <p:cNvPr id="8" name="Content Placeholder 7">
            <a:extLst>
              <a:ext uri="{FF2B5EF4-FFF2-40B4-BE49-F238E27FC236}">
                <a16:creationId xmlns:a16="http://schemas.microsoft.com/office/drawing/2014/main" id="{0F8CE6D8-C2F0-4269-BDC6-F57F99BAD357}"/>
              </a:ext>
            </a:extLst>
          </p:cNvPr>
          <p:cNvSpPr>
            <a:spLocks noGrp="1"/>
          </p:cNvSpPr>
          <p:nvPr>
            <p:ph sz="half" idx="2"/>
          </p:nvPr>
        </p:nvSpPr>
        <p:spPr>
          <a:xfrm>
            <a:off x="623886" y="1576264"/>
            <a:ext cx="10944226" cy="3821236"/>
          </a:xfrm>
        </p:spPr>
        <p:txBody>
          <a:bodyPr/>
          <a:lstStyle/>
          <a:p>
            <a:pPr marL="342900" indent="-342900">
              <a:buFont typeface="+mj-lt"/>
              <a:buAutoNum type="arabicPeriod"/>
            </a:pPr>
            <a:r>
              <a:rPr lang="en-AU" b="0" dirty="0">
                <a:solidFill>
                  <a:schemeClr val="tx1"/>
                </a:solidFill>
              </a:rPr>
              <a:t>Why do you think more males than females are involved in road crashes? </a:t>
            </a:r>
          </a:p>
          <a:p>
            <a:pPr marL="342900" indent="-342900">
              <a:buFont typeface="+mj-lt"/>
              <a:buAutoNum type="arabicPeriod"/>
            </a:pPr>
            <a:r>
              <a:rPr lang="en-AU" b="0" dirty="0">
                <a:solidFill>
                  <a:schemeClr val="tx1"/>
                </a:solidFill>
              </a:rPr>
              <a:t>What factors do you think contribute to crashes involving young people? </a:t>
            </a:r>
          </a:p>
          <a:p>
            <a:pPr marL="342900" indent="-342900">
              <a:buFont typeface="+mj-lt"/>
              <a:buAutoNum type="arabicPeriod"/>
            </a:pPr>
            <a:r>
              <a:rPr lang="en-AU" b="0" dirty="0">
                <a:solidFill>
                  <a:schemeClr val="tx1"/>
                </a:solidFill>
              </a:rPr>
              <a:t>What can a young driver do to reduce the likelihood of being involved in a crash? </a:t>
            </a:r>
            <a:endParaRPr lang="en-AU" b="0" dirty="0"/>
          </a:p>
        </p:txBody>
      </p:sp>
    </p:spTree>
    <p:extLst>
      <p:ext uri="{BB962C8B-B14F-4D97-AF65-F5344CB8AC3E}">
        <p14:creationId xmlns:p14="http://schemas.microsoft.com/office/powerpoint/2010/main" val="2398315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2D1E1-23DE-DE97-FE72-E11BD662D73E}"/>
              </a:ext>
            </a:extLst>
          </p:cNvPr>
          <p:cNvSpPr>
            <a:spLocks noGrp="1"/>
          </p:cNvSpPr>
          <p:nvPr>
            <p:ph type="title"/>
          </p:nvPr>
        </p:nvSpPr>
        <p:spPr/>
        <p:txBody>
          <a:bodyPr/>
          <a:lstStyle/>
          <a:p>
            <a:r>
              <a:rPr lang="en-AU" dirty="0"/>
              <a:t>Circle of support</a:t>
            </a:r>
          </a:p>
        </p:txBody>
      </p:sp>
      <p:pic>
        <p:nvPicPr>
          <p:cNvPr id="6" name="Picture 5" descr="A diagram of a person's personality&#10;&#10;AI-generated content may be incorrect.">
            <a:extLst>
              <a:ext uri="{FF2B5EF4-FFF2-40B4-BE49-F238E27FC236}">
                <a16:creationId xmlns:a16="http://schemas.microsoft.com/office/drawing/2014/main" id="{4EF3292A-38E3-9086-94E6-01B11ED50F52}"/>
              </a:ext>
            </a:extLst>
          </p:cNvPr>
          <p:cNvPicPr>
            <a:picLocks noChangeAspect="1"/>
          </p:cNvPicPr>
          <p:nvPr/>
        </p:nvPicPr>
        <p:blipFill>
          <a:blip r:embed="rId3"/>
          <a:stretch>
            <a:fillRect/>
          </a:stretch>
        </p:blipFill>
        <p:spPr>
          <a:xfrm>
            <a:off x="3479009" y="890300"/>
            <a:ext cx="4987054" cy="5077399"/>
          </a:xfrm>
          <a:prstGeom prst="rect">
            <a:avLst/>
          </a:prstGeom>
        </p:spPr>
      </p:pic>
    </p:spTree>
    <p:extLst>
      <p:ext uri="{BB962C8B-B14F-4D97-AF65-F5344CB8AC3E}">
        <p14:creationId xmlns:p14="http://schemas.microsoft.com/office/powerpoint/2010/main" val="3392550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EE74F-DB8D-47C8-734E-F89A06005E37}"/>
              </a:ext>
            </a:extLst>
          </p:cNvPr>
          <p:cNvSpPr>
            <a:spLocks noGrp="1"/>
          </p:cNvSpPr>
          <p:nvPr>
            <p:ph type="title"/>
          </p:nvPr>
        </p:nvSpPr>
        <p:spPr/>
        <p:txBody>
          <a:bodyPr/>
          <a:lstStyle/>
          <a:p>
            <a:r>
              <a:rPr lang="en-AU" dirty="0"/>
              <a:t>Circle of support</a:t>
            </a:r>
          </a:p>
        </p:txBody>
      </p:sp>
      <p:sp>
        <p:nvSpPr>
          <p:cNvPr id="4" name="Content Placeholder 3">
            <a:extLst>
              <a:ext uri="{FF2B5EF4-FFF2-40B4-BE49-F238E27FC236}">
                <a16:creationId xmlns:a16="http://schemas.microsoft.com/office/drawing/2014/main" id="{8CA7E284-CF78-6020-21CC-3BADCF8D266E}"/>
              </a:ext>
            </a:extLst>
          </p:cNvPr>
          <p:cNvSpPr>
            <a:spLocks noGrp="1"/>
          </p:cNvSpPr>
          <p:nvPr>
            <p:ph sz="half" idx="2"/>
          </p:nvPr>
        </p:nvSpPr>
        <p:spPr>
          <a:xfrm>
            <a:off x="5727699" y="1483305"/>
            <a:ext cx="5382000" cy="2694686"/>
          </a:xfrm>
        </p:spPr>
        <p:txBody>
          <a:bodyPr/>
          <a:lstStyle/>
          <a:p>
            <a:r>
              <a:rPr lang="en-AU" sz="2000" b="0" dirty="0">
                <a:solidFill>
                  <a:schemeClr val="tx1"/>
                </a:solidFill>
              </a:rPr>
              <a:t>Road trauma can have a large ripple effect, it not only impact those in the vehicle. </a:t>
            </a:r>
          </a:p>
          <a:p>
            <a:pPr marL="285750" indent="-285750" fontAlgn="t">
              <a:lnSpc>
                <a:spcPct val="100000"/>
              </a:lnSpc>
              <a:buFont typeface="Arial" panose="020B0604020202020204" pitchFamily="34" charset="0"/>
              <a:buChar char="•"/>
            </a:pPr>
            <a:r>
              <a:rPr lang="en-AU" b="0" dirty="0">
                <a:solidFill>
                  <a:schemeClr val="tx1"/>
                </a:solidFill>
              </a:rPr>
              <a:t>Think about who you could talk to if you were affected by road trauma.</a:t>
            </a:r>
          </a:p>
          <a:p>
            <a:pPr marL="285750" indent="-285750" fontAlgn="t">
              <a:lnSpc>
                <a:spcPct val="100000"/>
              </a:lnSpc>
              <a:buFont typeface="Arial" panose="020B0604020202020204" pitchFamily="34" charset="0"/>
              <a:buChar char="•"/>
            </a:pPr>
            <a:r>
              <a:rPr lang="en-AU" b="0" dirty="0">
                <a:solidFill>
                  <a:schemeClr val="tx1"/>
                </a:solidFill>
              </a:rPr>
              <a:t>Using a different colour, write down the people and support services that could help you.</a:t>
            </a:r>
          </a:p>
          <a:p>
            <a:pPr marL="285750" indent="-285750" fontAlgn="t">
              <a:lnSpc>
                <a:spcPct val="100000"/>
              </a:lnSpc>
              <a:buFont typeface="Arial" panose="020B0604020202020204" pitchFamily="34" charset="0"/>
              <a:buChar char="•"/>
            </a:pPr>
            <a:r>
              <a:rPr lang="en-AU" b="0" dirty="0">
                <a:solidFill>
                  <a:schemeClr val="tx1"/>
                </a:solidFill>
              </a:rPr>
              <a:t>Tick the names of any people you identified earlier.</a:t>
            </a:r>
          </a:p>
        </p:txBody>
      </p:sp>
      <p:pic>
        <p:nvPicPr>
          <p:cNvPr id="3" name="Picture 2" descr="A diagram of a person's personality&#10;&#10;AI-generated content may be incorrect.">
            <a:extLst>
              <a:ext uri="{FF2B5EF4-FFF2-40B4-BE49-F238E27FC236}">
                <a16:creationId xmlns:a16="http://schemas.microsoft.com/office/drawing/2014/main" id="{0A8217E8-DCD0-3D73-5DCA-5CBC40865CFF}"/>
              </a:ext>
            </a:extLst>
          </p:cNvPr>
          <p:cNvPicPr>
            <a:picLocks noChangeAspect="1"/>
          </p:cNvPicPr>
          <p:nvPr/>
        </p:nvPicPr>
        <p:blipFill>
          <a:blip r:embed="rId3"/>
          <a:stretch>
            <a:fillRect/>
          </a:stretch>
        </p:blipFill>
        <p:spPr>
          <a:xfrm>
            <a:off x="812009" y="1483305"/>
            <a:ext cx="4339682" cy="4418299"/>
          </a:xfrm>
          <a:prstGeom prst="rect">
            <a:avLst/>
          </a:prstGeom>
        </p:spPr>
      </p:pic>
    </p:spTree>
    <p:extLst>
      <p:ext uri="{BB962C8B-B14F-4D97-AF65-F5344CB8AC3E}">
        <p14:creationId xmlns:p14="http://schemas.microsoft.com/office/powerpoint/2010/main" val="2734324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F6111-C242-500C-6C80-690C81AF47C5}"/>
              </a:ext>
            </a:extLst>
          </p:cNvPr>
          <p:cNvSpPr>
            <a:spLocks noGrp="1"/>
          </p:cNvSpPr>
          <p:nvPr>
            <p:ph type="title"/>
          </p:nvPr>
        </p:nvSpPr>
        <p:spPr/>
        <p:txBody>
          <a:bodyPr/>
          <a:lstStyle/>
          <a:p>
            <a:r>
              <a:rPr lang="en-AU" dirty="0"/>
              <a:t>Circle of support follow up</a:t>
            </a:r>
          </a:p>
        </p:txBody>
      </p:sp>
      <p:sp>
        <p:nvSpPr>
          <p:cNvPr id="3" name="Content Placeholder 2">
            <a:extLst>
              <a:ext uri="{FF2B5EF4-FFF2-40B4-BE49-F238E27FC236}">
                <a16:creationId xmlns:a16="http://schemas.microsoft.com/office/drawing/2014/main" id="{00EAE89A-3BFE-98ED-5F23-A5A7520F788D}"/>
              </a:ext>
            </a:extLst>
          </p:cNvPr>
          <p:cNvSpPr>
            <a:spLocks noGrp="1"/>
          </p:cNvSpPr>
          <p:nvPr>
            <p:ph sz="half" idx="1"/>
          </p:nvPr>
        </p:nvSpPr>
        <p:spPr>
          <a:xfrm>
            <a:off x="623888" y="1628775"/>
            <a:ext cx="10944224" cy="4321176"/>
          </a:xfrm>
        </p:spPr>
        <p:txBody>
          <a:bodyPr/>
          <a:lstStyle/>
          <a:p>
            <a:r>
              <a:rPr lang="en-AU" dirty="0">
                <a:solidFill>
                  <a:schemeClr val="tx1"/>
                </a:solidFill>
              </a:rPr>
              <a:t>Discuss the following questions:</a:t>
            </a:r>
          </a:p>
          <a:p>
            <a:pPr marL="342900" indent="-342900">
              <a:buFont typeface="+mj-lt"/>
              <a:buAutoNum type="arabicPeriod"/>
            </a:pPr>
            <a:r>
              <a:rPr lang="en-AU" b="0" dirty="0">
                <a:solidFill>
                  <a:schemeClr val="tx1"/>
                </a:solidFill>
              </a:rPr>
              <a:t>What changes did you notice to your circle of support when considering a road crash situation? Why?</a:t>
            </a:r>
          </a:p>
          <a:p>
            <a:pPr marL="342900" indent="-342900">
              <a:buFont typeface="+mj-lt"/>
              <a:buAutoNum type="arabicPeriod"/>
            </a:pPr>
            <a:r>
              <a:rPr lang="en-AU" b="0" dirty="0">
                <a:solidFill>
                  <a:schemeClr val="tx1"/>
                </a:solidFill>
              </a:rPr>
              <a:t>Why is it important to talk to others about your feelings?</a:t>
            </a:r>
          </a:p>
          <a:p>
            <a:pPr marL="342900" indent="-342900">
              <a:buFont typeface="+mj-lt"/>
              <a:buAutoNum type="arabicPeriod"/>
            </a:pPr>
            <a:r>
              <a:rPr lang="en-AU" b="0" dirty="0">
                <a:solidFill>
                  <a:schemeClr val="tx1"/>
                </a:solidFill>
              </a:rPr>
              <a:t>How could you help a friend or family member deal with their reaction to a crash?</a:t>
            </a:r>
          </a:p>
          <a:p>
            <a:pPr marL="342900" indent="-342900">
              <a:buFont typeface="+mj-lt"/>
              <a:buAutoNum type="arabicPeriod"/>
            </a:pPr>
            <a:r>
              <a:rPr lang="en-AU" b="0" dirty="0">
                <a:solidFill>
                  <a:schemeClr val="tx1"/>
                </a:solidFill>
              </a:rPr>
              <a:t>If someone is sharing a problem with you, what can you do to show them that you are interested and sincere? (Paraphrasing, eye contact, nodding head to confirm understanding or show empathy).</a:t>
            </a:r>
          </a:p>
        </p:txBody>
      </p:sp>
    </p:spTree>
    <p:extLst>
      <p:ext uri="{BB962C8B-B14F-4D97-AF65-F5344CB8AC3E}">
        <p14:creationId xmlns:p14="http://schemas.microsoft.com/office/powerpoint/2010/main" val="1459200111"/>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5069</TotalTime>
  <Words>1326</Words>
  <Application>Microsoft Office PowerPoint</Application>
  <PresentationFormat>Widescreen</PresentationFormat>
  <Paragraphs>99</Paragraphs>
  <Slides>8</Slides>
  <Notes>8</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8</vt:i4>
      </vt:variant>
      <vt:variant>
        <vt:lpstr>Custom Shows</vt:lpstr>
      </vt:variant>
      <vt:variant>
        <vt:i4>1</vt:i4>
      </vt:variant>
    </vt:vector>
  </HeadingPairs>
  <TitlesOfParts>
    <vt:vector size="15" baseType="lpstr">
      <vt:lpstr>Arial</vt:lpstr>
      <vt:lpstr>Calibri</vt:lpstr>
      <vt:lpstr>1 Covers / Sections</vt:lpstr>
      <vt:lpstr>2 Contents</vt:lpstr>
      <vt:lpstr>3 Content (Base)</vt:lpstr>
      <vt:lpstr>4 Content (Corners)</vt:lpstr>
      <vt:lpstr>Keys4Life</vt:lpstr>
      <vt:lpstr>Learning Intentions</vt:lpstr>
      <vt:lpstr>Crash stats</vt:lpstr>
      <vt:lpstr>Crash stats – Who’s at risk (b)</vt:lpstr>
      <vt:lpstr>Discussion</vt:lpstr>
      <vt:lpstr>Circle of support</vt:lpstr>
      <vt:lpstr>Circle of support</vt:lpstr>
      <vt:lpstr>Circle of support follow up</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158</cp:revision>
  <cp:lastPrinted>2025-12-01T03:23:24Z</cp:lastPrinted>
  <dcterms:created xsi:type="dcterms:W3CDTF">2021-03-11T03:31:31Z</dcterms:created>
  <dcterms:modified xsi:type="dcterms:W3CDTF">2026-08-24T06:36:02Z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