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8"/>
  </p:notesMasterIdLst>
  <p:sldIdLst>
    <p:sldId id="256" r:id="rId5"/>
    <p:sldId id="264" r:id="rId6"/>
    <p:sldId id="282" r:id="rId7"/>
    <p:sldId id="283" r:id="rId8"/>
    <p:sldId id="289" r:id="rId9"/>
    <p:sldId id="284" r:id="rId10"/>
    <p:sldId id="287" r:id="rId11"/>
    <p:sldId id="290" r:id="rId12"/>
    <p:sldId id="291" r:id="rId13"/>
    <p:sldId id="292" r:id="rId14"/>
    <p:sldId id="293" r:id="rId15"/>
    <p:sldId id="294" r:id="rId16"/>
    <p:sldId id="295" r:id="rId17"/>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B4BD61-9662-4927-BA33-1CDF8E2FBEFF}" v="22" dt="2026-02-27T03:24:47.5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71913" autoAdjust="0"/>
  </p:normalViewPr>
  <p:slideViewPr>
    <p:cSldViewPr snapToGrid="0">
      <p:cViewPr varScale="1">
        <p:scale>
          <a:sx n="79" d="100"/>
          <a:sy n="79" d="100"/>
        </p:scale>
        <p:origin x="1080"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MMO Kimberley [Road Safety and Drug Education]" userId="69474b4b-a8a3-4cdd-9743-89aa83643412" providerId="ADAL" clId="{A59A0E38-DC8F-43FE-9AC0-37B08A2451C5}"/>
    <pc:docChg chg="undo custSel addSld modSld">
      <pc:chgData name="NIMMO Kimberley [Road Safety and Drug Education]" userId="69474b4b-a8a3-4cdd-9743-89aa83643412" providerId="ADAL" clId="{A59A0E38-DC8F-43FE-9AC0-37B08A2451C5}" dt="2026-02-27T03:25:29.553" v="2210" actId="313"/>
      <pc:docMkLst>
        <pc:docMk/>
      </pc:docMkLst>
      <pc:sldChg chg="modNotesTx">
        <pc:chgData name="NIMMO Kimberley [Road Safety and Drug Education]" userId="69474b4b-a8a3-4cdd-9743-89aa83643412" providerId="ADAL" clId="{A59A0E38-DC8F-43FE-9AC0-37B08A2451C5}" dt="2026-02-27T02:30:56.174" v="383" actId="114"/>
        <pc:sldMkLst>
          <pc:docMk/>
          <pc:sldMk cId="3553896915" sldId="256"/>
        </pc:sldMkLst>
      </pc:sldChg>
      <pc:sldChg chg="addSp delSp modSp new mod modNotesTx">
        <pc:chgData name="NIMMO Kimberley [Road Safety and Drug Education]" userId="69474b4b-a8a3-4cdd-9743-89aa83643412" providerId="ADAL" clId="{A59A0E38-DC8F-43FE-9AC0-37B08A2451C5}" dt="2026-02-26T07:33:03.812" v="360" actId="20577"/>
        <pc:sldMkLst>
          <pc:docMk/>
          <pc:sldMk cId="1771475299" sldId="290"/>
        </pc:sldMkLst>
        <pc:spChg chg="mod">
          <ac:chgData name="NIMMO Kimberley [Road Safety and Drug Education]" userId="69474b4b-a8a3-4cdd-9743-89aa83643412" providerId="ADAL" clId="{A59A0E38-DC8F-43FE-9AC0-37B08A2451C5}" dt="2026-02-26T07:33:03.812" v="360" actId="20577"/>
          <ac:spMkLst>
            <pc:docMk/>
            <pc:sldMk cId="1771475299" sldId="290"/>
            <ac:spMk id="2" creationId="{C9DCDACE-FE42-DD81-86F6-00A8487AD234}"/>
          </ac:spMkLst>
        </pc:spChg>
        <pc:spChg chg="del">
          <ac:chgData name="NIMMO Kimberley [Road Safety and Drug Education]" userId="69474b4b-a8a3-4cdd-9743-89aa83643412" providerId="ADAL" clId="{A59A0E38-DC8F-43FE-9AC0-37B08A2451C5}" dt="2026-02-26T07:27:16.627" v="60" actId="478"/>
          <ac:spMkLst>
            <pc:docMk/>
            <pc:sldMk cId="1771475299" sldId="290"/>
            <ac:spMk id="3" creationId="{72E88FCC-179B-1716-69C1-E9893D8CAF08}"/>
          </ac:spMkLst>
        </pc:spChg>
        <pc:spChg chg="del">
          <ac:chgData name="NIMMO Kimberley [Road Safety and Drug Education]" userId="69474b4b-a8a3-4cdd-9743-89aa83643412" providerId="ADAL" clId="{A59A0E38-DC8F-43FE-9AC0-37B08A2451C5}" dt="2026-02-26T07:27:15.346" v="59" actId="478"/>
          <ac:spMkLst>
            <pc:docMk/>
            <pc:sldMk cId="1771475299" sldId="290"/>
            <ac:spMk id="4" creationId="{3135F985-C626-F3FF-459B-33369ECEB6E7}"/>
          </ac:spMkLst>
        </pc:spChg>
        <pc:spChg chg="add mod">
          <ac:chgData name="NIMMO Kimberley [Road Safety and Drug Education]" userId="69474b4b-a8a3-4cdd-9743-89aa83643412" providerId="ADAL" clId="{A59A0E38-DC8F-43FE-9AC0-37B08A2451C5}" dt="2026-02-26T07:32:30.217" v="333" actId="1076"/>
          <ac:spMkLst>
            <pc:docMk/>
            <pc:sldMk cId="1771475299" sldId="290"/>
            <ac:spMk id="6" creationId="{A235A82C-1129-F32B-6244-620A36A27814}"/>
          </ac:spMkLst>
        </pc:spChg>
      </pc:sldChg>
      <pc:sldChg chg="addSp delSp modSp new mod modNotesTx">
        <pc:chgData name="NIMMO Kimberley [Road Safety and Drug Education]" userId="69474b4b-a8a3-4cdd-9743-89aa83643412" providerId="ADAL" clId="{A59A0E38-DC8F-43FE-9AC0-37B08A2451C5}" dt="2026-02-27T02:49:33.974" v="1534" actId="20577"/>
        <pc:sldMkLst>
          <pc:docMk/>
          <pc:sldMk cId="758678598" sldId="291"/>
        </pc:sldMkLst>
        <pc:spChg chg="mod">
          <ac:chgData name="NIMMO Kimberley [Road Safety and Drug Education]" userId="69474b4b-a8a3-4cdd-9743-89aa83643412" providerId="ADAL" clId="{A59A0E38-DC8F-43FE-9AC0-37B08A2451C5}" dt="2026-02-27T02:34:10.957" v="419" actId="20577"/>
          <ac:spMkLst>
            <pc:docMk/>
            <pc:sldMk cId="758678598" sldId="291"/>
            <ac:spMk id="2" creationId="{144D96B9-38CA-CFFA-7635-E75BA8C8FCBD}"/>
          </ac:spMkLst>
        </pc:spChg>
        <pc:spChg chg="add del mod">
          <ac:chgData name="NIMMO Kimberley [Road Safety and Drug Education]" userId="69474b4b-a8a3-4cdd-9743-89aa83643412" providerId="ADAL" clId="{A59A0E38-DC8F-43FE-9AC0-37B08A2451C5}" dt="2026-02-27T02:43:00.839" v="928" actId="14100"/>
          <ac:spMkLst>
            <pc:docMk/>
            <pc:sldMk cId="758678598" sldId="291"/>
            <ac:spMk id="3" creationId="{2878959E-9780-4D68-6AA9-F11D77E59ECE}"/>
          </ac:spMkLst>
        </pc:spChg>
        <pc:spChg chg="del">
          <ac:chgData name="NIMMO Kimberley [Road Safety and Drug Education]" userId="69474b4b-a8a3-4cdd-9743-89aa83643412" providerId="ADAL" clId="{A59A0E38-DC8F-43FE-9AC0-37B08A2451C5}" dt="2026-02-27T02:34:14.980" v="420" actId="478"/>
          <ac:spMkLst>
            <pc:docMk/>
            <pc:sldMk cId="758678598" sldId="291"/>
            <ac:spMk id="4" creationId="{4D7D4C0D-E0E6-A86E-4E0E-F401A1EDDD7F}"/>
          </ac:spMkLst>
        </pc:spChg>
      </pc:sldChg>
      <pc:sldChg chg="addSp delSp modSp new mod">
        <pc:chgData name="NIMMO Kimberley [Road Safety and Drug Education]" userId="69474b4b-a8a3-4cdd-9743-89aa83643412" providerId="ADAL" clId="{A59A0E38-DC8F-43FE-9AC0-37B08A2451C5}" dt="2026-02-27T02:50:00.671" v="1555" actId="313"/>
        <pc:sldMkLst>
          <pc:docMk/>
          <pc:sldMk cId="754384579" sldId="292"/>
        </pc:sldMkLst>
        <pc:spChg chg="mod">
          <ac:chgData name="NIMMO Kimberley [Road Safety and Drug Education]" userId="69474b4b-a8a3-4cdd-9743-89aa83643412" providerId="ADAL" clId="{A59A0E38-DC8F-43FE-9AC0-37B08A2451C5}" dt="2026-02-27T02:45:52.085" v="1163" actId="5793"/>
          <ac:spMkLst>
            <pc:docMk/>
            <pc:sldMk cId="754384579" sldId="292"/>
            <ac:spMk id="2" creationId="{A2F897CA-4ED7-25FE-5DBD-3B11358874AB}"/>
          </ac:spMkLst>
        </pc:spChg>
        <pc:spChg chg="del">
          <ac:chgData name="NIMMO Kimberley [Road Safety and Drug Education]" userId="69474b4b-a8a3-4cdd-9743-89aa83643412" providerId="ADAL" clId="{A59A0E38-DC8F-43FE-9AC0-37B08A2451C5}" dt="2026-02-27T02:43:32.429" v="949" actId="478"/>
          <ac:spMkLst>
            <pc:docMk/>
            <pc:sldMk cId="754384579" sldId="292"/>
            <ac:spMk id="3" creationId="{B8670726-6A36-2FF9-05FB-C4F70F2FE952}"/>
          </ac:spMkLst>
        </pc:spChg>
        <pc:spChg chg="del">
          <ac:chgData name="NIMMO Kimberley [Road Safety and Drug Education]" userId="69474b4b-a8a3-4cdd-9743-89aa83643412" providerId="ADAL" clId="{A59A0E38-DC8F-43FE-9AC0-37B08A2451C5}" dt="2026-02-27T02:43:34.261" v="950" actId="478"/>
          <ac:spMkLst>
            <pc:docMk/>
            <pc:sldMk cId="754384579" sldId="292"/>
            <ac:spMk id="4" creationId="{900D4D8E-9005-320D-AC0E-8C8F0051BCAE}"/>
          </ac:spMkLst>
        </pc:spChg>
        <pc:graphicFrameChg chg="add mod modGraphic">
          <ac:chgData name="NIMMO Kimberley [Road Safety and Drug Education]" userId="69474b4b-a8a3-4cdd-9743-89aa83643412" providerId="ADAL" clId="{A59A0E38-DC8F-43FE-9AC0-37B08A2451C5}" dt="2026-02-27T02:50:00.671" v="1555" actId="313"/>
          <ac:graphicFrameMkLst>
            <pc:docMk/>
            <pc:sldMk cId="754384579" sldId="292"/>
            <ac:graphicFrameMk id="5" creationId="{ED419727-3DC5-4CFC-B991-2F2D729B5CF8}"/>
          </ac:graphicFrameMkLst>
        </pc:graphicFrameChg>
      </pc:sldChg>
      <pc:sldChg chg="addSp delSp modSp new mod modNotesTx">
        <pc:chgData name="NIMMO Kimberley [Road Safety and Drug Education]" userId="69474b4b-a8a3-4cdd-9743-89aa83643412" providerId="ADAL" clId="{A59A0E38-DC8F-43FE-9AC0-37B08A2451C5}" dt="2026-02-27T03:07:19.599" v="1862" actId="1076"/>
        <pc:sldMkLst>
          <pc:docMk/>
          <pc:sldMk cId="3949649141" sldId="293"/>
        </pc:sldMkLst>
        <pc:spChg chg="mod">
          <ac:chgData name="NIMMO Kimberley [Road Safety and Drug Education]" userId="69474b4b-a8a3-4cdd-9743-89aa83643412" providerId="ADAL" clId="{A59A0E38-DC8F-43FE-9AC0-37B08A2451C5}" dt="2026-02-27T02:50:23.065" v="1579" actId="20577"/>
          <ac:spMkLst>
            <pc:docMk/>
            <pc:sldMk cId="3949649141" sldId="293"/>
            <ac:spMk id="2" creationId="{8642B021-A9C1-F99A-F79C-35BD74A73322}"/>
          </ac:spMkLst>
        </pc:spChg>
        <pc:spChg chg="del">
          <ac:chgData name="NIMMO Kimberley [Road Safety and Drug Education]" userId="69474b4b-a8a3-4cdd-9743-89aa83643412" providerId="ADAL" clId="{A59A0E38-DC8F-43FE-9AC0-37B08A2451C5}" dt="2026-02-27T02:50:56.511" v="1580" actId="478"/>
          <ac:spMkLst>
            <pc:docMk/>
            <pc:sldMk cId="3949649141" sldId="293"/>
            <ac:spMk id="3" creationId="{752C0D82-70BD-C125-009D-F7C551A1D2C9}"/>
          </ac:spMkLst>
        </pc:spChg>
        <pc:spChg chg="del">
          <ac:chgData name="NIMMO Kimberley [Road Safety and Drug Education]" userId="69474b4b-a8a3-4cdd-9743-89aa83643412" providerId="ADAL" clId="{A59A0E38-DC8F-43FE-9AC0-37B08A2451C5}" dt="2026-02-27T02:50:57.533" v="1581" actId="478"/>
          <ac:spMkLst>
            <pc:docMk/>
            <pc:sldMk cId="3949649141" sldId="293"/>
            <ac:spMk id="4" creationId="{FD70CBA1-F8F6-9218-F50F-DF4BAD4E7D17}"/>
          </ac:spMkLst>
        </pc:spChg>
        <pc:spChg chg="add mod">
          <ac:chgData name="NIMMO Kimberley [Road Safety and Drug Education]" userId="69474b4b-a8a3-4cdd-9743-89aa83643412" providerId="ADAL" clId="{A59A0E38-DC8F-43FE-9AC0-37B08A2451C5}" dt="2026-02-27T02:52:16.340" v="1614" actId="1076"/>
          <ac:spMkLst>
            <pc:docMk/>
            <pc:sldMk cId="3949649141" sldId="293"/>
            <ac:spMk id="5" creationId="{3913744E-F6E7-CF44-FC3B-18BD2182B006}"/>
          </ac:spMkLst>
        </pc:spChg>
        <pc:spChg chg="add mod">
          <ac:chgData name="NIMMO Kimberley [Road Safety and Drug Education]" userId="69474b4b-a8a3-4cdd-9743-89aa83643412" providerId="ADAL" clId="{A59A0E38-DC8F-43FE-9AC0-37B08A2451C5}" dt="2026-02-27T02:59:16.324" v="1778" actId="20577"/>
          <ac:spMkLst>
            <pc:docMk/>
            <pc:sldMk cId="3949649141" sldId="293"/>
            <ac:spMk id="8" creationId="{5E9C9266-73C4-2F07-4610-0F13ACEC693D}"/>
          </ac:spMkLst>
        </pc:spChg>
        <pc:spChg chg="add del mod">
          <ac:chgData name="NIMMO Kimberley [Road Safety and Drug Education]" userId="69474b4b-a8a3-4cdd-9743-89aa83643412" providerId="ADAL" clId="{A59A0E38-DC8F-43FE-9AC0-37B08A2451C5}" dt="2026-02-27T03:03:36.827" v="1844"/>
          <ac:spMkLst>
            <pc:docMk/>
            <pc:sldMk cId="3949649141" sldId="293"/>
            <ac:spMk id="9" creationId="{056588A5-0F93-EDC4-7C7E-C54A2EEBEF02}"/>
          </ac:spMkLst>
        </pc:spChg>
        <pc:spChg chg="add mod">
          <ac:chgData name="NIMMO Kimberley [Road Safety and Drug Education]" userId="69474b4b-a8a3-4cdd-9743-89aa83643412" providerId="ADAL" clId="{A59A0E38-DC8F-43FE-9AC0-37B08A2451C5}" dt="2026-02-27T03:07:19.599" v="1862" actId="1076"/>
          <ac:spMkLst>
            <pc:docMk/>
            <pc:sldMk cId="3949649141" sldId="293"/>
            <ac:spMk id="10" creationId="{3C74EE09-908D-6BD3-C861-3B166CE1B2C6}"/>
          </ac:spMkLst>
        </pc:spChg>
        <pc:picChg chg="add mod">
          <ac:chgData name="NIMMO Kimberley [Road Safety and Drug Education]" userId="69474b4b-a8a3-4cdd-9743-89aa83643412" providerId="ADAL" clId="{A59A0E38-DC8F-43FE-9AC0-37B08A2451C5}" dt="2026-02-27T02:52:35.494" v="1617" actId="1076"/>
          <ac:picMkLst>
            <pc:docMk/>
            <pc:sldMk cId="3949649141" sldId="293"/>
            <ac:picMk id="6" creationId="{D12E3910-4633-919B-7D28-945A445809DA}"/>
          </ac:picMkLst>
        </pc:picChg>
      </pc:sldChg>
      <pc:sldChg chg="delSp modSp new mod modNotesTx">
        <pc:chgData name="NIMMO Kimberley [Road Safety and Drug Education]" userId="69474b4b-a8a3-4cdd-9743-89aa83643412" providerId="ADAL" clId="{A59A0E38-DC8F-43FE-9AC0-37B08A2451C5}" dt="2026-02-27T03:23:56.481" v="2085" actId="313"/>
        <pc:sldMkLst>
          <pc:docMk/>
          <pc:sldMk cId="2704821257" sldId="294"/>
        </pc:sldMkLst>
        <pc:spChg chg="mod">
          <ac:chgData name="NIMMO Kimberley [Road Safety and Drug Education]" userId="69474b4b-a8a3-4cdd-9743-89aa83643412" providerId="ADAL" clId="{A59A0E38-DC8F-43FE-9AC0-37B08A2451C5}" dt="2026-02-27T03:23:10.263" v="1918" actId="313"/>
          <ac:spMkLst>
            <pc:docMk/>
            <pc:sldMk cId="2704821257" sldId="294"/>
            <ac:spMk id="2" creationId="{39F0D581-6908-8C7C-858B-B822F1E698E8}"/>
          </ac:spMkLst>
        </pc:spChg>
        <pc:spChg chg="del">
          <ac:chgData name="NIMMO Kimberley [Road Safety and Drug Education]" userId="69474b4b-a8a3-4cdd-9743-89aa83643412" providerId="ADAL" clId="{A59A0E38-DC8F-43FE-9AC0-37B08A2451C5}" dt="2026-02-27T03:22:24.671" v="1894" actId="478"/>
          <ac:spMkLst>
            <pc:docMk/>
            <pc:sldMk cId="2704821257" sldId="294"/>
            <ac:spMk id="3" creationId="{2B0D2F57-AA45-ED28-2A44-617B85DED7EE}"/>
          </ac:spMkLst>
        </pc:spChg>
        <pc:spChg chg="del">
          <ac:chgData name="NIMMO Kimberley [Road Safety and Drug Education]" userId="69474b4b-a8a3-4cdd-9743-89aa83643412" providerId="ADAL" clId="{A59A0E38-DC8F-43FE-9AC0-37B08A2451C5}" dt="2026-02-27T03:21:25.077" v="1893" actId="478"/>
          <ac:spMkLst>
            <pc:docMk/>
            <pc:sldMk cId="2704821257" sldId="294"/>
            <ac:spMk id="4" creationId="{8153C8E2-6EB5-5602-FF6D-4C7F0C5503D1}"/>
          </ac:spMkLst>
        </pc:spChg>
      </pc:sldChg>
      <pc:sldChg chg="delSp modSp new mod modNotesTx">
        <pc:chgData name="NIMMO Kimberley [Road Safety and Drug Education]" userId="69474b4b-a8a3-4cdd-9743-89aa83643412" providerId="ADAL" clId="{A59A0E38-DC8F-43FE-9AC0-37B08A2451C5}" dt="2026-02-27T03:25:29.553" v="2210" actId="313"/>
        <pc:sldMkLst>
          <pc:docMk/>
          <pc:sldMk cId="4256538874" sldId="295"/>
        </pc:sldMkLst>
        <pc:spChg chg="mod">
          <ac:chgData name="NIMMO Kimberley [Road Safety and Drug Education]" userId="69474b4b-a8a3-4cdd-9743-89aa83643412" providerId="ADAL" clId="{A59A0E38-DC8F-43FE-9AC0-37B08A2451C5}" dt="2026-02-27T03:24:03.888" v="2106" actId="20577"/>
          <ac:spMkLst>
            <pc:docMk/>
            <pc:sldMk cId="4256538874" sldId="295"/>
            <ac:spMk id="2" creationId="{080D1222-5CF3-2942-9995-7A1A4EADBAFD}"/>
          </ac:spMkLst>
        </pc:spChg>
        <pc:spChg chg="mod">
          <ac:chgData name="NIMMO Kimberley [Road Safety and Drug Education]" userId="69474b4b-a8a3-4cdd-9743-89aa83643412" providerId="ADAL" clId="{A59A0E38-DC8F-43FE-9AC0-37B08A2451C5}" dt="2026-02-27T03:25:24.607" v="2209" actId="207"/>
          <ac:spMkLst>
            <pc:docMk/>
            <pc:sldMk cId="4256538874" sldId="295"/>
            <ac:spMk id="3" creationId="{8638CFB6-DA07-AD09-8184-A52A1C1B6D36}"/>
          </ac:spMkLst>
        </pc:spChg>
        <pc:spChg chg="del">
          <ac:chgData name="NIMMO Kimberley [Road Safety and Drug Education]" userId="69474b4b-a8a3-4cdd-9743-89aa83643412" providerId="ADAL" clId="{A59A0E38-DC8F-43FE-9AC0-37B08A2451C5}" dt="2026-02-27T03:24:16.987" v="2108" actId="478"/>
          <ac:spMkLst>
            <pc:docMk/>
            <pc:sldMk cId="4256538874" sldId="295"/>
            <ac:spMk id="4" creationId="{CD4D57F7-A89D-8EE0-35BA-34D35B2139D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6.1 – Zero alcohol</a:t>
            </a:r>
          </a:p>
          <a:p>
            <a:r>
              <a:rPr lang="en-AU" b="0" dirty="0"/>
              <a:t>Activity sheet – To drive or not to drive (page 103)</a:t>
            </a:r>
          </a:p>
          <a:p>
            <a:r>
              <a:rPr lang="en-AU" dirty="0"/>
              <a:t> </a:t>
            </a:r>
          </a:p>
          <a:p>
            <a:r>
              <a:rPr lang="en-AU" b="1" dirty="0"/>
              <a:t>Activity 6.2 – Signs of fatigue </a:t>
            </a:r>
          </a:p>
          <a:p>
            <a:r>
              <a:rPr lang="en-AU" sz="1200" b="1" i="0" u="none" strike="noStrike" kern="1200" baseline="0" dirty="0">
                <a:solidFill>
                  <a:schemeClr val="tx1"/>
                </a:solidFill>
                <a:latin typeface="+mn-lt"/>
                <a:ea typeface="+mn-ea"/>
                <a:cs typeface="+mn-cs"/>
              </a:rPr>
              <a:t>Activity sheet – </a:t>
            </a:r>
            <a:r>
              <a:rPr lang="en-AU" sz="1200" b="0" i="0" u="none" strike="noStrike" kern="1200" baseline="0" dirty="0">
                <a:solidFill>
                  <a:schemeClr val="tx1"/>
                </a:solidFill>
                <a:latin typeface="+mn-lt"/>
                <a:ea typeface="+mn-ea"/>
                <a:cs typeface="+mn-cs"/>
              </a:rPr>
              <a:t>Y chart Fatigue, the silent killer (page 106), </a:t>
            </a:r>
            <a:endParaRPr lang="en-AU" b="1" i="0" dirty="0"/>
          </a:p>
          <a:p>
            <a:endParaRPr lang="en-AU" b="1" dirty="0"/>
          </a:p>
          <a:p>
            <a:r>
              <a:rPr lang="en-AU" b="1" dirty="0"/>
              <a:t>Activity 6.3 – Driver distractions</a:t>
            </a: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0" i="0" u="none" strike="noStrike" kern="1200" baseline="0" dirty="0">
                <a:solidFill>
                  <a:schemeClr val="tx1"/>
                </a:solidFill>
                <a:latin typeface="+mn-lt"/>
                <a:ea typeface="+mn-ea"/>
                <a:cs typeface="+mn-cs"/>
              </a:rPr>
              <a:t>Evidence, research and statistics clearly demonstrate that there are five major risks associated with road crashes for all drivers.</a:t>
            </a:r>
          </a:p>
          <a:p>
            <a:endParaRPr lang="en-AU" sz="1200" b="0" i="0" u="none" strike="noStrike" kern="1200" baseline="0" dirty="0">
              <a:solidFill>
                <a:schemeClr val="tx1"/>
              </a:solidFill>
              <a:latin typeface="+mn-lt"/>
              <a:ea typeface="+mn-ea"/>
              <a:cs typeface="+mn-cs"/>
            </a:endParaRPr>
          </a:p>
          <a:p>
            <a:r>
              <a:rPr lang="en-AU" sz="1200" b="0" i="0" u="none" strike="noStrike" kern="1200" baseline="0" dirty="0">
                <a:solidFill>
                  <a:schemeClr val="tx1"/>
                </a:solidFill>
                <a:latin typeface="+mn-lt"/>
                <a:ea typeface="+mn-ea"/>
                <a:cs typeface="+mn-cs"/>
              </a:rPr>
              <a:t>Ask students to discuss what they think these 5 behaviours might be. (Click through animations to reveal answers).</a:t>
            </a:r>
          </a:p>
          <a:p>
            <a:endParaRPr lang="en-AU"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sz="1200" b="1" i="0" u="none" strike="noStrike" kern="1200" baseline="0" dirty="0">
                <a:solidFill>
                  <a:schemeClr val="tx1"/>
                </a:solidFill>
                <a:latin typeface="+mn-lt"/>
                <a:ea typeface="+mn-ea"/>
                <a:cs typeface="+mn-cs"/>
              </a:rPr>
              <a:t>No alcohol is the safest option for children and young people under 18 years of age.</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Different types of alcoholic drinks contain different amounts of alcohol content. By law, the strength of the drink and the number of standard drinks in the container must be written on the bottle or can.</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A standard drink contains 10 grams of pure alcohol and it is used to help calculate the amount of alcohol in the blood stream or the Blood Alcohol Concentration (BAC).</a:t>
            </a:r>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1710077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D84BE-BEE4-FCBA-BE72-375E9D343A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33A7BE-42A1-6648-883E-B2518755DB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C7786E-3492-BE7E-60D0-D2636737731D}"/>
              </a:ext>
            </a:extLst>
          </p:cNvPr>
          <p:cNvSpPr>
            <a:spLocks noGrp="1"/>
          </p:cNvSpPr>
          <p:nvPr>
            <p:ph type="body" idx="1"/>
          </p:nvPr>
        </p:nvSpPr>
        <p:spPr/>
        <p:txBody>
          <a:bodyPr/>
          <a:lstStyle/>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BAC is measured by a breathalyser or by analysing a blood sample. There are many factors that can affect BAC.</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By law, learner and provisional drivers are required to drive with a zero BAC (0.00 BAC).</a:t>
            </a:r>
          </a:p>
          <a:p>
            <a:pPr marL="0" indent="0">
              <a:buFont typeface="Arial" panose="020B0604020202020204" pitchFamily="34" charset="0"/>
              <a:buNone/>
            </a:pPr>
            <a:endParaRPr lang="en-AU" sz="1200" b="0" i="0" u="none" strike="noStrike" kern="1200" baseline="0" dirty="0">
              <a:solidFill>
                <a:schemeClr val="tx1"/>
              </a:solidFill>
              <a:latin typeface="+mn-lt"/>
              <a:ea typeface="+mn-ea"/>
              <a:cs typeface="+mn-cs"/>
            </a:endParaRPr>
          </a:p>
          <a:p>
            <a:pPr marL="0" indent="0">
              <a:buFont typeface="Arial" panose="020B0604020202020204" pitchFamily="34" charset="0"/>
              <a:buNone/>
            </a:pPr>
            <a:r>
              <a:rPr lang="en-AU" sz="1200" b="1" i="0" u="none" strike="noStrike" kern="1200" baseline="0" dirty="0">
                <a:solidFill>
                  <a:schemeClr val="tx1"/>
                </a:solidFill>
                <a:latin typeface="+mn-lt"/>
                <a:ea typeface="+mn-ea"/>
                <a:cs typeface="+mn-cs"/>
              </a:rPr>
              <a:t>Activity 6.1</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Students read resource sheets; What is a standard drink and Factors that affect a person’s BAC.</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Students' complete worksheet; To drive or not to drive.</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Conduct a </a:t>
            </a:r>
            <a:r>
              <a:rPr lang="en-AU" sz="1200" b="1" i="0" u="none" strike="noStrike" kern="1200" baseline="0" dirty="0">
                <a:solidFill>
                  <a:schemeClr val="tx1"/>
                </a:solidFill>
                <a:latin typeface="+mn-lt"/>
                <a:ea typeface="+mn-ea"/>
                <a:cs typeface="+mn-cs"/>
              </a:rPr>
              <a:t>head talk </a:t>
            </a:r>
            <a:r>
              <a:rPr lang="en-AU" sz="1200" b="0" i="0" u="none" strike="noStrike" kern="1200" baseline="0" dirty="0">
                <a:solidFill>
                  <a:schemeClr val="tx1"/>
                </a:solidFill>
                <a:latin typeface="+mn-lt"/>
                <a:ea typeface="+mn-ea"/>
                <a:cs typeface="+mn-cs"/>
              </a:rPr>
              <a:t>(page 169) to hear students’ responses.</a:t>
            </a:r>
          </a:p>
          <a:p>
            <a:pPr marL="0" indent="0">
              <a:buFont typeface="Arial" panose="020B0604020202020204" pitchFamily="34" charset="0"/>
              <a:buNone/>
            </a:pPr>
            <a:endParaRPr lang="en-AU" dirty="0"/>
          </a:p>
        </p:txBody>
      </p:sp>
      <p:sp>
        <p:nvSpPr>
          <p:cNvPr id="4" name="Slide Number Placeholder 3">
            <a:extLst>
              <a:ext uri="{FF2B5EF4-FFF2-40B4-BE49-F238E27FC236}">
                <a16:creationId xmlns:a16="http://schemas.microsoft.com/office/drawing/2014/main" id="{BC537851-E059-6E1A-5AC7-C25244D3D450}"/>
              </a:ext>
            </a:extLst>
          </p:cNvPr>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2673422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Show students a campaign on fatigue from the Road Safety Commission. </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Explain that a person’s ‘circadian’ or ‘body clock’ in the brain affects energy levels programming people to feel very sleepy between 2am and 5am and 2pm and 5pm.</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At these times people experience their worst physical and mental performance of the day and because of this, there is an increase of fatigue related crashes at these times.</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The obvious signs such as yawning and closing eyes are in fact the last signs of tiredness.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AU" b="1"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latin typeface="Arial" panose="020B0604020202020204" pitchFamily="34" charset="0"/>
                <a:cs typeface="Arial" panose="020B0604020202020204" pitchFamily="34" charset="0"/>
              </a:rPr>
              <a:t>How does fatigue affect drivers? </a:t>
            </a:r>
            <a:r>
              <a:rPr lang="en-AU" b="0" dirty="0">
                <a:latin typeface="Arial" panose="020B0604020202020204" pitchFamily="34" charset="0"/>
                <a:cs typeface="Arial" panose="020B0604020202020204" pitchFamily="34" charset="0"/>
              </a:rPr>
              <a:t>(</a:t>
            </a:r>
            <a:r>
              <a:rPr lang="en-AU" sz="1200" b="0" i="0" kern="1200" dirty="0">
                <a:solidFill>
                  <a:schemeClr val="tx1"/>
                </a:solidFill>
                <a:effectLst/>
                <a:latin typeface="+mn-lt"/>
                <a:ea typeface="+mn-ea"/>
                <a:cs typeface="+mn-cs"/>
              </a:rPr>
              <a:t>slowing reaction times, reducing concentration, and hindering judgment)</a:t>
            </a:r>
            <a:endParaRPr lang="en-AU" b="1"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3667461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ADD4F-BAAF-3EB2-1599-577DC911CA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411BEE-6556-CE32-651F-96E5F54CF7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A32F9-0180-6BAB-95BC-33CCBC02F574}"/>
              </a:ext>
            </a:extLst>
          </p:cNvPr>
          <p:cNvSpPr>
            <a:spLocks noGrp="1"/>
          </p:cNvSpPr>
          <p:nvPr>
            <p:ph type="body" idx="1"/>
          </p:nvPr>
        </p:nvSpPr>
        <p:spPr/>
        <p:txBody>
          <a:bodyPr/>
          <a:lstStyle/>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In groups, have students complete the </a:t>
            </a:r>
            <a:r>
              <a:rPr lang="en-AU" sz="1200" b="1" i="0" u="none" strike="noStrike" kern="1200" baseline="0" dirty="0" err="1">
                <a:solidFill>
                  <a:schemeClr val="tx1"/>
                </a:solidFill>
                <a:latin typeface="+mn-lt"/>
                <a:ea typeface="+mn-ea"/>
                <a:cs typeface="+mn-cs"/>
              </a:rPr>
              <a:t>Ychart</a:t>
            </a:r>
            <a:r>
              <a:rPr lang="en-AU" sz="1200" b="1" i="0" u="none" strike="noStrike" kern="1200" baseline="0" dirty="0">
                <a:solidFill>
                  <a:schemeClr val="tx1"/>
                </a:solidFill>
                <a:latin typeface="+mn-lt"/>
                <a:ea typeface="+mn-ea"/>
                <a:cs typeface="+mn-cs"/>
              </a:rPr>
              <a:t> </a:t>
            </a:r>
            <a:r>
              <a:rPr lang="en-AU" sz="1200" b="0" i="0" u="none" strike="noStrike" kern="1200" baseline="0" dirty="0">
                <a:solidFill>
                  <a:schemeClr val="tx1"/>
                </a:solidFill>
                <a:latin typeface="+mn-lt"/>
                <a:ea typeface="+mn-ea"/>
                <a:cs typeface="+mn-cs"/>
              </a:rPr>
              <a:t>on </a:t>
            </a:r>
            <a:r>
              <a:rPr lang="en-AU" sz="1200" b="0" i="1" u="none" strike="noStrike" kern="1200" baseline="0" dirty="0">
                <a:solidFill>
                  <a:schemeClr val="tx1"/>
                </a:solidFill>
                <a:latin typeface="+mn-lt"/>
                <a:ea typeface="+mn-ea"/>
                <a:cs typeface="+mn-cs"/>
              </a:rPr>
              <a:t>Fatigue, the silent killer </a:t>
            </a:r>
            <a:r>
              <a:rPr lang="en-AU" sz="1200" b="0" i="0" u="none" strike="noStrike" kern="1200" baseline="0" dirty="0">
                <a:solidFill>
                  <a:schemeClr val="tx1"/>
                </a:solidFill>
                <a:latin typeface="+mn-lt"/>
                <a:ea typeface="+mn-ea"/>
                <a:cs typeface="+mn-cs"/>
              </a:rPr>
              <a:t>(page 106), by writing the signs of fatigue for each section e.g. looks like, feels like and sounds like. </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The following examples can be used to prompt students’ thinking and added to those generated during the activity.</a:t>
            </a:r>
          </a:p>
          <a:p>
            <a:endParaRPr lang="en-AU" sz="1200" b="0" i="0" u="none" strike="noStrike" kern="1200" baseline="0" dirty="0">
              <a:solidFill>
                <a:schemeClr val="tx1"/>
              </a:solidFill>
              <a:latin typeface="+mn-lt"/>
              <a:ea typeface="+mn-ea"/>
              <a:cs typeface="+mn-cs"/>
            </a:endParaRPr>
          </a:p>
          <a:p>
            <a:r>
              <a:rPr lang="en-AU" sz="1200" b="1" i="0" u="none" strike="noStrike" kern="1200" baseline="0" dirty="0">
                <a:solidFill>
                  <a:schemeClr val="tx1"/>
                </a:solidFill>
                <a:latin typeface="+mn-lt"/>
                <a:ea typeface="+mn-ea"/>
                <a:cs typeface="+mn-cs"/>
              </a:rPr>
              <a:t>Looks like: </a:t>
            </a:r>
            <a:r>
              <a:rPr lang="en-AU" sz="1200" b="0" i="0" u="none" strike="noStrike" kern="1200" baseline="0" dirty="0">
                <a:solidFill>
                  <a:schemeClr val="tx1"/>
                </a:solidFill>
                <a:latin typeface="+mn-lt"/>
                <a:ea typeface="+mn-ea"/>
                <a:cs typeface="+mn-cs"/>
              </a:rPr>
              <a:t>Yawning, rubbing eyes, eyes closed, slumped in seat, resting head on hand, head back on head rest, nodding head, blinking, car drifting between lanes, car drifting off the road, going faster, slowing unintentionally, braking late.</a:t>
            </a:r>
          </a:p>
          <a:p>
            <a:r>
              <a:rPr lang="en-AU" sz="1200" b="1" i="0" u="none" strike="noStrike" kern="1200" baseline="0" dirty="0">
                <a:solidFill>
                  <a:schemeClr val="tx1"/>
                </a:solidFill>
                <a:latin typeface="+mn-lt"/>
                <a:ea typeface="+mn-ea"/>
                <a:cs typeface="+mn-cs"/>
              </a:rPr>
              <a:t>Feels like: </a:t>
            </a:r>
            <a:r>
              <a:rPr lang="en-AU" sz="1200" b="0" i="0" u="none" strike="noStrike" kern="1200" baseline="0" dirty="0">
                <a:solidFill>
                  <a:schemeClr val="tx1"/>
                </a:solidFill>
                <a:latin typeface="+mn-lt"/>
                <a:ea typeface="+mn-ea"/>
                <a:cs typeface="+mn-cs"/>
              </a:rPr>
              <a:t>Daydreaming, wandering thoughts, forgetting driving the last few kilometres, missing road sign or</a:t>
            </a:r>
          </a:p>
          <a:p>
            <a:r>
              <a:rPr lang="en-AU" sz="1200" b="0" i="0" u="none" strike="noStrike" kern="1200" baseline="0" dirty="0">
                <a:solidFill>
                  <a:schemeClr val="tx1"/>
                </a:solidFill>
                <a:latin typeface="+mn-lt"/>
                <a:ea typeface="+mn-ea"/>
                <a:cs typeface="+mn-cs"/>
              </a:rPr>
              <a:t>exit, sleepy, relaxed, restless, heavy body and/or head, eyes closing for a moment or going out of focus.</a:t>
            </a:r>
          </a:p>
          <a:p>
            <a:r>
              <a:rPr lang="en-AU" sz="1200" b="1" i="0" u="none" strike="noStrike" kern="1200" baseline="0" dirty="0">
                <a:solidFill>
                  <a:schemeClr val="tx1"/>
                </a:solidFill>
                <a:latin typeface="+mn-lt"/>
                <a:ea typeface="+mn-ea"/>
                <a:cs typeface="+mn-cs"/>
              </a:rPr>
              <a:t>Sounds like: </a:t>
            </a:r>
            <a:r>
              <a:rPr lang="en-AU" sz="1200" b="0" i="0" u="none" strike="noStrike" kern="1200" baseline="0" dirty="0">
                <a:solidFill>
                  <a:schemeClr val="tx1"/>
                </a:solidFill>
                <a:latin typeface="+mn-lt"/>
                <a:ea typeface="+mn-ea"/>
                <a:cs typeface="+mn-cs"/>
              </a:rPr>
              <a:t>Yawning, clunk from hitting kerb or audible edging strips, not talking, have I passed the turn off yet?, What speed is it along here? I’m okay. I can go a bit further I’ll stop in another 10 minutes.</a:t>
            </a:r>
            <a:endParaRPr lang="en-AU" b="1" dirty="0"/>
          </a:p>
        </p:txBody>
      </p:sp>
      <p:sp>
        <p:nvSpPr>
          <p:cNvPr id="4" name="Slide Number Placeholder 3">
            <a:extLst>
              <a:ext uri="{FF2B5EF4-FFF2-40B4-BE49-F238E27FC236}">
                <a16:creationId xmlns:a16="http://schemas.microsoft.com/office/drawing/2014/main" id="{4F9A4025-7F1B-4620-A68E-9714BED40803}"/>
              </a:ext>
            </a:extLst>
          </p:cNvPr>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389735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sz="1200" b="0" i="0" u="none" strike="noStrike" kern="1200" baseline="0" dirty="0">
                <a:solidFill>
                  <a:schemeClr val="tx1"/>
                </a:solidFill>
                <a:latin typeface="+mn-lt"/>
                <a:ea typeface="+mn-ea"/>
                <a:cs typeface="+mn-cs"/>
              </a:rPr>
              <a:t>Students discuss strategies that can reduce the number of crashes caused by fatigues. Click through animation to reveal examples. </a:t>
            </a:r>
          </a:p>
          <a:p>
            <a:pPr marL="171450" indent="-171450">
              <a:buFont typeface="Arial" panose="020B0604020202020204" pitchFamily="34" charset="0"/>
              <a:buChar char="•"/>
            </a:pPr>
            <a:endParaRPr lang="en-AU"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The onset and effects of tiredness are different for everyone.</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Fatigue has no predictable level of impairment to driving ability, however, 17 hours of continuous wakefulness is known to impair driving performance to the same degree as a BAC of 0.05% (Williamson &amp; Freyer et al., 2000).</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It is possible for drivers to be tired even when driving on short trips as it is not always the driving that makes the driver tired.</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It is often what happens before the drive that contributes to the driver becoming fatigued (</a:t>
            </a:r>
            <a:r>
              <a:rPr lang="en-AU" sz="1200" b="0" i="0" u="none" strike="noStrike" kern="1200" baseline="0" dirty="0" err="1">
                <a:solidFill>
                  <a:schemeClr val="tx1"/>
                </a:solidFill>
                <a:latin typeface="+mn-lt"/>
                <a:ea typeface="+mn-ea"/>
                <a:cs typeface="+mn-cs"/>
              </a:rPr>
              <a:t>eg</a:t>
            </a:r>
            <a:r>
              <a:rPr lang="en-AU" sz="1200" b="0" i="0" u="none" strike="noStrike" kern="1200" baseline="0" dirty="0">
                <a:solidFill>
                  <a:schemeClr val="tx1"/>
                </a:solidFill>
                <a:latin typeface="+mn-lt"/>
                <a:ea typeface="+mn-ea"/>
                <a:cs typeface="+mn-cs"/>
              </a:rPr>
              <a:t> studying late into the night, restless sleep, long hours at work or feeling unwell).</a:t>
            </a:r>
          </a:p>
          <a:p>
            <a:pPr marL="17145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Some drivers believe they are immune to the effects of fatigue or have ‘quick fix’ remedies to combat fatigue, such as playing loud music, coffee or an energy drink, or fresh air. These are not effective.</a:t>
            </a:r>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3609702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Activity 6.3</a:t>
            </a:r>
          </a:p>
          <a:p>
            <a:endParaRPr lang="en-AU" b="1" dirty="0"/>
          </a:p>
          <a:p>
            <a:pPr marL="171450" indent="-171450">
              <a:buFont typeface="Arial" panose="020B0604020202020204" pitchFamily="34" charset="0"/>
              <a:buChar char="•"/>
            </a:pPr>
            <a:r>
              <a:rPr lang="en-AU" b="0" dirty="0"/>
              <a:t>Show students a campaign from the Road Safety Commission on distractions.</a:t>
            </a:r>
          </a:p>
          <a:p>
            <a:pPr marL="171450" indent="-171450">
              <a:buFont typeface="Arial" panose="020B0604020202020204" pitchFamily="34" charset="0"/>
              <a:buChar char="•"/>
            </a:pPr>
            <a:r>
              <a:rPr lang="en-AU" b="0" dirty="0"/>
              <a:t>Explain to students that distractions can be categorised into 4 different categories.</a:t>
            </a:r>
          </a:p>
          <a:p>
            <a:pPr marL="0" indent="0">
              <a:buFont typeface="Arial" panose="020B0604020202020204" pitchFamily="34" charset="0"/>
              <a:buNone/>
            </a:pPr>
            <a:endParaRPr lang="en-AU" b="0" dirty="0"/>
          </a:p>
          <a:p>
            <a:pPr marL="228600" indent="-228600">
              <a:buFont typeface="Arial" panose="020B0604020202020204" pitchFamily="34" charset="0"/>
              <a:buAutoNum type="arabicPeriod"/>
            </a:pPr>
            <a:r>
              <a:rPr lang="en-AU" b="0" dirty="0"/>
              <a:t>Auditory: paying attention to sounds/noises</a:t>
            </a:r>
          </a:p>
          <a:p>
            <a:pPr marL="228600" indent="-228600">
              <a:buFont typeface="Arial" panose="020B0604020202020204" pitchFamily="34" charset="0"/>
              <a:buAutoNum type="arabicPeriod"/>
            </a:pPr>
            <a:r>
              <a:rPr lang="en-AU" b="0" dirty="0"/>
              <a:t>Cognitive: something that takes mental effort</a:t>
            </a:r>
          </a:p>
          <a:p>
            <a:pPr marL="228600" indent="-228600">
              <a:buFont typeface="Arial" panose="020B0604020202020204" pitchFamily="34" charset="0"/>
              <a:buAutoNum type="arabicPeriod"/>
            </a:pPr>
            <a:r>
              <a:rPr lang="en-AU" b="0" dirty="0"/>
              <a:t>Manual: something that may take your hand/s of the wheel</a:t>
            </a:r>
          </a:p>
          <a:p>
            <a:pPr marL="228600" indent="-228600">
              <a:buFont typeface="Arial" panose="020B0604020202020204" pitchFamily="34" charset="0"/>
              <a:buAutoNum type="arabicPeriod"/>
            </a:pPr>
            <a:r>
              <a:rPr lang="en-AU" b="0" dirty="0"/>
              <a:t>Visual: something that takes your eyes off the road</a:t>
            </a:r>
          </a:p>
          <a:p>
            <a:pPr marL="228600" indent="-228600">
              <a:buFont typeface="Arial" panose="020B0604020202020204" pitchFamily="34" charset="0"/>
              <a:buAutoNum type="arabicPeriod"/>
            </a:pPr>
            <a:endParaRPr lang="en-AU" b="0" dirty="0"/>
          </a:p>
          <a:p>
            <a:pPr marL="171450" indent="-171450">
              <a:buFont typeface="Arial" panose="020B0604020202020204" pitchFamily="34" charset="0"/>
              <a:buChar char="•"/>
            </a:pPr>
            <a:r>
              <a:rPr lang="en-AU" b="0" dirty="0"/>
              <a:t>Provide an example of each category.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0" dirty="0">
                <a:solidFill>
                  <a:schemeClr val="tx1"/>
                </a:solidFill>
              </a:rPr>
              <a:t>In groups, students list down as many distractions as they can think of for all four categories. </a:t>
            </a:r>
          </a:p>
          <a:p>
            <a:pPr marL="0" indent="0">
              <a:buFont typeface="Arial" panose="020B0604020202020204" pitchFamily="34" charset="0"/>
              <a:buNone/>
            </a:pPr>
            <a:r>
              <a:rPr lang="en-AU" b="0" dirty="0"/>
              <a:t> </a:t>
            </a:r>
          </a:p>
        </p:txBody>
      </p:sp>
      <p:sp>
        <p:nvSpPr>
          <p:cNvPr id="4" name="Slide Number Placeholder 3"/>
          <p:cNvSpPr>
            <a:spLocks noGrp="1"/>
          </p:cNvSpPr>
          <p:nvPr>
            <p:ph type="sldNum" sz="quarter" idx="5"/>
          </p:nvPr>
        </p:nvSpPr>
        <p:spPr/>
        <p:txBody>
          <a:bodyPr/>
          <a:lstStyle/>
          <a:p>
            <a:fld id="{99B883AC-FE3C-4431-9252-48CE78076032}" type="slidenum">
              <a:rPr lang="en-AU" smtClean="0"/>
              <a:t>9</a:t>
            </a:fld>
            <a:endParaRPr lang="en-AU"/>
          </a:p>
        </p:txBody>
      </p:sp>
    </p:spTree>
    <p:extLst>
      <p:ext uri="{BB962C8B-B14F-4D97-AF65-F5344CB8AC3E}">
        <p14:creationId xmlns:p14="http://schemas.microsoft.com/office/powerpoint/2010/main" val="736570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spcAft>
                <a:spcPts val="1200"/>
              </a:spcAft>
              <a:buFont typeface="Arial" panose="020B0604020202020204" pitchFamily="34" charset="0"/>
              <a:buNone/>
            </a:pPr>
            <a:r>
              <a:rPr lang="en-AU" sz="1200" b="0" i="0" dirty="0">
                <a:solidFill>
                  <a:srgbClr val="000000"/>
                </a:solidFill>
                <a:effectLst/>
                <a:latin typeface="Arial" panose="020B0604020202020204" pitchFamily="34" charset="0"/>
                <a:cs typeface="Arial" panose="020B0604020202020204" pitchFamily="34" charset="0"/>
              </a:rPr>
              <a:t>Red Plate. One Mate: Explain that these laws were brought in to remove passenger distractions for inexperienced drivers.</a:t>
            </a:r>
          </a:p>
          <a:p>
            <a:pPr marL="171450" indent="-171450" algn="l">
              <a:spcAft>
                <a:spcPts val="1200"/>
              </a:spcAft>
              <a:buFont typeface="Arial" panose="020B0604020202020204" pitchFamily="34" charset="0"/>
              <a:buChar char="•"/>
            </a:pPr>
            <a:r>
              <a:rPr lang="en-AU" sz="1200" b="0" i="0" dirty="0">
                <a:solidFill>
                  <a:srgbClr val="000000"/>
                </a:solidFill>
                <a:effectLst/>
                <a:latin typeface="Arial" panose="020B0604020202020204" pitchFamily="34" charset="0"/>
                <a:cs typeface="Arial" panose="020B0604020202020204" pitchFamily="34" charset="0"/>
              </a:rPr>
              <a:t>The legislation applies to all red P-platers</a:t>
            </a:r>
          </a:p>
          <a:p>
            <a:pPr marL="171450" indent="-171450" algn="l">
              <a:spcAft>
                <a:spcPts val="1200"/>
              </a:spcAft>
              <a:buFont typeface="Arial" panose="020B0604020202020204" pitchFamily="34" charset="0"/>
              <a:buChar char="•"/>
            </a:pPr>
            <a:r>
              <a:rPr lang="en-AU" sz="1200" b="0" i="0" dirty="0">
                <a:solidFill>
                  <a:srgbClr val="000000"/>
                </a:solidFill>
                <a:effectLst/>
                <a:latin typeface="Arial" panose="020B0604020202020204" pitchFamily="34" charset="0"/>
                <a:cs typeface="Arial" panose="020B0604020202020204" pitchFamily="34" charset="0"/>
              </a:rPr>
              <a:t>The red P-plate passenger limit permits only one passenger in a car, or on a motorbike, at all times</a:t>
            </a:r>
          </a:p>
          <a:p>
            <a:pPr marL="171450" indent="-171450" algn="l">
              <a:spcAft>
                <a:spcPts val="1200"/>
              </a:spcAft>
              <a:buFont typeface="Arial" panose="020B0604020202020204" pitchFamily="34" charset="0"/>
              <a:buChar char="•"/>
            </a:pPr>
            <a:r>
              <a:rPr lang="en-AU" sz="1200" b="0" i="0" dirty="0">
                <a:solidFill>
                  <a:srgbClr val="000000"/>
                </a:solidFill>
                <a:effectLst/>
                <a:latin typeface="Arial" panose="020B0604020202020204" pitchFamily="34" charset="0"/>
                <a:cs typeface="Arial" panose="020B0604020202020204" pitchFamily="34" charset="0"/>
              </a:rPr>
              <a:t>A $200 fine and two demerit points will apply which is the same penalty as not complying with the existing midnight to 5am curfew for red P-plate drivers.</a:t>
            </a:r>
          </a:p>
          <a:p>
            <a:endParaRPr lang="en-AU" sz="1200" dirty="0">
              <a:latin typeface="Arial" panose="020B0604020202020204" pitchFamily="34" charset="0"/>
              <a:cs typeface="Arial" panose="020B0604020202020204" pitchFamily="34" charset="0"/>
            </a:endParaRPr>
          </a:p>
          <a:p>
            <a:r>
              <a:rPr lang="en-AU" sz="1200" dirty="0">
                <a:latin typeface="Arial" panose="020B0604020202020204" pitchFamily="34" charset="0"/>
                <a:cs typeface="Arial" panose="020B0604020202020204" pitchFamily="34" charset="0"/>
              </a:rPr>
              <a:t>Exemptions:</a:t>
            </a:r>
          </a:p>
          <a:p>
            <a:pPr marL="171450" indent="-171450" algn="l">
              <a:lnSpc>
                <a:spcPts val="1725"/>
              </a:lnSpc>
              <a:spcAft>
                <a:spcPts val="1200"/>
              </a:spcAft>
              <a:buFont typeface="Arial" panose="020B0604020202020204" pitchFamily="34" charset="0"/>
              <a:buChar char="•"/>
            </a:pPr>
            <a:r>
              <a:rPr lang="en-AU" sz="1200" b="0" i="0" dirty="0">
                <a:solidFill>
                  <a:srgbClr val="000000"/>
                </a:solidFill>
                <a:effectLst/>
                <a:latin typeface="Arial" panose="020B0604020202020204" pitchFamily="34" charset="0"/>
                <a:cs typeface="Arial" panose="020B0604020202020204" pitchFamily="34" charset="0"/>
              </a:rPr>
              <a:t>the additional passengers include a driver who has held a full C-class licence for at least four years; or</a:t>
            </a:r>
          </a:p>
          <a:p>
            <a:pPr marL="171450" indent="-171450" algn="l">
              <a:lnSpc>
                <a:spcPts val="1725"/>
              </a:lnSpc>
              <a:spcAft>
                <a:spcPts val="1200"/>
              </a:spcAft>
              <a:buFont typeface="Arial" panose="020B0604020202020204" pitchFamily="34" charset="0"/>
              <a:buChar char="•"/>
            </a:pPr>
            <a:r>
              <a:rPr lang="en-AU" sz="1200" b="0" i="0" dirty="0">
                <a:solidFill>
                  <a:srgbClr val="000000"/>
                </a:solidFill>
                <a:effectLst/>
                <a:latin typeface="Arial" panose="020B0604020202020204" pitchFamily="34" charset="0"/>
                <a:cs typeface="Arial" panose="020B0604020202020204" pitchFamily="34" charset="0"/>
              </a:rPr>
              <a:t>other passengers are immediate family members; or</a:t>
            </a:r>
          </a:p>
          <a:p>
            <a:pPr marL="171450" indent="-171450" algn="l">
              <a:lnSpc>
                <a:spcPts val="1725"/>
              </a:lnSpc>
              <a:spcAft>
                <a:spcPts val="1200"/>
              </a:spcAft>
              <a:buFont typeface="Arial" panose="020B0604020202020204" pitchFamily="34" charset="0"/>
              <a:buChar char="•"/>
            </a:pPr>
            <a:r>
              <a:rPr lang="en-AU" sz="1200" b="0" i="0" dirty="0">
                <a:solidFill>
                  <a:srgbClr val="000000"/>
                </a:solidFill>
                <a:effectLst/>
                <a:latin typeface="Arial" panose="020B0604020202020204" pitchFamily="34" charset="0"/>
                <a:cs typeface="Arial" panose="020B0604020202020204" pitchFamily="34" charset="0"/>
              </a:rPr>
              <a:t>if additional passengers are in the vehicle as a necessary requirement of the driver's employment (paid or unpaid). You are required to have a letter from your employer to present to WA Police when requested.</a:t>
            </a:r>
            <a:endParaRPr lang="en-AU" sz="1200" dirty="0">
              <a:latin typeface="Arial" panose="020B0604020202020204" pitchFamily="34" charset="0"/>
              <a:cs typeface="Arial" panose="020B0604020202020204" pitchFamily="34" charset="0"/>
            </a:endParaRP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11</a:t>
            </a:fld>
            <a:endParaRPr lang="en-AU"/>
          </a:p>
        </p:txBody>
      </p:sp>
    </p:spTree>
    <p:extLst>
      <p:ext uri="{BB962C8B-B14F-4D97-AF65-F5344CB8AC3E}">
        <p14:creationId xmlns:p14="http://schemas.microsoft.com/office/powerpoint/2010/main" val="18660976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Using the scenarios on page 111, students create a role-play demonstrating the decision the driver should make to reduce the risk.</a:t>
            </a:r>
          </a:p>
        </p:txBody>
      </p:sp>
      <p:sp>
        <p:nvSpPr>
          <p:cNvPr id="4" name="Slide Number Placeholder 3"/>
          <p:cNvSpPr>
            <a:spLocks noGrp="1"/>
          </p:cNvSpPr>
          <p:nvPr>
            <p:ph type="sldNum" sz="quarter" idx="5"/>
          </p:nvPr>
        </p:nvSpPr>
        <p:spPr/>
        <p:txBody>
          <a:bodyPr/>
          <a:lstStyle/>
          <a:p>
            <a:fld id="{99B883AC-FE3C-4431-9252-48CE78076032}" type="slidenum">
              <a:rPr lang="en-AU" smtClean="0"/>
              <a:t>12</a:t>
            </a:fld>
            <a:endParaRPr lang="en-AU"/>
          </a:p>
        </p:txBody>
      </p:sp>
    </p:spTree>
    <p:extLst>
      <p:ext uri="{BB962C8B-B14F-4D97-AF65-F5344CB8AC3E}">
        <p14:creationId xmlns:p14="http://schemas.microsoft.com/office/powerpoint/2010/main" val="24820614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Individually or in small groups, students reflect on the following questions:</a:t>
            </a:r>
          </a:p>
          <a:p>
            <a:endParaRPr lang="en-AU" dirty="0"/>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13</a:t>
            </a:fld>
            <a:endParaRPr lang="en-AU"/>
          </a:p>
        </p:txBody>
      </p:sp>
    </p:spTree>
    <p:extLst>
      <p:ext uri="{BB962C8B-B14F-4D97-AF65-F5344CB8AC3E}">
        <p14:creationId xmlns:p14="http://schemas.microsoft.com/office/powerpoint/2010/main" val="37016349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ABBF3D44-47DF-144C-6B6B-F8BC5ABE8B28}"/>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03" r="22703"/>
          <a:stretch/>
        </p:blipFill>
        <p:spPr/>
      </p:pic>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6 </a:t>
            </a:r>
          </a:p>
          <a:p>
            <a:r>
              <a:rPr lang="en-AU" dirty="0"/>
              <a:t>Reducing risks</a:t>
            </a:r>
          </a:p>
        </p:txBody>
      </p:sp>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Font typeface="Arial" panose="020B0604020202020204" pitchFamily="34" charset="0"/>
              <a:buAutoNum type="arabicPeriod"/>
            </a:pPr>
            <a:r>
              <a:rPr lang="en-AU" dirty="0">
                <a:solidFill>
                  <a:schemeClr val="tx1"/>
                </a:solidFill>
              </a:rPr>
              <a:t>Explain the BAC legal requirements for a learner, provisional and full licence driver.</a:t>
            </a:r>
          </a:p>
          <a:p>
            <a:pPr marL="342900" indent="-342900">
              <a:buFont typeface="Arial" panose="020B0604020202020204" pitchFamily="34" charset="0"/>
              <a:buAutoNum type="arabicPeriod"/>
            </a:pPr>
            <a:r>
              <a:rPr lang="en-AU" dirty="0">
                <a:solidFill>
                  <a:schemeClr val="tx1"/>
                </a:solidFill>
              </a:rPr>
              <a:t>Outline what causes fatigue, how it increases the risk of a road crash and strategies to reduce fatigue for a safer driving experience.</a:t>
            </a:r>
          </a:p>
          <a:p>
            <a:pPr marL="342900" indent="-342900">
              <a:buFont typeface="Arial" panose="020B0604020202020204" pitchFamily="34" charset="0"/>
              <a:buAutoNum type="arabicPeriod"/>
            </a:pPr>
            <a:r>
              <a:rPr lang="en-AU" dirty="0">
                <a:solidFill>
                  <a:schemeClr val="tx1"/>
                </a:solidFill>
              </a:rPr>
              <a:t>Explore the range of distractions that can impact drivers and strategies to mitigate them.</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59BC34-3506-4B2C-8007-CDBBA0CCCD01}"/>
              </a:ext>
            </a:extLst>
          </p:cNvPr>
          <p:cNvSpPr txBox="1"/>
          <p:nvPr/>
        </p:nvSpPr>
        <p:spPr>
          <a:xfrm>
            <a:off x="776286" y="1601789"/>
            <a:ext cx="10639428"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The ‘Fatal 5’ are the leading, preventable human behaviours that cause fatal road crashes.</a:t>
            </a:r>
          </a:p>
        </p:txBody>
      </p:sp>
      <p:sp>
        <p:nvSpPr>
          <p:cNvPr id="8" name="Title 1">
            <a:extLst>
              <a:ext uri="{FF2B5EF4-FFF2-40B4-BE49-F238E27FC236}">
                <a16:creationId xmlns:a16="http://schemas.microsoft.com/office/drawing/2014/main" id="{D2DFE579-8D57-4AF1-648A-A9AD30CF50E6}"/>
              </a:ext>
            </a:extLst>
          </p:cNvPr>
          <p:cNvSpPr txBox="1">
            <a:spLocks/>
          </p:cNvSpPr>
          <p:nvPr/>
        </p:nvSpPr>
        <p:spPr>
          <a:xfrm>
            <a:off x="776286" y="728401"/>
            <a:ext cx="10944226" cy="87338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r>
              <a:rPr lang="en-AU" dirty="0"/>
              <a:t>The Fatal 5</a:t>
            </a:r>
          </a:p>
        </p:txBody>
      </p:sp>
      <p:sp>
        <p:nvSpPr>
          <p:cNvPr id="2" name="TextBox 1">
            <a:extLst>
              <a:ext uri="{FF2B5EF4-FFF2-40B4-BE49-F238E27FC236}">
                <a16:creationId xmlns:a16="http://schemas.microsoft.com/office/drawing/2014/main" id="{5E346974-4871-C883-9BA8-C3A891432BF1}"/>
              </a:ext>
            </a:extLst>
          </p:cNvPr>
          <p:cNvSpPr txBox="1"/>
          <p:nvPr/>
        </p:nvSpPr>
        <p:spPr>
          <a:xfrm>
            <a:off x="901700" y="2362200"/>
            <a:ext cx="5727700" cy="3139321"/>
          </a:xfrm>
          <a:prstGeom prst="rect">
            <a:avLst/>
          </a:prstGeom>
          <a:noFill/>
        </p:spPr>
        <p:txBody>
          <a:bodyPr wrap="square" rtlCol="0">
            <a:spAutoFit/>
          </a:bodyPr>
          <a:lstStyle/>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Speed</a:t>
            </a: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Fatigue</a:t>
            </a: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Inattention</a:t>
            </a: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Alcohol and drugs</a:t>
            </a: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Non-use of seatbelts</a:t>
            </a:r>
          </a:p>
          <a:p>
            <a:endParaRPr lang="en-AU" dirty="0"/>
          </a:p>
          <a:p>
            <a:endParaRPr lang="en-AU" dirty="0"/>
          </a:p>
        </p:txBody>
      </p:sp>
    </p:spTree>
    <p:extLst>
      <p:ext uri="{BB962C8B-B14F-4D97-AF65-F5344CB8AC3E}">
        <p14:creationId xmlns:p14="http://schemas.microsoft.com/office/powerpoint/2010/main" val="3284845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864940" y="582019"/>
            <a:ext cx="8064498" cy="422289"/>
          </a:xfrm>
        </p:spPr>
        <p:txBody>
          <a:bodyPr/>
          <a:lstStyle/>
          <a:p>
            <a:r>
              <a:rPr lang="en-AU" dirty="0"/>
              <a:t>What is a standard drink?</a:t>
            </a:r>
          </a:p>
        </p:txBody>
      </p:sp>
      <p:sp>
        <p:nvSpPr>
          <p:cNvPr id="7" name="TextBox 6">
            <a:extLst>
              <a:ext uri="{FF2B5EF4-FFF2-40B4-BE49-F238E27FC236}">
                <a16:creationId xmlns:a16="http://schemas.microsoft.com/office/drawing/2014/main" id="{A7BBADE2-B760-D6D1-55C9-E3A1C62AFC23}"/>
              </a:ext>
            </a:extLst>
          </p:cNvPr>
          <p:cNvSpPr txBox="1"/>
          <p:nvPr/>
        </p:nvSpPr>
        <p:spPr>
          <a:xfrm>
            <a:off x="3379540" y="2480832"/>
            <a:ext cx="7745660" cy="2031325"/>
          </a:xfrm>
          <a:prstGeom prst="rect">
            <a:avLst/>
          </a:prstGeom>
          <a:noFill/>
        </p:spPr>
        <p:txBody>
          <a:bodyPr wrap="square">
            <a:spAutoFit/>
          </a:bodyPr>
          <a:lstStyle/>
          <a:p>
            <a:r>
              <a:rPr lang="en-AU" sz="1800" b="1" u="none" strike="noStrike" baseline="0" dirty="0">
                <a:latin typeface="Arial" panose="020B0604020202020204" pitchFamily="34" charset="0"/>
                <a:cs typeface="Arial" panose="020B0604020202020204" pitchFamily="34" charset="0"/>
              </a:rPr>
              <a:t>What is a standard drink?</a:t>
            </a:r>
          </a:p>
          <a:p>
            <a:endParaRPr lang="en-AU" sz="1800" u="none" strike="noStrike" baseline="0" dirty="0">
              <a:latin typeface="Arial" panose="020B0604020202020204" pitchFamily="34" charset="0"/>
              <a:cs typeface="Arial" panose="020B0604020202020204" pitchFamily="34" charset="0"/>
            </a:endParaRPr>
          </a:p>
          <a:p>
            <a:r>
              <a:rPr lang="en-AU" sz="1800" u="none" strike="noStrike" baseline="0" dirty="0">
                <a:latin typeface="Arial" panose="020B0604020202020204" pitchFamily="34" charset="0"/>
                <a:cs typeface="Arial" panose="020B0604020202020204" pitchFamily="34" charset="0"/>
              </a:rPr>
              <a:t>Any alcoholic drink that contains 10 grams of pure alcohol is called a STANDARD DRINK.</a:t>
            </a:r>
          </a:p>
          <a:p>
            <a:endParaRPr lang="en-AU" sz="1800" u="none" strike="noStrike" baseline="0" dirty="0">
              <a:latin typeface="Arial" panose="020B0604020202020204" pitchFamily="34" charset="0"/>
              <a:cs typeface="Arial" panose="020B0604020202020204" pitchFamily="34" charset="0"/>
            </a:endParaRPr>
          </a:p>
          <a:p>
            <a:r>
              <a:rPr lang="en-AU" sz="1800" u="none" strike="noStrike" baseline="0" dirty="0">
                <a:latin typeface="Arial" panose="020B0604020202020204" pitchFamily="34" charset="0"/>
                <a:cs typeface="Arial" panose="020B0604020202020204" pitchFamily="34" charset="0"/>
              </a:rPr>
              <a:t>Different types of alcoholic drinks contain different amounts of pure alcohol.</a:t>
            </a:r>
            <a:endParaRPr lang="en-AU"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8AAC8185-A8AD-D04F-2696-75E203260F58}"/>
              </a:ext>
            </a:extLst>
          </p:cNvPr>
          <p:cNvPicPr>
            <a:picLocks noChangeAspect="1"/>
          </p:cNvPicPr>
          <p:nvPr/>
        </p:nvPicPr>
        <p:blipFill>
          <a:blip r:embed="rId3"/>
          <a:stretch>
            <a:fillRect/>
          </a:stretch>
        </p:blipFill>
        <p:spPr>
          <a:xfrm>
            <a:off x="864940" y="2480832"/>
            <a:ext cx="2297358" cy="3698996"/>
          </a:xfrm>
          <a:prstGeom prst="rect">
            <a:avLst/>
          </a:prstGeom>
        </p:spPr>
      </p:pic>
      <p:sp>
        <p:nvSpPr>
          <p:cNvPr id="14" name="TextBox 13">
            <a:extLst>
              <a:ext uri="{FF2B5EF4-FFF2-40B4-BE49-F238E27FC236}">
                <a16:creationId xmlns:a16="http://schemas.microsoft.com/office/drawing/2014/main" id="{350C673B-B661-91DA-2548-14F1BA2BF0C5}"/>
              </a:ext>
            </a:extLst>
          </p:cNvPr>
          <p:cNvSpPr txBox="1"/>
          <p:nvPr/>
        </p:nvSpPr>
        <p:spPr>
          <a:xfrm>
            <a:off x="749300" y="1557904"/>
            <a:ext cx="10210800" cy="369332"/>
          </a:xfrm>
          <a:prstGeom prst="rect">
            <a:avLst/>
          </a:prstGeom>
          <a:noFill/>
        </p:spPr>
        <p:txBody>
          <a:bodyPr wrap="square">
            <a:spAutoFit/>
          </a:bodyPr>
          <a:lstStyle/>
          <a:p>
            <a:pPr algn="ctr"/>
            <a:r>
              <a:rPr lang="en-AU" sz="1800" b="1" i="0" strike="noStrike" kern="1200" baseline="0" dirty="0">
                <a:solidFill>
                  <a:schemeClr val="tx1"/>
                </a:solidFill>
                <a:latin typeface="Arial" panose="020B0604020202020204" pitchFamily="34" charset="0"/>
                <a:cs typeface="Arial" panose="020B0604020202020204" pitchFamily="34" charset="0"/>
              </a:rPr>
              <a:t>No alcohol is the safest option for children and young people under 18 years of age.</a:t>
            </a:r>
          </a:p>
        </p:txBody>
      </p:sp>
    </p:spTree>
    <p:extLst>
      <p:ext uri="{BB962C8B-B14F-4D97-AF65-F5344CB8AC3E}">
        <p14:creationId xmlns:p14="http://schemas.microsoft.com/office/powerpoint/2010/main" val="3235380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5E2A9-0153-ABEF-D471-86D8963B11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084B7E-1965-1CFB-E2DA-3644CCF4D035}"/>
              </a:ext>
            </a:extLst>
          </p:cNvPr>
          <p:cNvSpPr>
            <a:spLocks noGrp="1"/>
          </p:cNvSpPr>
          <p:nvPr>
            <p:ph type="title"/>
          </p:nvPr>
        </p:nvSpPr>
        <p:spPr>
          <a:xfrm>
            <a:off x="864940" y="582019"/>
            <a:ext cx="8064498" cy="422289"/>
          </a:xfrm>
        </p:spPr>
        <p:txBody>
          <a:bodyPr/>
          <a:lstStyle/>
          <a:p>
            <a:r>
              <a:rPr lang="en-AU" dirty="0"/>
              <a:t>Zero alcohol </a:t>
            </a:r>
          </a:p>
        </p:txBody>
      </p:sp>
      <p:sp>
        <p:nvSpPr>
          <p:cNvPr id="11" name="TextBox 10">
            <a:extLst>
              <a:ext uri="{FF2B5EF4-FFF2-40B4-BE49-F238E27FC236}">
                <a16:creationId xmlns:a16="http://schemas.microsoft.com/office/drawing/2014/main" id="{4BB71C12-1702-04B8-FD0F-22CE1A8DE06B}"/>
              </a:ext>
            </a:extLst>
          </p:cNvPr>
          <p:cNvSpPr txBox="1"/>
          <p:nvPr/>
        </p:nvSpPr>
        <p:spPr>
          <a:xfrm>
            <a:off x="826170" y="1490232"/>
            <a:ext cx="10539660" cy="1477328"/>
          </a:xfrm>
          <a:prstGeom prst="rect">
            <a:avLst/>
          </a:prstGeom>
          <a:noFill/>
        </p:spPr>
        <p:txBody>
          <a:bodyPr wrap="square" rtlCol="0">
            <a:spAutoFit/>
          </a:bodyPr>
          <a:lstStyle/>
          <a:p>
            <a:pPr marL="342900" indent="-342900">
              <a:buAutoNum type="arabicPeriod"/>
            </a:pPr>
            <a:r>
              <a:rPr lang="en-AU" dirty="0">
                <a:latin typeface="Arial" panose="020B0604020202020204" pitchFamily="34" charset="0"/>
                <a:cs typeface="Arial" panose="020B0604020202020204" pitchFamily="34" charset="0"/>
              </a:rPr>
              <a:t>What is the legal Blood Alcohol Concentration (BAC) for Learners and P-Plate drivers?</a:t>
            </a:r>
          </a:p>
          <a:p>
            <a:pPr marL="342900" indent="-342900">
              <a:buAutoNum type="arabicPeriod"/>
            </a:pPr>
            <a:endParaRPr lang="en-AU" dirty="0">
              <a:latin typeface="Arial" panose="020B0604020202020204" pitchFamily="34" charset="0"/>
              <a:cs typeface="Arial" panose="020B0604020202020204" pitchFamily="34" charset="0"/>
            </a:endParaRPr>
          </a:p>
          <a:p>
            <a:pPr marL="342900" indent="-342900">
              <a:buAutoNum type="arabicPeriod"/>
            </a:pPr>
            <a:r>
              <a:rPr lang="en-AU" dirty="0">
                <a:latin typeface="Arial" panose="020B0604020202020204" pitchFamily="34" charset="0"/>
                <a:cs typeface="Arial" panose="020B0604020202020204" pitchFamily="34" charset="0"/>
              </a:rPr>
              <a:t>There are many factors that can affect a person's BAC. What are some of these factors?</a:t>
            </a:r>
          </a:p>
          <a:p>
            <a:pPr marL="342900" indent="-342900">
              <a:buAutoNum type="arabicPeriod"/>
            </a:pPr>
            <a:endParaRPr lang="en-AU" b="1" dirty="0">
              <a:latin typeface="Arial" panose="020B0604020202020204" pitchFamily="34" charset="0"/>
              <a:cs typeface="Arial" panose="020B0604020202020204" pitchFamily="34" charset="0"/>
            </a:endParaRPr>
          </a:p>
          <a:p>
            <a:pPr marL="342900" indent="-342900">
              <a:buAutoNum type="arabicPeriod"/>
            </a:pPr>
            <a:endParaRPr lang="en-AU" b="1" dirty="0">
              <a:latin typeface="Arial" panose="020B0604020202020204" pitchFamily="34" charset="0"/>
              <a:cs typeface="Arial" panose="020B0604020202020204" pitchFamily="34" charset="0"/>
            </a:endParaRPr>
          </a:p>
        </p:txBody>
      </p:sp>
      <p:sp>
        <p:nvSpPr>
          <p:cNvPr id="3" name="Oval 2">
            <a:extLst>
              <a:ext uri="{FF2B5EF4-FFF2-40B4-BE49-F238E27FC236}">
                <a16:creationId xmlns:a16="http://schemas.microsoft.com/office/drawing/2014/main" id="{55E82EE2-2236-0191-55CC-67520637E567}"/>
              </a:ext>
            </a:extLst>
          </p:cNvPr>
          <p:cNvSpPr/>
          <p:nvPr/>
        </p:nvSpPr>
        <p:spPr>
          <a:xfrm>
            <a:off x="4308475" y="2679700"/>
            <a:ext cx="3575050" cy="3429000"/>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 </a:t>
            </a:r>
          </a:p>
          <a:p>
            <a:pPr algn="ctr"/>
            <a:r>
              <a:rPr lang="en-AU" i="1" dirty="0">
                <a:solidFill>
                  <a:schemeClr val="tx1"/>
                </a:solidFill>
                <a:latin typeface="Arial" panose="020B0604020202020204" pitchFamily="34" charset="0"/>
                <a:cs typeface="Arial" panose="020B0604020202020204" pitchFamily="34" charset="0"/>
              </a:rPr>
              <a:t>To drive or not to drive</a:t>
            </a: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a:t>
            </a:r>
          </a:p>
        </p:txBody>
      </p:sp>
    </p:spTree>
    <p:extLst>
      <p:ext uri="{BB962C8B-B14F-4D97-AF65-F5344CB8AC3E}">
        <p14:creationId xmlns:p14="http://schemas.microsoft.com/office/powerpoint/2010/main" val="65370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788740" y="582019"/>
            <a:ext cx="8064498" cy="422289"/>
          </a:xfrm>
        </p:spPr>
        <p:txBody>
          <a:bodyPr/>
          <a:lstStyle/>
          <a:p>
            <a:r>
              <a:rPr lang="en-AU" dirty="0"/>
              <a:t>Fatigue </a:t>
            </a:r>
          </a:p>
        </p:txBody>
      </p:sp>
      <p:sp>
        <p:nvSpPr>
          <p:cNvPr id="4" name="TextBox 3">
            <a:extLst>
              <a:ext uri="{FF2B5EF4-FFF2-40B4-BE49-F238E27FC236}">
                <a16:creationId xmlns:a16="http://schemas.microsoft.com/office/drawing/2014/main" id="{1B59BC34-3506-4B2C-8007-CDBBA0CCCD01}"/>
              </a:ext>
            </a:extLst>
          </p:cNvPr>
          <p:cNvSpPr txBox="1"/>
          <p:nvPr/>
        </p:nvSpPr>
        <p:spPr>
          <a:xfrm>
            <a:off x="750305" y="3684019"/>
            <a:ext cx="10590460" cy="369332"/>
          </a:xfrm>
          <a:prstGeom prst="rect">
            <a:avLst/>
          </a:prstGeom>
          <a:noFill/>
        </p:spPr>
        <p:txBody>
          <a:bodyPr wrap="square" rtlCol="0">
            <a:spAutoFit/>
          </a:bodyPr>
          <a:lstStyle/>
          <a:p>
            <a:r>
              <a:rPr lang="en-AU" b="1" dirty="0">
                <a:latin typeface="Arial" panose="020B0604020202020204" pitchFamily="34" charset="0"/>
                <a:cs typeface="Arial" panose="020B0604020202020204" pitchFamily="34" charset="0"/>
              </a:rPr>
              <a:t>How does fatigue affect drivers?</a:t>
            </a:r>
          </a:p>
        </p:txBody>
      </p:sp>
      <p:sp>
        <p:nvSpPr>
          <p:cNvPr id="11" name="TextBox 10">
            <a:extLst>
              <a:ext uri="{FF2B5EF4-FFF2-40B4-BE49-F238E27FC236}">
                <a16:creationId xmlns:a16="http://schemas.microsoft.com/office/drawing/2014/main" id="{8BDFF68D-21A7-5AC2-7CAA-257738DB52C6}"/>
              </a:ext>
            </a:extLst>
          </p:cNvPr>
          <p:cNvSpPr txBox="1"/>
          <p:nvPr/>
        </p:nvSpPr>
        <p:spPr>
          <a:xfrm>
            <a:off x="699840" y="1419656"/>
            <a:ext cx="10691390" cy="1754326"/>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The 'body clock' in the brain, known as the circadian rhythm, is a 24-hour internal clock in our brain that regulates cycles of alertness and sleepiness by responding to light changes in our environment.</a:t>
            </a: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This ‘body clock’ programs people to feel very sleepy between 2am and 5am and 2pm and 5pm.</a:t>
            </a: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During these times there is an increase of fatigues related crashes. </a:t>
            </a:r>
          </a:p>
        </p:txBody>
      </p:sp>
    </p:spTree>
    <p:extLst>
      <p:ext uri="{BB962C8B-B14F-4D97-AF65-F5344CB8AC3E}">
        <p14:creationId xmlns:p14="http://schemas.microsoft.com/office/powerpoint/2010/main" val="2394519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617EF-BAFC-CFB6-FAF0-9AD4A399E8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2E48EB-774D-D393-EF05-5ABF1D8981A4}"/>
              </a:ext>
            </a:extLst>
          </p:cNvPr>
          <p:cNvSpPr>
            <a:spLocks noGrp="1"/>
          </p:cNvSpPr>
          <p:nvPr>
            <p:ph type="title"/>
          </p:nvPr>
        </p:nvSpPr>
        <p:spPr>
          <a:xfrm>
            <a:off x="788740" y="582019"/>
            <a:ext cx="8064498" cy="422289"/>
          </a:xfrm>
        </p:spPr>
        <p:txBody>
          <a:bodyPr/>
          <a:lstStyle/>
          <a:p>
            <a:r>
              <a:rPr lang="en-AU" dirty="0"/>
              <a:t>What does fatigue look like, sound like, feel like?</a:t>
            </a:r>
          </a:p>
        </p:txBody>
      </p:sp>
      <p:sp>
        <p:nvSpPr>
          <p:cNvPr id="11" name="TextBox 10">
            <a:extLst>
              <a:ext uri="{FF2B5EF4-FFF2-40B4-BE49-F238E27FC236}">
                <a16:creationId xmlns:a16="http://schemas.microsoft.com/office/drawing/2014/main" id="{92ABCD74-FFC6-F136-6188-F53C4AC5AED3}"/>
              </a:ext>
            </a:extLst>
          </p:cNvPr>
          <p:cNvSpPr txBox="1"/>
          <p:nvPr/>
        </p:nvSpPr>
        <p:spPr>
          <a:xfrm>
            <a:off x="788740" y="1506399"/>
            <a:ext cx="10971460"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In groups complete the fatigue Y-Chart.</a:t>
            </a:r>
          </a:p>
        </p:txBody>
      </p:sp>
      <p:pic>
        <p:nvPicPr>
          <p:cNvPr id="4" name="Picture 3">
            <a:extLst>
              <a:ext uri="{FF2B5EF4-FFF2-40B4-BE49-F238E27FC236}">
                <a16:creationId xmlns:a16="http://schemas.microsoft.com/office/drawing/2014/main" id="{86B07F65-91E6-1E8C-B159-BBCBBB5937BD}"/>
              </a:ext>
            </a:extLst>
          </p:cNvPr>
          <p:cNvPicPr>
            <a:picLocks noChangeAspect="1"/>
          </p:cNvPicPr>
          <p:nvPr/>
        </p:nvPicPr>
        <p:blipFill>
          <a:blip r:embed="rId3"/>
          <a:stretch>
            <a:fillRect/>
          </a:stretch>
        </p:blipFill>
        <p:spPr>
          <a:xfrm>
            <a:off x="2573755" y="2141889"/>
            <a:ext cx="6587289" cy="4134092"/>
          </a:xfrm>
          <a:prstGeom prst="rect">
            <a:avLst/>
          </a:prstGeom>
        </p:spPr>
      </p:pic>
    </p:spTree>
    <p:extLst>
      <p:ext uri="{BB962C8B-B14F-4D97-AF65-F5344CB8AC3E}">
        <p14:creationId xmlns:p14="http://schemas.microsoft.com/office/powerpoint/2010/main" val="397889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CDACE-FE42-DD81-86F6-00A8487AD234}"/>
              </a:ext>
            </a:extLst>
          </p:cNvPr>
          <p:cNvSpPr>
            <a:spLocks noGrp="1"/>
          </p:cNvSpPr>
          <p:nvPr>
            <p:ph type="title"/>
          </p:nvPr>
        </p:nvSpPr>
        <p:spPr/>
        <p:txBody>
          <a:bodyPr/>
          <a:lstStyle/>
          <a:p>
            <a:r>
              <a:rPr lang="en-AU" dirty="0"/>
              <a:t>Strategies to reduce fatigue-related crashes</a:t>
            </a:r>
          </a:p>
        </p:txBody>
      </p:sp>
      <p:sp>
        <p:nvSpPr>
          <p:cNvPr id="6" name="TextBox 5">
            <a:extLst>
              <a:ext uri="{FF2B5EF4-FFF2-40B4-BE49-F238E27FC236}">
                <a16:creationId xmlns:a16="http://schemas.microsoft.com/office/drawing/2014/main" id="{A235A82C-1129-F32B-6244-620A36A27814}"/>
              </a:ext>
            </a:extLst>
          </p:cNvPr>
          <p:cNvSpPr txBox="1"/>
          <p:nvPr/>
        </p:nvSpPr>
        <p:spPr>
          <a:xfrm>
            <a:off x="623886" y="1012695"/>
            <a:ext cx="11123614" cy="4992392"/>
          </a:xfrm>
          <a:prstGeom prst="rect">
            <a:avLst/>
          </a:prstGeom>
          <a:noFill/>
        </p:spPr>
        <p:txBody>
          <a:bodyPr wrap="square">
            <a:spAutoFit/>
          </a:bodyPr>
          <a:lstStyle/>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G</a:t>
            </a:r>
            <a:r>
              <a:rPr lang="en-AU" sz="1800" b="0" i="0" u="none" strike="noStrike" baseline="0" dirty="0">
                <a:latin typeface="Arial" panose="020B0604020202020204" pitchFamily="34" charset="0"/>
                <a:cs typeface="Arial" panose="020B0604020202020204" pitchFamily="34" charset="0"/>
              </a:rPr>
              <a:t>et plenty of sleep the night before starting out.</a:t>
            </a:r>
          </a:p>
          <a:p>
            <a:pPr marL="285750" indent="-285750">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Share the driving time.</a:t>
            </a:r>
            <a:endParaRPr lang="en-AU" sz="1800" b="0" i="0" u="none" strike="noStrike" baseline="0" dirty="0">
              <a:latin typeface="Arial" panose="020B0604020202020204" pitchFamily="34" charset="0"/>
              <a:cs typeface="Arial" panose="020B0604020202020204" pitchFamily="34" charset="0"/>
            </a:endParaRPr>
          </a:p>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S</a:t>
            </a:r>
            <a:r>
              <a:rPr lang="en-AU" sz="1800" b="0" i="0" u="none" strike="noStrike" baseline="0" dirty="0">
                <a:latin typeface="Arial" panose="020B0604020202020204" pitchFamily="34" charset="0"/>
                <a:cs typeface="Arial" panose="020B0604020202020204" pitchFamily="34" charset="0"/>
              </a:rPr>
              <a:t>top at a rest area during the trip</a:t>
            </a:r>
          </a:p>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A</a:t>
            </a:r>
            <a:r>
              <a:rPr lang="en-AU" sz="1800" b="0" i="0" u="none" strike="noStrike" baseline="0" dirty="0">
                <a:latin typeface="Arial" panose="020B0604020202020204" pitchFamily="34" charset="0"/>
                <a:cs typeface="Arial" panose="020B0604020202020204" pitchFamily="34" charset="0"/>
              </a:rPr>
              <a:t>void alcohol or medications that cause drowsiness</a:t>
            </a:r>
          </a:p>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H</a:t>
            </a:r>
            <a:r>
              <a:rPr lang="en-AU" sz="1800" b="0" i="0" u="none" strike="noStrike" baseline="0" dirty="0">
                <a:latin typeface="Arial" panose="020B0604020202020204" pitchFamily="34" charset="0"/>
                <a:cs typeface="Arial" panose="020B0604020202020204" pitchFamily="34" charset="0"/>
              </a:rPr>
              <a:t>ave a drink stop combined with a ‘stretch your legs’</a:t>
            </a:r>
          </a:p>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P</a:t>
            </a:r>
            <a:r>
              <a:rPr lang="en-AU" sz="1800" b="0" i="0" u="none" strike="noStrike" baseline="0" dirty="0">
                <a:latin typeface="Arial" panose="020B0604020202020204" pitchFamily="34" charset="0"/>
                <a:cs typeface="Arial" panose="020B0604020202020204" pitchFamily="34" charset="0"/>
              </a:rPr>
              <a:t>lan the trip into manageable distances and swap drivers every two hours</a:t>
            </a:r>
            <a:endParaRPr lang="en-AU" dirty="0">
              <a:latin typeface="Arial" panose="020B0604020202020204" pitchFamily="34" charset="0"/>
              <a:cs typeface="Arial" panose="020B0604020202020204" pitchFamily="34" charset="0"/>
            </a:endParaRPr>
          </a:p>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D</a:t>
            </a:r>
            <a:r>
              <a:rPr lang="en-AU" sz="1800" b="0" i="0" u="none" strike="noStrike" baseline="0" dirty="0">
                <a:latin typeface="Arial" panose="020B0604020202020204" pitchFamily="34" charset="0"/>
                <a:cs typeface="Arial" panose="020B0604020202020204" pitchFamily="34" charset="0"/>
              </a:rPr>
              <a:t>rive hydrated (dehydration can cause headaches, tiredness and light-headedness</a:t>
            </a:r>
            <a:r>
              <a:rPr lang="en-AU" dirty="0">
                <a:latin typeface="Arial" panose="020B0604020202020204" pitchFamily="34" charset="0"/>
                <a:cs typeface="Arial" panose="020B0604020202020204" pitchFamily="34" charset="0"/>
              </a:rPr>
              <a:t> </a:t>
            </a:r>
            <a:r>
              <a:rPr lang="en-AU" sz="1800" b="0" i="0" u="none" strike="noStrike" baseline="0" dirty="0">
                <a:latin typeface="Arial" panose="020B0604020202020204" pitchFamily="34" charset="0"/>
                <a:cs typeface="Arial" panose="020B0604020202020204" pitchFamily="34" charset="0"/>
              </a:rPr>
              <a:t>which can contribute to fatigue and affect driving)</a:t>
            </a:r>
          </a:p>
          <a:p>
            <a:pPr marL="285750" indent="-285750" algn="l">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A</a:t>
            </a:r>
            <a:r>
              <a:rPr lang="en-AU" sz="1800" b="0" i="0" u="none" strike="noStrike" baseline="0" dirty="0">
                <a:latin typeface="Arial" panose="020B0604020202020204" pitchFamily="34" charset="0"/>
                <a:cs typeface="Arial" panose="020B0604020202020204" pitchFamily="34" charset="0"/>
              </a:rPr>
              <a:t>void driving at night at normal sleep times.</a:t>
            </a:r>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1475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D96B9-38CA-CFFA-7635-E75BA8C8FCBD}"/>
              </a:ext>
            </a:extLst>
          </p:cNvPr>
          <p:cNvSpPr>
            <a:spLocks noGrp="1"/>
          </p:cNvSpPr>
          <p:nvPr>
            <p:ph type="title"/>
          </p:nvPr>
        </p:nvSpPr>
        <p:spPr/>
        <p:txBody>
          <a:bodyPr/>
          <a:lstStyle/>
          <a:p>
            <a:r>
              <a:rPr lang="en-AU" dirty="0"/>
              <a:t>Driver distractions </a:t>
            </a:r>
          </a:p>
        </p:txBody>
      </p:sp>
      <p:sp>
        <p:nvSpPr>
          <p:cNvPr id="3" name="Content Placeholder 2">
            <a:extLst>
              <a:ext uri="{FF2B5EF4-FFF2-40B4-BE49-F238E27FC236}">
                <a16:creationId xmlns:a16="http://schemas.microsoft.com/office/drawing/2014/main" id="{2878959E-9780-4D68-6AA9-F11D77E59ECE}"/>
              </a:ext>
            </a:extLst>
          </p:cNvPr>
          <p:cNvSpPr>
            <a:spLocks noGrp="1"/>
          </p:cNvSpPr>
          <p:nvPr>
            <p:ph sz="half" idx="1"/>
          </p:nvPr>
        </p:nvSpPr>
        <p:spPr>
          <a:xfrm>
            <a:off x="623886" y="1552575"/>
            <a:ext cx="10666414" cy="4321176"/>
          </a:xfrm>
        </p:spPr>
        <p:txBody>
          <a:bodyPr/>
          <a:lstStyle/>
          <a:p>
            <a:r>
              <a:rPr lang="en-AU" dirty="0">
                <a:solidFill>
                  <a:schemeClr val="tx1"/>
                </a:solidFill>
              </a:rPr>
              <a:t>Distractions can be categorised into 4 types: </a:t>
            </a:r>
          </a:p>
          <a:p>
            <a:pPr marL="228600" indent="-228600">
              <a:buFont typeface="Arial" panose="020B0604020202020204" pitchFamily="34" charset="0"/>
              <a:buAutoNum type="arabicPeriod"/>
            </a:pPr>
            <a:r>
              <a:rPr lang="en-AU" b="0" dirty="0">
                <a:solidFill>
                  <a:schemeClr val="tx1"/>
                </a:solidFill>
              </a:rPr>
              <a:t>Auditory: paying attention to sounds/noises.</a:t>
            </a:r>
          </a:p>
          <a:p>
            <a:pPr marL="228600" indent="-228600">
              <a:buFont typeface="Arial" panose="020B0604020202020204" pitchFamily="34" charset="0"/>
              <a:buAutoNum type="arabicPeriod"/>
            </a:pPr>
            <a:r>
              <a:rPr lang="en-AU" b="0" dirty="0">
                <a:solidFill>
                  <a:schemeClr val="tx1"/>
                </a:solidFill>
              </a:rPr>
              <a:t>Cognitive: something that takes mental effort.</a:t>
            </a:r>
          </a:p>
          <a:p>
            <a:pPr marL="228600" indent="-228600">
              <a:buFont typeface="Arial" panose="020B0604020202020204" pitchFamily="34" charset="0"/>
              <a:buAutoNum type="arabicPeriod"/>
            </a:pPr>
            <a:r>
              <a:rPr lang="en-AU" b="0" dirty="0">
                <a:solidFill>
                  <a:schemeClr val="tx1"/>
                </a:solidFill>
              </a:rPr>
              <a:t>Manual: something that may take your hand/s of the wheel.</a:t>
            </a:r>
          </a:p>
          <a:p>
            <a:pPr marL="228600" indent="-228600">
              <a:buFont typeface="Arial" panose="020B0604020202020204" pitchFamily="34" charset="0"/>
              <a:buAutoNum type="arabicPeriod"/>
            </a:pPr>
            <a:r>
              <a:rPr lang="en-AU" b="0" dirty="0">
                <a:solidFill>
                  <a:schemeClr val="tx1"/>
                </a:solidFill>
              </a:rPr>
              <a:t>Visual: something that takes your eyes off the road.</a:t>
            </a:r>
          </a:p>
          <a:p>
            <a:pPr marL="228600" indent="-228600">
              <a:buFont typeface="Arial" panose="020B0604020202020204" pitchFamily="34" charset="0"/>
              <a:buAutoNum type="arabicPeriod"/>
            </a:pPr>
            <a:endParaRPr lang="en-AU" b="0" dirty="0">
              <a:solidFill>
                <a:schemeClr val="tx1"/>
              </a:solidFill>
            </a:endParaRPr>
          </a:p>
          <a:p>
            <a:pPr algn="ctr"/>
            <a:r>
              <a:rPr lang="en-AU" dirty="0">
                <a:solidFill>
                  <a:schemeClr val="tx1"/>
                </a:solidFill>
              </a:rPr>
              <a:t>In groups, list down as many distractions as they can think of for all four categories. </a:t>
            </a:r>
          </a:p>
          <a:p>
            <a:endParaRPr lang="en-AU" dirty="0"/>
          </a:p>
        </p:txBody>
      </p:sp>
    </p:spTree>
    <p:extLst>
      <p:ext uri="{BB962C8B-B14F-4D97-AF65-F5344CB8AC3E}">
        <p14:creationId xmlns:p14="http://schemas.microsoft.com/office/powerpoint/2010/main" val="758678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897CA-4ED7-25FE-5DBD-3B11358874AB}"/>
              </a:ext>
            </a:extLst>
          </p:cNvPr>
          <p:cNvSpPr>
            <a:spLocks noGrp="1"/>
          </p:cNvSpPr>
          <p:nvPr>
            <p:ph type="title"/>
          </p:nvPr>
        </p:nvSpPr>
        <p:spPr/>
        <p:txBody>
          <a:bodyPr/>
          <a:lstStyle/>
          <a:p>
            <a:r>
              <a:rPr lang="en-AU" dirty="0"/>
              <a:t>Driver distractions – Examples </a:t>
            </a:r>
          </a:p>
        </p:txBody>
      </p:sp>
      <p:graphicFrame>
        <p:nvGraphicFramePr>
          <p:cNvPr id="5" name="Table 4">
            <a:extLst>
              <a:ext uri="{FF2B5EF4-FFF2-40B4-BE49-F238E27FC236}">
                <a16:creationId xmlns:a16="http://schemas.microsoft.com/office/drawing/2014/main" id="{ED419727-3DC5-4CFC-B991-2F2D729B5CF8}"/>
              </a:ext>
            </a:extLst>
          </p:cNvPr>
          <p:cNvGraphicFramePr>
            <a:graphicFrameLocks noGrp="1"/>
          </p:cNvGraphicFramePr>
          <p:nvPr>
            <p:extLst>
              <p:ext uri="{D42A27DB-BD31-4B8C-83A1-F6EECF244321}">
                <p14:modId xmlns:p14="http://schemas.microsoft.com/office/powerpoint/2010/main" val="1222659118"/>
              </p:ext>
            </p:extLst>
          </p:nvPr>
        </p:nvGraphicFramePr>
        <p:xfrm>
          <a:off x="1358898" y="1591733"/>
          <a:ext cx="9017000" cy="3285067"/>
        </p:xfrm>
        <a:graphic>
          <a:graphicData uri="http://schemas.openxmlformats.org/drawingml/2006/table">
            <a:tbl>
              <a:tblPr firstRow="1" bandRow="1">
                <a:tableStyleId>{5C22544A-7EE6-4342-B048-85BDC9FD1C3A}</a:tableStyleId>
              </a:tblPr>
              <a:tblGrid>
                <a:gridCol w="2254250">
                  <a:extLst>
                    <a:ext uri="{9D8B030D-6E8A-4147-A177-3AD203B41FA5}">
                      <a16:colId xmlns:a16="http://schemas.microsoft.com/office/drawing/2014/main" val="1589207870"/>
                    </a:ext>
                  </a:extLst>
                </a:gridCol>
                <a:gridCol w="2254250">
                  <a:extLst>
                    <a:ext uri="{9D8B030D-6E8A-4147-A177-3AD203B41FA5}">
                      <a16:colId xmlns:a16="http://schemas.microsoft.com/office/drawing/2014/main" val="2771697345"/>
                    </a:ext>
                  </a:extLst>
                </a:gridCol>
                <a:gridCol w="2254250">
                  <a:extLst>
                    <a:ext uri="{9D8B030D-6E8A-4147-A177-3AD203B41FA5}">
                      <a16:colId xmlns:a16="http://schemas.microsoft.com/office/drawing/2014/main" val="3250728629"/>
                    </a:ext>
                  </a:extLst>
                </a:gridCol>
                <a:gridCol w="2254250">
                  <a:extLst>
                    <a:ext uri="{9D8B030D-6E8A-4147-A177-3AD203B41FA5}">
                      <a16:colId xmlns:a16="http://schemas.microsoft.com/office/drawing/2014/main" val="3397740671"/>
                    </a:ext>
                  </a:extLst>
                </a:gridCol>
              </a:tblGrid>
              <a:tr h="380048">
                <a:tc>
                  <a:txBody>
                    <a:bodyPr/>
                    <a:lstStyle/>
                    <a:p>
                      <a:r>
                        <a:rPr lang="en-AU" dirty="0"/>
                        <a:t>Auditory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85AC"/>
                    </a:solidFill>
                  </a:tcPr>
                </a:tc>
                <a:tc>
                  <a:txBody>
                    <a:bodyPr/>
                    <a:lstStyle/>
                    <a:p>
                      <a:r>
                        <a:rPr lang="en-AU" dirty="0"/>
                        <a:t>Cognitive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85AC"/>
                    </a:solidFill>
                  </a:tcPr>
                </a:tc>
                <a:tc>
                  <a:txBody>
                    <a:bodyPr/>
                    <a:lstStyle/>
                    <a:p>
                      <a:r>
                        <a:rPr lang="en-AU" dirty="0"/>
                        <a:t>Manual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85AC"/>
                    </a:solidFill>
                  </a:tcPr>
                </a:tc>
                <a:tc>
                  <a:txBody>
                    <a:bodyPr/>
                    <a:lstStyle/>
                    <a:p>
                      <a:r>
                        <a:rPr lang="en-AU" dirty="0"/>
                        <a:t>Visual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85AC"/>
                    </a:solidFill>
                  </a:tcPr>
                </a:tc>
                <a:extLst>
                  <a:ext uri="{0D108BD9-81ED-4DB2-BD59-A6C34878D82A}">
                    <a16:rowId xmlns:a16="http://schemas.microsoft.com/office/drawing/2014/main" val="4032445877"/>
                  </a:ext>
                </a:extLst>
              </a:tr>
              <a:tr h="2905019">
                <a:tc>
                  <a:txBody>
                    <a:bodyPr/>
                    <a:lstStyle/>
                    <a:p>
                      <a:pPr marL="285750" indent="-285750">
                        <a:buFont typeface="Arial" panose="020B0604020202020204" pitchFamily="34" charset="0"/>
                        <a:buChar char="•"/>
                      </a:pPr>
                      <a:r>
                        <a:rPr lang="en-AU" dirty="0"/>
                        <a:t>Loud noises</a:t>
                      </a:r>
                    </a:p>
                    <a:p>
                      <a:pPr marL="285750" indent="-285750">
                        <a:buFont typeface="Arial" panose="020B0604020202020204" pitchFamily="34" charset="0"/>
                        <a:buChar char="•"/>
                      </a:pPr>
                      <a:r>
                        <a:rPr lang="en-AU" dirty="0"/>
                        <a:t>Passengers</a:t>
                      </a:r>
                    </a:p>
                    <a:p>
                      <a:pPr marL="285750" indent="-285750">
                        <a:buFont typeface="Arial" panose="020B0604020202020204" pitchFamily="34" charset="0"/>
                        <a:buChar char="•"/>
                      </a:pPr>
                      <a:r>
                        <a:rPr lang="en-AU" dirty="0"/>
                        <a:t>Listening to music or podcasts</a:t>
                      </a:r>
                    </a:p>
                    <a:p>
                      <a:pPr marL="285750" indent="-285750">
                        <a:buFont typeface="Arial" panose="020B0604020202020204" pitchFamily="34" charset="0"/>
                        <a:buChar char="•"/>
                      </a:pPr>
                      <a:r>
                        <a:rPr lang="en-AU" dirty="0"/>
                        <a:t>Hands-free phone calls </a:t>
                      </a:r>
                    </a:p>
                    <a:p>
                      <a:pPr marL="285750" indent="-285750">
                        <a:buFont typeface="Arial" panose="020B0604020202020204" pitchFamily="34" charset="0"/>
                        <a:buChar char="•"/>
                      </a:pPr>
                      <a:r>
                        <a:rPr lang="en-AU" dirty="0"/>
                        <a:t>Phone notifications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Hands-free phone calls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Passengers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dirty="0"/>
                        <a:t>Navigation </a:t>
                      </a:r>
                    </a:p>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AU" dirty="0"/>
                        <a:t>Using mobile phone</a:t>
                      </a:r>
                    </a:p>
                    <a:p>
                      <a:pPr marL="285750" indent="-285750">
                        <a:buFont typeface="Arial" panose="020B0604020202020204" pitchFamily="34" charset="0"/>
                        <a:buChar char="•"/>
                      </a:pPr>
                      <a:r>
                        <a:rPr lang="en-AU" dirty="0"/>
                        <a:t>Changing the stereo</a:t>
                      </a:r>
                    </a:p>
                    <a:p>
                      <a:pPr marL="285750" indent="-285750">
                        <a:buFont typeface="Arial" panose="020B0604020202020204" pitchFamily="34" charset="0"/>
                        <a:buChar char="•"/>
                      </a:pPr>
                      <a:r>
                        <a:rPr lang="en-AU" dirty="0"/>
                        <a:t>Adjusting temperature controls </a:t>
                      </a:r>
                    </a:p>
                    <a:p>
                      <a:pPr marL="285750" indent="-285750">
                        <a:buFont typeface="Arial" panose="020B0604020202020204" pitchFamily="34" charset="0"/>
                        <a:buChar char="•"/>
                      </a:pPr>
                      <a:r>
                        <a:rPr lang="en-AU" dirty="0"/>
                        <a:t>Eating and drinking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Arial" panose="020B0604020202020204" pitchFamily="34" charset="0"/>
                        <a:buChar char="•"/>
                      </a:pPr>
                      <a:r>
                        <a:rPr lang="en-AU" dirty="0"/>
                        <a:t>Sun glare</a:t>
                      </a:r>
                    </a:p>
                    <a:p>
                      <a:pPr marL="285750" indent="-285750">
                        <a:buFont typeface="Arial" panose="020B0604020202020204" pitchFamily="34" charset="0"/>
                        <a:buChar char="•"/>
                      </a:pPr>
                      <a:r>
                        <a:rPr lang="en-AU" dirty="0"/>
                        <a:t>Road-side advertising</a:t>
                      </a:r>
                    </a:p>
                    <a:p>
                      <a:pPr marL="285750" indent="-285750">
                        <a:buFont typeface="Arial" panose="020B0604020202020204" pitchFamily="34" charset="0"/>
                        <a:buChar char="•"/>
                      </a:pPr>
                      <a:r>
                        <a:rPr lang="en-AU" dirty="0"/>
                        <a:t>Looking at maps</a:t>
                      </a:r>
                    </a:p>
                    <a:p>
                      <a:pPr marL="285750" indent="-285750">
                        <a:buFont typeface="Arial" panose="020B0604020202020204" pitchFamily="34" charset="0"/>
                        <a:buChar char="•"/>
                      </a:pPr>
                      <a:r>
                        <a:rPr lang="en-AU" dirty="0"/>
                        <a:t>Looking at phone</a:t>
                      </a:r>
                    </a:p>
                    <a:p>
                      <a:pPr marL="285750" indent="-285750">
                        <a:buFont typeface="Arial" panose="020B0604020202020204" pitchFamily="34" charset="0"/>
                        <a:buChar char="•"/>
                      </a:pPr>
                      <a:r>
                        <a:rPr lang="en-AU" dirty="0"/>
                        <a:t>Warning signs</a:t>
                      </a:r>
                    </a:p>
                    <a:p>
                      <a:pPr marL="285750" indent="-285750">
                        <a:buFont typeface="Arial" panose="020B0604020202020204" pitchFamily="34" charset="0"/>
                        <a:buChar char="•"/>
                      </a:pPr>
                      <a:r>
                        <a:rPr lang="en-AU" dirty="0"/>
                        <a:t>Animals near roadside</a:t>
                      </a:r>
                    </a:p>
                    <a:p>
                      <a:pPr marL="285750" indent="-285750">
                        <a:buFont typeface="Arial" panose="020B0604020202020204" pitchFamily="34" charset="0"/>
                        <a:buChar char="•"/>
                      </a:pPr>
                      <a:r>
                        <a:rPr lang="en-AU" dirty="0"/>
                        <a:t>Other road users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63011579"/>
                  </a:ext>
                </a:extLst>
              </a:tr>
            </a:tbl>
          </a:graphicData>
        </a:graphic>
      </p:graphicFrame>
    </p:spTree>
    <p:extLst>
      <p:ext uri="{BB962C8B-B14F-4D97-AF65-F5344CB8AC3E}">
        <p14:creationId xmlns:p14="http://schemas.microsoft.com/office/powerpoint/2010/main" val="754384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2B021-A9C1-F99A-F79C-35BD74A73322}"/>
              </a:ext>
            </a:extLst>
          </p:cNvPr>
          <p:cNvSpPr>
            <a:spLocks noGrp="1"/>
          </p:cNvSpPr>
          <p:nvPr>
            <p:ph type="title"/>
          </p:nvPr>
        </p:nvSpPr>
        <p:spPr/>
        <p:txBody>
          <a:bodyPr/>
          <a:lstStyle/>
          <a:p>
            <a:r>
              <a:rPr lang="en-AU" dirty="0"/>
              <a:t>Passenger distractions </a:t>
            </a:r>
          </a:p>
        </p:txBody>
      </p:sp>
      <p:sp>
        <p:nvSpPr>
          <p:cNvPr id="5" name="TextBox 4">
            <a:extLst>
              <a:ext uri="{FF2B5EF4-FFF2-40B4-BE49-F238E27FC236}">
                <a16:creationId xmlns:a16="http://schemas.microsoft.com/office/drawing/2014/main" id="{3913744E-F6E7-CF44-FC3B-18BD2182B006}"/>
              </a:ext>
            </a:extLst>
          </p:cNvPr>
          <p:cNvSpPr txBox="1"/>
          <p:nvPr/>
        </p:nvSpPr>
        <p:spPr>
          <a:xfrm>
            <a:off x="623886" y="1449389"/>
            <a:ext cx="10439400" cy="461665"/>
          </a:xfrm>
          <a:prstGeom prst="rect">
            <a:avLst/>
          </a:prstGeom>
          <a:noFill/>
        </p:spPr>
        <p:txBody>
          <a:bodyPr wrap="square" rtlCol="0">
            <a:spAutoFit/>
          </a:bodyPr>
          <a:lstStyle/>
          <a:p>
            <a:r>
              <a:rPr lang="en-AU" sz="2400" b="1" dirty="0">
                <a:latin typeface="Arial" panose="020B0604020202020204" pitchFamily="34" charset="0"/>
                <a:cs typeface="Arial" panose="020B0604020202020204" pitchFamily="34" charset="0"/>
              </a:rPr>
              <a:t>Red Plate. One Mate. </a:t>
            </a:r>
          </a:p>
        </p:txBody>
      </p:sp>
      <p:pic>
        <p:nvPicPr>
          <p:cNvPr id="6" name="Picture 2" descr="Red plate. One mate | New rules for red P-platers">
            <a:extLst>
              <a:ext uri="{FF2B5EF4-FFF2-40B4-BE49-F238E27FC236}">
                <a16:creationId xmlns:a16="http://schemas.microsoft.com/office/drawing/2014/main" id="{D12E3910-4633-919B-7D28-945A445809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886" y="2006479"/>
            <a:ext cx="1919852" cy="191985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E9C9266-73C4-2F07-4610-0F13ACEC693D}"/>
              </a:ext>
            </a:extLst>
          </p:cNvPr>
          <p:cNvSpPr txBox="1"/>
          <p:nvPr/>
        </p:nvSpPr>
        <p:spPr>
          <a:xfrm>
            <a:off x="2795586" y="2077284"/>
            <a:ext cx="8888414" cy="1077218"/>
          </a:xfrm>
          <a:prstGeom prst="rect">
            <a:avLst/>
          </a:prstGeom>
          <a:noFill/>
        </p:spPr>
        <p:txBody>
          <a:bodyPr wrap="square">
            <a:spAutoFit/>
          </a:bodyPr>
          <a:lstStyle/>
          <a:p>
            <a:pPr marL="171450" indent="-171450" algn="l">
              <a:spcAft>
                <a:spcPts val="1200"/>
              </a:spcAft>
              <a:buFont typeface="Arial" panose="020B0604020202020204" pitchFamily="34" charset="0"/>
              <a:buChar char="•"/>
            </a:pPr>
            <a:r>
              <a:rPr lang="en-AU" sz="1800" b="0" i="0" dirty="0">
                <a:solidFill>
                  <a:srgbClr val="000000"/>
                </a:solidFill>
                <a:effectLst/>
                <a:latin typeface="Arial" panose="020B0604020202020204" pitchFamily="34" charset="0"/>
                <a:cs typeface="Arial" panose="020B0604020202020204" pitchFamily="34" charset="0"/>
              </a:rPr>
              <a:t>The legislation applies to all red P-platers</a:t>
            </a:r>
          </a:p>
          <a:p>
            <a:pPr marL="171450" indent="-171450" algn="l">
              <a:spcAft>
                <a:spcPts val="1200"/>
              </a:spcAft>
              <a:buFont typeface="Arial" panose="020B0604020202020204" pitchFamily="34" charset="0"/>
              <a:buChar char="•"/>
            </a:pPr>
            <a:r>
              <a:rPr lang="en-AU" sz="1800" b="0" i="0" dirty="0">
                <a:solidFill>
                  <a:srgbClr val="000000"/>
                </a:solidFill>
                <a:effectLst/>
                <a:latin typeface="Arial" panose="020B0604020202020204" pitchFamily="34" charset="0"/>
                <a:cs typeface="Arial" panose="020B0604020202020204" pitchFamily="34" charset="0"/>
              </a:rPr>
              <a:t>The red P-plate passenger limit permits only one passenger in a car, or on a motorbike, at all times.</a:t>
            </a:r>
          </a:p>
        </p:txBody>
      </p:sp>
      <p:sp>
        <p:nvSpPr>
          <p:cNvPr id="10" name="Oval 9">
            <a:extLst>
              <a:ext uri="{FF2B5EF4-FFF2-40B4-BE49-F238E27FC236}">
                <a16:creationId xmlns:a16="http://schemas.microsoft.com/office/drawing/2014/main" id="{3C74EE09-908D-6BD3-C861-3B166CE1B2C6}"/>
              </a:ext>
            </a:extLst>
          </p:cNvPr>
          <p:cNvSpPr/>
          <p:nvPr/>
        </p:nvSpPr>
        <p:spPr>
          <a:xfrm>
            <a:off x="4479724" y="3154502"/>
            <a:ext cx="3232550" cy="3219132"/>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activity sheet: </a:t>
            </a:r>
          </a:p>
          <a:p>
            <a:pPr algn="ctr"/>
            <a:r>
              <a:rPr lang="en-AU" dirty="0">
                <a:solidFill>
                  <a:schemeClr val="tx1"/>
                </a:solidFill>
                <a:latin typeface="Arial" panose="020B0604020202020204" pitchFamily="34" charset="0"/>
                <a:cs typeface="Arial" panose="020B0604020202020204" pitchFamily="34" charset="0"/>
              </a:rPr>
              <a:t>Driving with friends.</a:t>
            </a:r>
          </a:p>
        </p:txBody>
      </p:sp>
    </p:spTree>
    <p:extLst>
      <p:ext uri="{BB962C8B-B14F-4D97-AF65-F5344CB8AC3E}">
        <p14:creationId xmlns:p14="http://schemas.microsoft.com/office/powerpoint/2010/main" val="3949649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0D581-6908-8C7C-858B-B822F1E698E8}"/>
              </a:ext>
            </a:extLst>
          </p:cNvPr>
          <p:cNvSpPr>
            <a:spLocks noGrp="1"/>
          </p:cNvSpPr>
          <p:nvPr>
            <p:ph type="title"/>
          </p:nvPr>
        </p:nvSpPr>
        <p:spPr/>
        <p:txBody>
          <a:bodyPr/>
          <a:lstStyle/>
          <a:p>
            <a:r>
              <a:rPr lang="en-AU" dirty="0"/>
              <a:t>Driver decision scenarios </a:t>
            </a:r>
          </a:p>
        </p:txBody>
      </p:sp>
    </p:spTree>
    <p:extLst>
      <p:ext uri="{BB962C8B-B14F-4D97-AF65-F5344CB8AC3E}">
        <p14:creationId xmlns:p14="http://schemas.microsoft.com/office/powerpoint/2010/main" val="2704821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D1222-5CF3-2942-9995-7A1A4EADBAFD}"/>
              </a:ext>
            </a:extLst>
          </p:cNvPr>
          <p:cNvSpPr>
            <a:spLocks noGrp="1"/>
          </p:cNvSpPr>
          <p:nvPr>
            <p:ph type="title"/>
          </p:nvPr>
        </p:nvSpPr>
        <p:spPr/>
        <p:txBody>
          <a:bodyPr/>
          <a:lstStyle/>
          <a:p>
            <a:r>
              <a:rPr lang="en-AU" dirty="0"/>
              <a:t>Personal reflection </a:t>
            </a:r>
          </a:p>
        </p:txBody>
      </p:sp>
      <p:sp>
        <p:nvSpPr>
          <p:cNvPr id="3" name="Content Placeholder 2">
            <a:extLst>
              <a:ext uri="{FF2B5EF4-FFF2-40B4-BE49-F238E27FC236}">
                <a16:creationId xmlns:a16="http://schemas.microsoft.com/office/drawing/2014/main" id="{8638CFB6-DA07-AD09-8184-A52A1C1B6D36}"/>
              </a:ext>
            </a:extLst>
          </p:cNvPr>
          <p:cNvSpPr>
            <a:spLocks noGrp="1"/>
          </p:cNvSpPr>
          <p:nvPr>
            <p:ph sz="half" idx="1"/>
          </p:nvPr>
        </p:nvSpPr>
        <p:spPr>
          <a:xfrm>
            <a:off x="623888" y="1628775"/>
            <a:ext cx="10944224" cy="4321176"/>
          </a:xfrm>
        </p:spPr>
        <p:txBody>
          <a:bodyPr/>
          <a:lstStyle/>
          <a:p>
            <a:r>
              <a:rPr lang="en-AU" b="0" dirty="0">
                <a:solidFill>
                  <a:schemeClr val="tx1"/>
                </a:solidFill>
              </a:rPr>
              <a:t>• I know that driver distractions include …</a:t>
            </a:r>
          </a:p>
          <a:p>
            <a:r>
              <a:rPr lang="en-AU" b="0" dirty="0">
                <a:solidFill>
                  <a:schemeClr val="tx1"/>
                </a:solidFill>
              </a:rPr>
              <a:t>• As a passenger I can reduce driver distractions by …</a:t>
            </a:r>
          </a:p>
          <a:p>
            <a:r>
              <a:rPr lang="en-AU" b="0" dirty="0">
                <a:solidFill>
                  <a:schemeClr val="tx1"/>
                </a:solidFill>
              </a:rPr>
              <a:t>• As a driver I can reduce distraction by …</a:t>
            </a:r>
          </a:p>
          <a:p>
            <a:r>
              <a:rPr lang="en-AU" b="0" dirty="0">
                <a:solidFill>
                  <a:schemeClr val="tx1"/>
                </a:solidFill>
              </a:rPr>
              <a:t>• As a driver, I feel … to tell my friends how they should behave to make the journey safer.</a:t>
            </a:r>
            <a:endParaRPr lang="en-AU" dirty="0">
              <a:solidFill>
                <a:schemeClr val="tx1"/>
              </a:solidFill>
            </a:endParaRPr>
          </a:p>
        </p:txBody>
      </p:sp>
    </p:spTree>
    <p:extLst>
      <p:ext uri="{BB962C8B-B14F-4D97-AF65-F5344CB8AC3E}">
        <p14:creationId xmlns:p14="http://schemas.microsoft.com/office/powerpoint/2010/main" val="4256538874"/>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5308</TotalTime>
  <Words>1655</Words>
  <Application>Microsoft Office PowerPoint</Application>
  <PresentationFormat>Widescreen</PresentationFormat>
  <Paragraphs>173</Paragraphs>
  <Slides>13</Slides>
  <Notes>12</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13</vt:i4>
      </vt:variant>
      <vt:variant>
        <vt:lpstr>Custom Shows</vt:lpstr>
      </vt:variant>
      <vt:variant>
        <vt:i4>1</vt:i4>
      </vt:variant>
    </vt:vector>
  </HeadingPairs>
  <TitlesOfParts>
    <vt:vector size="20" baseType="lpstr">
      <vt:lpstr>Arial</vt:lpstr>
      <vt:lpstr>Calibri</vt:lpstr>
      <vt:lpstr>1 Covers / Sections</vt:lpstr>
      <vt:lpstr>2 Contents</vt:lpstr>
      <vt:lpstr>3 Content (Base)</vt:lpstr>
      <vt:lpstr>4 Content (Corners)</vt:lpstr>
      <vt:lpstr>Keys4Life</vt:lpstr>
      <vt:lpstr>Learning Intentions</vt:lpstr>
      <vt:lpstr>PowerPoint Presentation</vt:lpstr>
      <vt:lpstr>What is a standard drink?</vt:lpstr>
      <vt:lpstr>Zero alcohol </vt:lpstr>
      <vt:lpstr>Fatigue </vt:lpstr>
      <vt:lpstr>What does fatigue look like, sound like, feel like?</vt:lpstr>
      <vt:lpstr>Strategies to reduce fatigue-related crashes</vt:lpstr>
      <vt:lpstr>Driver distractions </vt:lpstr>
      <vt:lpstr>Driver distractions – Examples </vt:lpstr>
      <vt:lpstr>Passenger distractions </vt:lpstr>
      <vt:lpstr>Driver decision scenarios </vt:lpstr>
      <vt:lpstr>Personal reflection </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160</cp:revision>
  <cp:lastPrinted>2025-12-01T03:23:24Z</cp:lastPrinted>
  <dcterms:created xsi:type="dcterms:W3CDTF">2021-03-11T03:31:31Z</dcterms:created>
  <dcterms:modified xsi:type="dcterms:W3CDTF">2026-08-24T06:38:55Z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