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7" y="6092825"/>
            <a:ext cx="8208962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2849" y="6092825"/>
            <a:ext cx="2735263" cy="323850"/>
          </a:xfrm>
        </p:spPr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443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113" y="1628775"/>
            <a:ext cx="5382000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9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86113" y="1628775"/>
            <a:ext cx="5382000" cy="43211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410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(Sub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76001"/>
            <a:ext cx="10944225" cy="873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113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113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79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Full Heig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86112" y="0"/>
            <a:ext cx="6005888" cy="6857999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a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76000"/>
            <a:ext cx="5382000" cy="873388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3888" y="1628775"/>
            <a:ext cx="5381625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190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628775"/>
            <a:ext cx="10944225" cy="432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7" y="6092825"/>
            <a:ext cx="8208962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49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14597-8573-B5F5-5D3B-CEF6C02840B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15857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18A5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1800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8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87">
          <p15:clr>
            <a:srgbClr val="F26B43"/>
          </p15:clr>
        </p15:guide>
        <p15:guide id="5" orient="horz" pos="4224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393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pos="2116">
          <p15:clr>
            <a:srgbClr val="F26B43"/>
          </p15:clr>
        </p15:guide>
        <p15:guide id="11" pos="5564">
          <p15:clr>
            <a:srgbClr val="F26B43"/>
          </p15:clr>
        </p15:guide>
        <p15:guide id="12" orient="horz" pos="527">
          <p15:clr>
            <a:srgbClr val="F26B43"/>
          </p15:clr>
        </p15:guide>
        <p15:guide id="13" orient="horz" pos="913">
          <p15:clr>
            <a:srgbClr val="F26B43"/>
          </p15:clr>
        </p15:guide>
        <p15:guide id="14" orient="horz" pos="1026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3838">
          <p15:clr>
            <a:srgbClr val="F26B43"/>
          </p15:clr>
        </p15:guide>
        <p15:guide id="17">
          <p15:clr>
            <a:srgbClr val="F26B43"/>
          </p15:clr>
        </p15:guide>
        <p15:guide id="18" orient="horz">
          <p15:clr>
            <a:srgbClr val="F26B43"/>
          </p15:clr>
        </p15:guide>
        <p15:guide id="19" pos="7680">
          <p15:clr>
            <a:srgbClr val="F26B43"/>
          </p15:clr>
        </p15:guide>
        <p15:guide id="20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4000" y="643173"/>
            <a:ext cx="10944225" cy="644409"/>
          </a:xfrm>
        </p:spPr>
        <p:txBody>
          <a:bodyPr anchor="t">
            <a:normAutofit/>
          </a:bodyPr>
          <a:lstStyle/>
          <a:p>
            <a:r>
              <a:rPr lang="en-AU" sz="3600" dirty="0"/>
              <a:t>On-entry Assessment – PP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A582D76-BF21-47B1-5C94-FB81FC367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000" y="1739658"/>
            <a:ext cx="5382000" cy="332482"/>
          </a:xfrm>
        </p:spPr>
        <p:txBody>
          <a:bodyPr/>
          <a:lstStyle/>
          <a:p>
            <a:r>
              <a:rPr lang="en-AU" dirty="0"/>
              <a:t>What is it?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8A1F41-4AF4-E1CE-E166-4D5D9A3BD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000" y="2524216"/>
            <a:ext cx="5382000" cy="3600000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b="0" dirty="0">
                <a:solidFill>
                  <a:schemeClr val="tx1"/>
                </a:solidFill>
              </a:rPr>
              <a:t>WA mandated assessment for all PP public and Catholic school students, and offered by Private schools</a:t>
            </a:r>
            <a:endParaRPr lang="en-US" sz="15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b="0" dirty="0">
                <a:solidFill>
                  <a:schemeClr val="tx1"/>
                </a:solidFill>
              </a:rPr>
              <a:t>4 assessments: </a:t>
            </a:r>
            <a:r>
              <a:rPr lang="en-AU" sz="1500" dirty="0">
                <a:solidFill>
                  <a:schemeClr val="tx1"/>
                </a:solidFill>
              </a:rPr>
              <a:t>Reading, Writing, Speaking &amp; Listening and Numeracy 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b="0" dirty="0">
                <a:solidFill>
                  <a:schemeClr val="tx1"/>
                </a:solidFill>
              </a:rPr>
              <a:t>Assessment period - Term 1 Weeks 3 to 6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b="0">
                <a:solidFill>
                  <a:schemeClr val="tx1"/>
                </a:solidFill>
              </a:rPr>
              <a:t>One-on-one with </a:t>
            </a:r>
            <a:r>
              <a:rPr lang="en-AU" sz="1500" b="0" dirty="0">
                <a:solidFill>
                  <a:schemeClr val="tx1"/>
                </a:solidFill>
              </a:rPr>
              <a:t>each child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b="0" dirty="0">
                <a:solidFill>
                  <a:schemeClr val="tx1"/>
                </a:solidFill>
              </a:rPr>
              <a:t>There is no pass, fail or minimum standard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b="0" dirty="0">
                <a:solidFill>
                  <a:schemeClr val="tx1"/>
                </a:solidFill>
              </a:rPr>
              <a:t>We don’t prepare students, it is an assessment of what they come to school knowing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500" b="0" dirty="0">
                <a:solidFill>
                  <a:schemeClr val="tx1"/>
                </a:solidFill>
              </a:rPr>
              <a:t>You will only be notified if your child needs further support.</a:t>
            </a:r>
          </a:p>
          <a:p>
            <a:pPr marL="909320" lvl="2" indent="-342900">
              <a:spcBef>
                <a:spcPts val="0"/>
              </a:spcBef>
              <a:spcAft>
                <a:spcPts val="1200"/>
              </a:spcAft>
              <a:buFont typeface="Arial,Sans-Serif"/>
              <a:buChar char="•"/>
            </a:pPr>
            <a:endParaRPr lang="en-US" sz="1500" dirty="0">
              <a:solidFill>
                <a:srgbClr val="18A54D"/>
              </a:solidFill>
            </a:endParaRPr>
          </a:p>
          <a:p>
            <a:endParaRPr lang="en-AU" sz="150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5AB4E75-C6D3-17E1-A966-0783EF926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4372" y="2591250"/>
            <a:ext cx="5382000" cy="428533"/>
          </a:xfrm>
        </p:spPr>
        <p:txBody>
          <a:bodyPr/>
          <a:lstStyle/>
          <a:p>
            <a:r>
              <a:rPr lang="en-AU" dirty="0"/>
              <a:t>Purpose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0C03AC-96AA-0232-1229-11626E945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6112" y="3191100"/>
            <a:ext cx="5382000" cy="2933116"/>
          </a:xfrm>
        </p:spPr>
        <p:txBody>
          <a:bodyPr>
            <a:normAutofit/>
          </a:bodyPr>
          <a:lstStyle/>
          <a:p>
            <a:pPr marL="909320" lvl="2" indent="-342900">
              <a:spcBef>
                <a:spcPts val="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AU" sz="1500" b="1" dirty="0"/>
              <a:t>Inform TEACHER PLANNING</a:t>
            </a:r>
            <a:endParaRPr lang="en-AU" sz="1500" dirty="0"/>
          </a:p>
          <a:p>
            <a:pPr marL="909320" lvl="2" indent="-342900">
              <a:spcBef>
                <a:spcPts val="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AU" sz="1500" dirty="0"/>
              <a:t>Identify each student’s skills and understandings, at the beginning of the year </a:t>
            </a:r>
          </a:p>
          <a:p>
            <a:pPr marL="909320" lvl="2" indent="-342900">
              <a:spcBef>
                <a:spcPts val="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AU" sz="1500" dirty="0"/>
              <a:t>Identify, early in the year, students who may require intervention or challenge</a:t>
            </a:r>
          </a:p>
          <a:p>
            <a:pPr marL="909320" lvl="2" indent="-342900">
              <a:spcBef>
                <a:spcPts val="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AU" sz="1500" dirty="0"/>
              <a:t>Flag students for referral to allied health professionals </a:t>
            </a:r>
            <a:r>
              <a:rPr lang="en-AU" sz="1500" dirty="0" err="1"/>
              <a:t>eg</a:t>
            </a:r>
            <a:r>
              <a:rPr lang="en-AU" sz="1500" dirty="0"/>
              <a:t> speech therapy</a:t>
            </a:r>
          </a:p>
          <a:p>
            <a:pPr marL="909320" lvl="2" indent="-342900">
              <a:spcBef>
                <a:spcPts val="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AU" sz="1500" dirty="0"/>
              <a:t>R</a:t>
            </a:r>
            <a:r>
              <a:rPr lang="en-AU" sz="1500"/>
              <a:t>eflect </a:t>
            </a:r>
            <a:r>
              <a:rPr lang="en-AU" sz="1500" dirty="0"/>
              <a:t>on the effectiveness of whole school programs/initiatives</a:t>
            </a:r>
            <a:endParaRPr lang="en-US" sz="1500" dirty="0"/>
          </a:p>
          <a:p>
            <a:pPr marL="909320" lvl="2" indent="-342900">
              <a:spcBef>
                <a:spcPts val="0"/>
              </a:spcBef>
              <a:spcAft>
                <a:spcPts val="1200"/>
              </a:spcAft>
              <a:buFont typeface="Arial,Sans-Serif"/>
              <a:buChar char="•"/>
            </a:pPr>
            <a:endParaRPr lang="en-AU" sz="15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1100" b="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1100" b="0" dirty="0"/>
          </a:p>
          <a:p>
            <a:endParaRPr lang="en-AU" sz="1100" dirty="0"/>
          </a:p>
        </p:txBody>
      </p:sp>
      <p:pic>
        <p:nvPicPr>
          <p:cNvPr id="3" name="Picture 2" descr="Kids playing and drawing on the ground">
            <a:extLst>
              <a:ext uri="{FF2B5EF4-FFF2-40B4-BE49-F238E27FC236}">
                <a16:creationId xmlns:a16="http://schemas.microsoft.com/office/drawing/2014/main" id="{B0BBDE68-79DA-AD35-00E2-23146AFB7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28" y="630377"/>
            <a:ext cx="2501830" cy="168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23441"/>
      </p:ext>
    </p:extLst>
  </p:cSld>
  <p:clrMapOvr>
    <a:masterClrMapping/>
  </p:clrMapOvr>
</p:sld>
</file>

<file path=ppt/theme/theme1.xml><?xml version="1.0" encoding="utf-8"?>
<a:theme xmlns:a="http://schemas.openxmlformats.org/drawingml/2006/main" name="4 Content (Corn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139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Arial,Sans-Serif</vt:lpstr>
      <vt:lpstr>Calibri</vt:lpstr>
      <vt:lpstr>4 Content (Corners)</vt:lpstr>
      <vt:lpstr>On-entry Assessment – PP </vt:lpstr>
    </vt:vector>
  </TitlesOfParts>
  <Company>Department of Education 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GORRINGE Michelle [Student Assessment &amp; Reporting]</dc:creator>
  <cp:lastModifiedBy>JOHNSTONE Melanie [Digital Content]</cp:lastModifiedBy>
  <cp:revision>4</cp:revision>
  <dcterms:created xsi:type="dcterms:W3CDTF">2025-11-07T08:47:06Z</dcterms:created>
  <dcterms:modified xsi:type="dcterms:W3CDTF">2026-02-03T08:46:06Z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b51697-d8d5-4b00-af1f-cc3ba473113c_Enabled">
    <vt:lpwstr>true</vt:lpwstr>
  </property>
  <property fmtid="{D5CDD505-2E9C-101B-9397-08002B2CF9AE}" pid="3" name="MSIP_Label_1ab51697-d8d5-4b00-af1f-cc3ba473113c_SetDate">
    <vt:lpwstr>2025-11-07T08:47:52Z</vt:lpwstr>
  </property>
  <property fmtid="{D5CDD505-2E9C-101B-9397-08002B2CF9AE}" pid="4" name="MSIP_Label_1ab51697-d8d5-4b00-af1f-cc3ba473113c_Method">
    <vt:lpwstr>Standard</vt:lpwstr>
  </property>
  <property fmtid="{D5CDD505-2E9C-101B-9397-08002B2CF9AE}" pid="5" name="MSIP_Label_1ab51697-d8d5-4b00-af1f-cc3ba473113c_Name">
    <vt:lpwstr>OFFICIAL</vt:lpwstr>
  </property>
  <property fmtid="{D5CDD505-2E9C-101B-9397-08002B2CF9AE}" pid="6" name="MSIP_Label_1ab51697-d8d5-4b00-af1f-cc3ba473113c_SiteId">
    <vt:lpwstr>e08016f9-d1fd-4cbb-83b0-b76eb4361627</vt:lpwstr>
  </property>
  <property fmtid="{D5CDD505-2E9C-101B-9397-08002B2CF9AE}" pid="7" name="MSIP_Label_1ab51697-d8d5-4b00-af1f-cc3ba473113c_ActionId">
    <vt:lpwstr>352ac42b-3779-4316-ba4f-35e8fe388453</vt:lpwstr>
  </property>
  <property fmtid="{D5CDD505-2E9C-101B-9397-08002B2CF9AE}" pid="8" name="MSIP_Label_1ab51697-d8d5-4b00-af1f-cc3ba473113c_ContentBits">
    <vt:lpwstr>1</vt:lpwstr>
  </property>
  <property fmtid="{D5CDD505-2E9C-101B-9397-08002B2CF9AE}" pid="9" name="MSIP_Label_1ab51697-d8d5-4b00-af1f-cc3ba473113c_Tag">
    <vt:lpwstr>10, 3, 0, 1</vt:lpwstr>
  </property>
  <property fmtid="{D5CDD505-2E9C-101B-9397-08002B2CF9AE}" pid="10" name="ClassificationContentMarkingHeaderLocations">
    <vt:lpwstr>4 Content (Corners):7</vt:lpwstr>
  </property>
  <property fmtid="{D5CDD505-2E9C-101B-9397-08002B2CF9AE}" pid="11" name="ClassificationContentMarkingHeaderText">
    <vt:lpwstr>OFFICIAL</vt:lpwstr>
  </property>
</Properties>
</file>