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256" r:id="rId5"/>
    <p:sldId id="275" r:id="rId6"/>
    <p:sldId id="277" r:id="rId7"/>
    <p:sldId id="258" r:id="rId8"/>
    <p:sldId id="276" r:id="rId9"/>
    <p:sldId id="263" r:id="rId10"/>
    <p:sldId id="279" r:id="rId11"/>
    <p:sldId id="262" r:id="rId12"/>
    <p:sldId id="267" r:id="rId13"/>
    <p:sldId id="266" r:id="rId14"/>
    <p:sldId id="268" r:id="rId15"/>
    <p:sldId id="269" r:id="rId16"/>
    <p:sldId id="281" r:id="rId17"/>
    <p:sldId id="270" r:id="rId18"/>
    <p:sldId id="257" r:id="rId19"/>
    <p:sldId id="271" r:id="rId20"/>
    <p:sldId id="272" r:id="rId21"/>
    <p:sldId id="273"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SWELL Samantha [Curriculum Support]" initials="B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8B0122-07D2-4461-BEC1-3C7BD0ED72B3}" v="2" dt="2021-05-06T04:22:49.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STER Dave [SIDE - Sch of Isol &amp; Dist Edu]" userId="S::dave.webster@education.wa.edu.au::536c7ff3-dd1b-4f25-a72d-16ffebc13452" providerId="AD" clId="Web-{4B8B0122-07D2-4461-BEC1-3C7BD0ED72B3}"/>
    <pc:docChg chg="addSld delSld">
      <pc:chgData name="WEBSTER Dave [SIDE - Sch of Isol &amp; Dist Edu]" userId="S::dave.webster@education.wa.edu.au::536c7ff3-dd1b-4f25-a72d-16ffebc13452" providerId="AD" clId="Web-{4B8B0122-07D2-4461-BEC1-3C7BD0ED72B3}" dt="2021-05-06T04:22:49.086" v="1"/>
      <pc:docMkLst>
        <pc:docMk/>
      </pc:docMkLst>
      <pc:sldChg chg="add del replId">
        <pc:chgData name="WEBSTER Dave [SIDE - Sch of Isol &amp; Dist Edu]" userId="S::dave.webster@education.wa.edu.au::536c7ff3-dd1b-4f25-a72d-16ffebc13452" providerId="AD" clId="Web-{4B8B0122-07D2-4461-BEC1-3C7BD0ED72B3}" dt="2021-05-06T04:22:49.086" v="1"/>
        <pc:sldMkLst>
          <pc:docMk/>
          <pc:sldMk cId="967862477" sldId="282"/>
        </pc:sldMkLst>
      </pc:sldChg>
    </pc:docChg>
  </pc:docChgLst>
  <pc:docChgLst>
    <pc:chgData name="WEBSTER Dave [SIDE - Sch of Isol &amp; Dist Edu]" userId="536c7ff3-dd1b-4f25-a72d-16ffebc13452" providerId="ADAL" clId="{7EF31CFA-B586-4410-A3C0-FDF75168CDF1}"/>
    <pc:docChg chg="modSld">
      <pc:chgData name="WEBSTER Dave [SIDE - Sch of Isol &amp; Dist Edu]" userId="536c7ff3-dd1b-4f25-a72d-16ffebc13452" providerId="ADAL" clId="{7EF31CFA-B586-4410-A3C0-FDF75168CDF1}" dt="2021-02-01T06:23:37.215" v="30" actId="20577"/>
      <pc:docMkLst>
        <pc:docMk/>
      </pc:docMkLst>
      <pc:sldChg chg="modSp mod">
        <pc:chgData name="WEBSTER Dave [SIDE - Sch of Isol &amp; Dist Edu]" userId="536c7ff3-dd1b-4f25-a72d-16ffebc13452" providerId="ADAL" clId="{7EF31CFA-B586-4410-A3C0-FDF75168CDF1}" dt="2021-02-01T06:22:05.999" v="8" actId="20577"/>
        <pc:sldMkLst>
          <pc:docMk/>
          <pc:sldMk cId="602567052" sldId="263"/>
        </pc:sldMkLst>
        <pc:spChg chg="mod">
          <ac:chgData name="WEBSTER Dave [SIDE - Sch of Isol &amp; Dist Edu]" userId="536c7ff3-dd1b-4f25-a72d-16ffebc13452" providerId="ADAL" clId="{7EF31CFA-B586-4410-A3C0-FDF75168CDF1}" dt="2021-02-01T06:22:05.999" v="8" actId="20577"/>
          <ac:spMkLst>
            <pc:docMk/>
            <pc:sldMk cId="602567052" sldId="263"/>
            <ac:spMk id="5" creationId="{00000000-0000-0000-0000-000000000000}"/>
          </ac:spMkLst>
        </pc:spChg>
      </pc:sldChg>
      <pc:sldChg chg="modSp mod">
        <pc:chgData name="WEBSTER Dave [SIDE - Sch of Isol &amp; Dist Edu]" userId="536c7ff3-dd1b-4f25-a72d-16ffebc13452" providerId="ADAL" clId="{7EF31CFA-B586-4410-A3C0-FDF75168CDF1}" dt="2021-02-01T06:23:37.215" v="30" actId="20577"/>
        <pc:sldMkLst>
          <pc:docMk/>
          <pc:sldMk cId="706012445" sldId="279"/>
        </pc:sldMkLst>
        <pc:spChg chg="mod">
          <ac:chgData name="WEBSTER Dave [SIDE - Sch of Isol &amp; Dist Edu]" userId="536c7ff3-dd1b-4f25-a72d-16ffebc13452" providerId="ADAL" clId="{7EF31CFA-B586-4410-A3C0-FDF75168CDF1}" dt="2021-02-01T06:23:37.215" v="30" actId="20577"/>
          <ac:spMkLst>
            <pc:docMk/>
            <pc:sldMk cId="706012445" sldId="279"/>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D0DCB57-F73C-4E4F-8814-23D3B9A290B3}" type="datetimeFigureOut">
              <a:rPr lang="en-AU" smtClean="0"/>
              <a:t>7/05/2021</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A554B38-D4C3-469F-AB3D-42D4D5DD128E}" type="slidenum">
              <a:rPr lang="en-AU" smtClean="0"/>
              <a:t>‹#›</a:t>
            </a:fld>
            <a:endParaRPr lang="en-AU"/>
          </a:p>
        </p:txBody>
      </p:sp>
    </p:spTree>
    <p:extLst>
      <p:ext uri="{BB962C8B-B14F-4D97-AF65-F5344CB8AC3E}">
        <p14:creationId xmlns:p14="http://schemas.microsoft.com/office/powerpoint/2010/main" val="372412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5766486" cy="2387600"/>
          </a:xfrm>
        </p:spPr>
        <p:txBody>
          <a:bodyPr anchor="b">
            <a:normAutofit/>
          </a:bodyPr>
          <a:lstStyle>
            <a:lvl1pPr algn="ctr">
              <a:defRPr sz="4400" b="1">
                <a:solidFill>
                  <a:schemeClr val="accent6">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Subtitle 2"/>
          <p:cNvSpPr>
            <a:spLocks noGrp="1"/>
          </p:cNvSpPr>
          <p:nvPr>
            <p:ph type="subTitle" idx="1"/>
          </p:nvPr>
        </p:nvSpPr>
        <p:spPr>
          <a:xfrm>
            <a:off x="1524000" y="3602038"/>
            <a:ext cx="5766486"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p:cNvSpPr>
            <a:spLocks noGrp="1"/>
          </p:cNvSpPr>
          <p:nvPr>
            <p:ph type="sldNum" sz="quarter" idx="12"/>
          </p:nvPr>
        </p:nvSpPr>
        <p:spPr>
          <a:xfrm>
            <a:off x="8610600" y="6356350"/>
            <a:ext cx="2371863" cy="365125"/>
          </a:xfrm>
        </p:spPr>
        <p:txBody>
          <a:bodyPr/>
          <a:lstStyle/>
          <a:p>
            <a:fld id="{134130E5-E61B-4CBB-BE4D-E8692FE607E9}" type="slidenum">
              <a:rPr lang="en-AU" smtClean="0"/>
              <a:t>‹#›</a:t>
            </a:fld>
            <a:endParaRPr lang="en-AU"/>
          </a:p>
        </p:txBody>
      </p:sp>
      <p:sp>
        <p:nvSpPr>
          <p:cNvPr id="20"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
        <p:nvSpPr>
          <p:cNvPr id="4" name="TextBox 3"/>
          <p:cNvSpPr txBox="1"/>
          <p:nvPr userDrawn="1"/>
        </p:nvSpPr>
        <p:spPr>
          <a:xfrm>
            <a:off x="9596519" y="495068"/>
            <a:ext cx="958917" cy="369332"/>
          </a:xfrm>
          <a:prstGeom prst="rect">
            <a:avLst/>
          </a:prstGeom>
          <a:noFill/>
        </p:spPr>
        <p:txBody>
          <a:bodyPr wrap="none" rtlCol="0">
            <a:spAutoFit/>
          </a:bodyPr>
          <a:lstStyle/>
          <a:p>
            <a:r>
              <a:rPr lang="en-AU" b="1">
                <a:solidFill>
                  <a:schemeClr val="accent6">
                    <a:lumMod val="75000"/>
                  </a:schemeClr>
                </a:solidFill>
              </a:rPr>
              <a:t>PRIMED</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733" y="195092"/>
            <a:ext cx="3661756" cy="540327"/>
          </a:xfrm>
          <a:prstGeom prst="rect">
            <a:avLst/>
          </a:prstGeom>
        </p:spPr>
      </p:pic>
      <p:grpSp>
        <p:nvGrpSpPr>
          <p:cNvPr id="22" name="Group 21"/>
          <p:cNvGrpSpPr/>
          <p:nvPr userDrawn="1"/>
        </p:nvGrpSpPr>
        <p:grpSpPr>
          <a:xfrm>
            <a:off x="1161733" y="37465"/>
            <a:ext cx="9874369" cy="6783070"/>
            <a:chOff x="1161733" y="37465"/>
            <a:chExt cx="9874369" cy="6783070"/>
          </a:xfrm>
        </p:grpSpPr>
        <p:grpSp>
          <p:nvGrpSpPr>
            <p:cNvPr id="7" name="Group 6"/>
            <p:cNvGrpSpPr/>
            <p:nvPr userDrawn="1"/>
          </p:nvGrpSpPr>
          <p:grpSpPr>
            <a:xfrm>
              <a:off x="1161733" y="37465"/>
              <a:ext cx="9868534" cy="6783070"/>
              <a:chOff x="0" y="0"/>
              <a:chExt cx="9869005" cy="6783070"/>
            </a:xfrm>
          </p:grpSpPr>
          <p:cxnSp>
            <p:nvCxnSpPr>
              <p:cNvPr id="8" name="Straight Connector 7"/>
              <p:cNvCxnSpPr/>
              <p:nvPr/>
            </p:nvCxnSpPr>
            <p:spPr>
              <a:xfrm flipH="1" flipV="1">
                <a:off x="0" y="826935"/>
                <a:ext cx="6480000" cy="0"/>
              </a:xfrm>
              <a:prstGeom prst="line">
                <a:avLst/>
              </a:prstGeom>
              <a:ln w="3175">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nvGrpSpPr>
              <p:cNvPr id="9" name="Group 8"/>
              <p:cNvGrpSpPr/>
              <p:nvPr/>
            </p:nvGrpSpPr>
            <p:grpSpPr>
              <a:xfrm>
                <a:off x="6488265" y="0"/>
                <a:ext cx="3380740" cy="6783070"/>
                <a:chOff x="0" y="0"/>
                <a:chExt cx="3381185" cy="678368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1" y="5130140"/>
                  <a:ext cx="1903038" cy="16535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08218"/>
                  <a:ext cx="1903730" cy="1654175"/>
                </a:xfrm>
                <a:prstGeom prst="rect">
                  <a:avLst/>
                </a:prstGeom>
              </p:spPr>
            </p:pic>
            <p:grpSp>
              <p:nvGrpSpPr>
                <p:cNvPr id="12" name="Group 11"/>
                <p:cNvGrpSpPr/>
                <p:nvPr/>
              </p:nvGrpSpPr>
              <p:grpSpPr>
                <a:xfrm>
                  <a:off x="11875" y="0"/>
                  <a:ext cx="3369310" cy="5912485"/>
                  <a:chOff x="0" y="0"/>
                  <a:chExt cx="3368500" cy="5915876"/>
                </a:xfrm>
              </p:grpSpPr>
              <p:grpSp>
                <p:nvGrpSpPr>
                  <p:cNvPr id="13" name="Group 12"/>
                  <p:cNvGrpSpPr/>
                  <p:nvPr/>
                </p:nvGrpSpPr>
                <p:grpSpPr>
                  <a:xfrm>
                    <a:off x="0" y="0"/>
                    <a:ext cx="3368500" cy="4202350"/>
                    <a:chOff x="0" y="0"/>
                    <a:chExt cx="3368500" cy="420235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95450"/>
                      <a:ext cx="1905635" cy="1655445"/>
                    </a:xfrm>
                    <a:prstGeom prst="rect">
                      <a:avLst/>
                    </a:prstGeom>
                  </p:spPr>
                </p:pic>
                <p:grpSp>
                  <p:nvGrpSpPr>
                    <p:cNvPr id="16" name="Group 15"/>
                    <p:cNvGrpSpPr/>
                    <p:nvPr/>
                  </p:nvGrpSpPr>
                  <p:grpSpPr>
                    <a:xfrm>
                      <a:off x="0" y="0"/>
                      <a:ext cx="3368500" cy="4202350"/>
                      <a:chOff x="0" y="0"/>
                      <a:chExt cx="3368500" cy="4202350"/>
                    </a:xfrm>
                  </p:grpSpPr>
                  <p:sp>
                    <p:nvSpPr>
                      <p:cNvPr id="17" name="Hexagon 16"/>
                      <p:cNvSpPr/>
                      <p:nvPr/>
                    </p:nvSpPr>
                    <p:spPr>
                      <a:xfrm>
                        <a:off x="1460500" y="844550"/>
                        <a:ext cx="1907540" cy="1655445"/>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7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Hexagon 17"/>
                      <p:cNvSpPr/>
                      <p:nvPr/>
                    </p:nvSpPr>
                    <p:spPr>
                      <a:xfrm>
                        <a:off x="0" y="0"/>
                        <a:ext cx="1907540" cy="1655445"/>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40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Year</a:t>
                        </a: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Hexagon 18"/>
                      <p:cNvSpPr/>
                      <p:nvPr/>
                    </p:nvSpPr>
                    <p:spPr>
                      <a:xfrm>
                        <a:off x="1460500" y="2546350"/>
                        <a:ext cx="1908000" cy="1656000"/>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en-AU" sz="2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SCIENCE</a:t>
                        </a:r>
                        <a:endParaRPr lang="en-AU" sz="220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sp>
                <p:nvSpPr>
                  <p:cNvPr id="14" name="Hexagon 13"/>
                  <p:cNvSpPr/>
                  <p:nvPr/>
                </p:nvSpPr>
                <p:spPr>
                  <a:xfrm>
                    <a:off x="1460761" y="4260095"/>
                    <a:ext cx="1907739" cy="1655781"/>
                  </a:xfrm>
                  <a:prstGeom prst="hexagon">
                    <a:avLst>
                      <a:gd name="adj" fmla="val 29199"/>
                      <a:gd name="vf" fmla="val 11547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endParaRPr lang="en-AU" sz="1100">
                      <a:effectLst/>
                      <a:latin typeface="Arial" panose="020B0604020202020204" pitchFamily="34" charset="0"/>
                      <a:ea typeface="Times New Roman" panose="02020603050405020304" pitchFamily="18" charset="0"/>
                      <a:cs typeface="Times New Roman" panose="02020603050405020304" pitchFamily="18" charset="0"/>
                    </a:endParaRPr>
                  </a:p>
                </p:txBody>
              </p:sp>
            </p:grpSp>
          </p:grpSp>
        </p:grpSp>
        <p:pic>
          <p:nvPicPr>
            <p:cNvPr id="21" name="Picture 20"/>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9128102" y="4297555"/>
              <a:ext cx="1908000" cy="1656000"/>
            </a:xfrm>
            <a:prstGeom prst="rect">
              <a:avLst/>
            </a:prstGeom>
          </p:spPr>
        </p:pic>
      </p:grpSp>
    </p:spTree>
    <p:extLst>
      <p:ext uri="{BB962C8B-B14F-4D97-AF65-F5344CB8AC3E}">
        <p14:creationId xmlns:p14="http://schemas.microsoft.com/office/powerpoint/2010/main" val="321277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1378988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4114637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cSld name="1_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671603-E642-4D19-9EEF-0A33AB23D277}" type="datetimeFigureOut">
              <a:rPr lang="en-AU" smtClean="0"/>
              <a:t>7/05/2021</a:t>
            </a:fld>
            <a:endParaRPr lang="en-AU"/>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AU"/>
          </a:p>
        </p:txBody>
      </p:sp>
      <p:sp>
        <p:nvSpPr>
          <p:cNvPr id="7" name="Slide Number Placeholder 6"/>
          <p:cNvSpPr>
            <a:spLocks noGrp="1"/>
          </p:cNvSpPr>
          <p:nvPr>
            <p:ph type="sldNum" sz="quarter" idx="12"/>
          </p:nvPr>
        </p:nvSpPr>
        <p:spPr/>
        <p:txBody>
          <a:bodyPr/>
          <a:lstStyle/>
          <a:p>
            <a:fld id="{FF82B52C-C974-455C-8BEA-1DEC0A0EFF6E}" type="slidenum">
              <a:rPr lang="en-AU" smtClean="0"/>
              <a:t>‹#›</a:t>
            </a:fld>
            <a:endParaRPr lang="en-AU"/>
          </a:p>
        </p:txBody>
      </p:sp>
    </p:spTree>
    <p:extLst>
      <p:ext uri="{BB962C8B-B14F-4D97-AF65-F5344CB8AC3E}">
        <p14:creationId xmlns:p14="http://schemas.microsoft.com/office/powerpoint/2010/main" val="1828295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4671603-E642-4D19-9EEF-0A33AB23D277}" type="datetimeFigureOut">
              <a:rPr lang="en-AU" smtClean="0"/>
              <a:t>7/05/2021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82B52C-C974-455C-8BEA-1DEC0A0EFF6E}" type="slidenum">
              <a:rPr lang="en-AU" smtClean="0"/>
              <a:t>‹#›</a:t>
            </a:fld>
            <a:endParaRPr lang="en-AU"/>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23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6">
                    <a:lumMod val="75000"/>
                  </a:schemeClr>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166443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34130E5-E61B-4CBB-BE4D-E8692FE607E9}" type="slidenum">
              <a:rPr lang="en-AU" smtClean="0"/>
              <a:t>‹#›</a:t>
            </a:fld>
            <a:endParaRPr lang="en-AU"/>
          </a:p>
        </p:txBody>
      </p:sp>
      <p:sp>
        <p:nvSpPr>
          <p:cNvPr id="7"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a:t>PRIMED7TL001 | SCIENCE | Soils as Ecosystems</a:t>
            </a:r>
          </a:p>
        </p:txBody>
      </p:sp>
    </p:spTree>
    <p:extLst>
      <p:ext uri="{BB962C8B-B14F-4D97-AF65-F5344CB8AC3E}">
        <p14:creationId xmlns:p14="http://schemas.microsoft.com/office/powerpoint/2010/main" val="6774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326002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134130E5-E61B-4CBB-BE4D-E8692FE607E9}" type="slidenum">
              <a:rPr lang="en-AU" smtClean="0"/>
              <a:t>‹#›</a:t>
            </a:fld>
            <a:endParaRPr lang="en-AU"/>
          </a:p>
        </p:txBody>
      </p:sp>
      <p:sp>
        <p:nvSpPr>
          <p:cNvPr id="10" name="Footer Placeholder 4"/>
          <p:cNvSpPr>
            <a:spLocks noGrp="1"/>
          </p:cNvSpPr>
          <p:nvPr>
            <p:ph type="ftr" sz="quarter" idx="1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84220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accent6">
                    <a:lumMod val="75000"/>
                  </a:schemeClr>
                </a:solidFill>
              </a:defRPr>
            </a:lvl1pPr>
          </a:lstStyle>
          <a:p>
            <a:r>
              <a:rPr lang="en-US"/>
              <a:t>Click to edit Master title style</a:t>
            </a:r>
            <a:endParaRPr lang="en-AU"/>
          </a:p>
        </p:txBody>
      </p:sp>
      <p:sp>
        <p:nvSpPr>
          <p:cNvPr id="5" name="Slide Number Placeholder 4"/>
          <p:cNvSpPr>
            <a:spLocks noGrp="1"/>
          </p:cNvSpPr>
          <p:nvPr>
            <p:ph type="sldNum" sz="quarter" idx="12"/>
          </p:nvPr>
        </p:nvSpPr>
        <p:spPr/>
        <p:txBody>
          <a:bodyPr/>
          <a:lstStyle/>
          <a:p>
            <a:fld id="{134130E5-E61B-4CBB-BE4D-E8692FE607E9}" type="slidenum">
              <a:rPr lang="en-AU" smtClean="0"/>
              <a:t>‹#›</a:t>
            </a:fld>
            <a:endParaRPr lang="en-AU"/>
          </a:p>
        </p:txBody>
      </p:sp>
      <p:sp>
        <p:nvSpPr>
          <p:cNvPr id="6"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379566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4843" y="6356350"/>
            <a:ext cx="7708557" cy="365125"/>
          </a:xfrm>
        </p:spPr>
        <p:txBody>
          <a:bodyPr/>
          <a:lstStyle>
            <a:lvl1pPr algn="l">
              <a:defRPr/>
            </a:lvl1pPr>
          </a:lstStyle>
          <a:p>
            <a:r>
              <a:rPr lang="en-AU"/>
              <a:t>PRIMED7TL001 | SCIENCE | Soils as Ecosystems</a:t>
            </a:r>
          </a:p>
        </p:txBody>
      </p:sp>
      <p:sp>
        <p:nvSpPr>
          <p:cNvPr id="4" name="Slide Number Placeholder 3"/>
          <p:cNvSpPr>
            <a:spLocks noGrp="1"/>
          </p:cNvSpPr>
          <p:nvPr>
            <p:ph type="sldNum" sz="quarter" idx="12"/>
          </p:nvPr>
        </p:nvSpPr>
        <p:spPr/>
        <p:txBody>
          <a:bodyPr/>
          <a:lstStyle/>
          <a:p>
            <a:fld id="{134130E5-E61B-4CBB-BE4D-E8692FE607E9}" type="slidenum">
              <a:rPr lang="en-AU" smtClean="0"/>
              <a:t>‹#›</a:t>
            </a:fld>
            <a:endParaRPr lang="en-AU"/>
          </a:p>
        </p:txBody>
      </p:sp>
    </p:spTree>
    <p:extLst>
      <p:ext uri="{BB962C8B-B14F-4D97-AF65-F5344CB8AC3E}">
        <p14:creationId xmlns:p14="http://schemas.microsoft.com/office/powerpoint/2010/main" val="416369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Tree>
    <p:extLst>
      <p:ext uri="{BB962C8B-B14F-4D97-AF65-F5344CB8AC3E}">
        <p14:creationId xmlns:p14="http://schemas.microsoft.com/office/powerpoint/2010/main" val="318320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3151" y="457200"/>
            <a:ext cx="3932237" cy="1600200"/>
          </a:xfrm>
        </p:spPr>
        <p:txBody>
          <a:bodyPr anchor="ctr" anchorCtr="0"/>
          <a:lstStyle>
            <a:lvl1pPr>
              <a:defRPr sz="3200" b="1">
                <a:solidFill>
                  <a:schemeClr val="accent6">
                    <a:lumMod val="75000"/>
                  </a:schemeClr>
                </a:solidFill>
              </a:defRPr>
            </a:lvl1pPr>
          </a:lstStyle>
          <a:p>
            <a:r>
              <a:rPr lang="en-US"/>
              <a:t>Click to edit Master title style</a:t>
            </a:r>
            <a:endParaRPr lang="en-AU"/>
          </a:p>
        </p:txBody>
      </p:sp>
      <p:sp>
        <p:nvSpPr>
          <p:cNvPr id="3" name="Picture Placeholder 2"/>
          <p:cNvSpPr>
            <a:spLocks noGrp="1"/>
          </p:cNvSpPr>
          <p:nvPr>
            <p:ph type="pic" idx="1"/>
          </p:nvPr>
        </p:nvSpPr>
        <p:spPr>
          <a:xfrm>
            <a:off x="838200" y="9729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7423151"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34130E5-E61B-4CBB-BE4D-E8692FE607E9}" type="slidenum">
              <a:rPr lang="en-AU" smtClean="0"/>
              <a:t>‹#›</a:t>
            </a:fld>
            <a:endParaRPr lang="en-AU"/>
          </a:p>
        </p:txBody>
      </p:sp>
      <p:sp>
        <p:nvSpPr>
          <p:cNvPr id="8"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a:t>PRIMED7TL001 | SCIENCE | Soils as Ecosystems</a:t>
            </a:r>
          </a:p>
        </p:txBody>
      </p:sp>
      <p:sp>
        <p:nvSpPr>
          <p:cNvPr id="9" name="Text Placeholder 3"/>
          <p:cNvSpPr>
            <a:spLocks noGrp="1"/>
          </p:cNvSpPr>
          <p:nvPr>
            <p:ph type="body" sz="half" idx="13"/>
          </p:nvPr>
        </p:nvSpPr>
        <p:spPr>
          <a:xfrm>
            <a:off x="838200" y="5861050"/>
            <a:ext cx="6172200" cy="289078"/>
          </a:xfrm>
        </p:spPr>
        <p:txBody>
          <a:bodyPr>
            <a:normAutofit/>
          </a:bodyPr>
          <a:lstStyle>
            <a:lvl1pPr marL="0" indent="0" algn="ctr">
              <a:buNone/>
              <a:defRPr sz="10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8869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AU"/>
              <a:t>PRIMED7TL001 | SCIENCE | Soils as Ecosystems</a:t>
            </a:r>
          </a:p>
        </p:txBody>
      </p:sp>
      <p:sp>
        <p:nvSpPr>
          <p:cNvPr id="6" name="Slide Number Placeholder 5"/>
          <p:cNvSpPr>
            <a:spLocks noGrp="1"/>
          </p:cNvSpPr>
          <p:nvPr>
            <p:ph type="sldNum" sz="quarter" idx="4"/>
          </p:nvPr>
        </p:nvSpPr>
        <p:spPr>
          <a:xfrm>
            <a:off x="8190728"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34130E5-E61B-4CBB-BE4D-E8692FE607E9}" type="slidenum">
              <a:rPr lang="en-AU" smtClean="0"/>
              <a:pPr/>
              <a:t>‹#›</a:t>
            </a:fld>
            <a:endParaRPr lang="en-AU"/>
          </a:p>
        </p:txBody>
      </p:sp>
      <p:sp>
        <p:nvSpPr>
          <p:cNvPr id="4" name="Rectangle 3"/>
          <p:cNvSpPr/>
          <p:nvPr userDrawn="1"/>
        </p:nvSpPr>
        <p:spPr>
          <a:xfrm>
            <a:off x="9116554" y="6584077"/>
            <a:ext cx="2504212" cy="261610"/>
          </a:xfrm>
          <a:prstGeom prst="rect">
            <a:avLst/>
          </a:prstGeom>
        </p:spPr>
        <p:txBody>
          <a:bodyPr wrap="none">
            <a:spAutoFit/>
          </a:bodyPr>
          <a:lstStyle/>
          <a:p>
            <a:pPr defTabSz="914378"/>
            <a:r>
              <a:rPr lang="en-AU" sz="1100">
                <a:solidFill>
                  <a:prstClr val="white">
                    <a:lumMod val="50000"/>
                  </a:prstClr>
                </a:solidFill>
                <a:latin typeface="Arial" panose="020B0604020202020204" pitchFamily="34" charset="0"/>
                <a:cs typeface="Arial" panose="020B0604020202020204" pitchFamily="34" charset="0"/>
              </a:rPr>
              <a:t>© Department of Education WA 2020</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87052" y="6465753"/>
            <a:ext cx="414564" cy="146317"/>
          </a:xfrm>
          <a:prstGeom prst="rect">
            <a:avLst/>
          </a:prstGeom>
        </p:spPr>
      </p:pic>
    </p:spTree>
    <p:extLst>
      <p:ext uri="{BB962C8B-B14F-4D97-AF65-F5344CB8AC3E}">
        <p14:creationId xmlns:p14="http://schemas.microsoft.com/office/powerpoint/2010/main" val="282550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gric.wa.gov.au/climate-change/how-wheat-yields-are-influenced-climate-change-western-australia" TargetMode="External"/><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rcs.usda.gov/wps/portal/nrcs/main/soils/health/biology/"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commons.wikimedia.org/wiki/File:Bodennahrungsnetz.jpg"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uAMniWJm2vo"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primezone.edu.au/" TargetMode="External"/><Relationship Id="rId2" Type="http://schemas.openxmlformats.org/officeDocument/2006/relationships/hyperlink" Target="http://www.grdc.com.au/" TargetMode="External"/><Relationship Id="rId1" Type="http://schemas.openxmlformats.org/officeDocument/2006/relationships/slideLayout" Target="../slideLayouts/slideLayout2.xml"/><Relationship Id="rId5" Type="http://schemas.openxmlformats.org/officeDocument/2006/relationships/hyperlink" Target="http://soilquality.org.au/factsheets/soil-bacteria-and-fungi-nsw" TargetMode="External"/><Relationship Id="rId4" Type="http://schemas.openxmlformats.org/officeDocument/2006/relationships/hyperlink" Target="https://www.soilscienceaustralia.org.a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www.fao.org/sustainable-development-goals/news/detail-news/en/c/277113/" TargetMode="External"/><Relationship Id="rId2" Type="http://schemas.openxmlformats.org/officeDocument/2006/relationships/hyperlink" Target="https://www.soilscienceaustralia.org.au/training/soils-in-schools/teacher-guid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flickr.com/photos/mouse/247137441"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commons.wikimedia.org/wiki/File:Polyxenida_-_Soil_Fauna_Diversity.jpeg" TargetMode="External"/><Relationship Id="rId7" Type="http://schemas.openxmlformats.org/officeDocument/2006/relationships/image" Target="../media/image10.jpeg"/><Relationship Id="rId2" Type="http://schemas.openxmlformats.org/officeDocument/2006/relationships/hyperlink" Target="https://commons.wikimedia.org/wiki/File:Pauropoda_-_Soil_Fauna_Diversity.jpeg" TargetMode="External"/><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hyperlink" Target="https://commons.wikimedia.org/wiki/File:Geophilomorpha_-_Soil_Fauna_Diversity.jpeg#/media/File:Geophilomorpha_-_Soil_Fauna_Diversity.jpeg" TargetMode="External"/><Relationship Id="rId4" Type="http://schemas.openxmlformats.org/officeDocument/2006/relationships/hyperlink" Target="https://commons.wikimedia.org/wiki/File:Pseudoscorpion_-_Soil_Fauna_Diversity.jpeg" TargetMode="Externa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p:txBody>
          <a:bodyPr/>
          <a:lstStyle/>
          <a:p>
            <a:r>
              <a:rPr lang="en-AU"/>
              <a:t>Soils as ecosystems</a:t>
            </a:r>
          </a:p>
        </p:txBody>
      </p:sp>
    </p:spTree>
    <p:extLst>
      <p:ext uri="{BB962C8B-B14F-4D97-AF65-F5344CB8AC3E}">
        <p14:creationId xmlns:p14="http://schemas.microsoft.com/office/powerpoint/2010/main" val="2816152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Soil nematodes</a:t>
            </a:r>
          </a:p>
        </p:txBody>
      </p:sp>
      <p:pic>
        <p:nvPicPr>
          <p:cNvPr id="5123" name="Picture 3" descr="photo of a soil nematode"/>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242" b="10242"/>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half" idx="2"/>
          </p:nvPr>
        </p:nvSpPr>
        <p:spPr>
          <a:xfrm>
            <a:off x="7423151" y="1899993"/>
            <a:ext cx="3685836" cy="3811588"/>
          </a:xfrm>
        </p:spPr>
        <p:txBody>
          <a:bodyPr>
            <a:normAutofit/>
          </a:bodyPr>
          <a:lstStyle/>
          <a:p>
            <a:pPr marL="285750" indent="-285750">
              <a:buFont typeface="Arial" panose="020B0604020202020204" pitchFamily="34" charset="0"/>
              <a:buChar char="•"/>
            </a:pPr>
            <a:r>
              <a:rPr lang="en-AU" sz="2000" dirty="0"/>
              <a:t>A healthy soil contains tens of species of nematodes.</a:t>
            </a:r>
          </a:p>
          <a:p>
            <a:pPr marL="285750" indent="-285750">
              <a:buFont typeface="Arial" panose="020B0604020202020204" pitchFamily="34" charset="0"/>
              <a:buChar char="•"/>
            </a:pPr>
            <a:r>
              <a:rPr lang="en-AU" sz="2000" dirty="0"/>
              <a:t>Nematodes are a type of ‘non-segmented’ worm that live in the soil.</a:t>
            </a:r>
          </a:p>
          <a:p>
            <a:pPr marL="285750" indent="-285750">
              <a:buFont typeface="Arial" panose="020B0604020202020204" pitchFamily="34" charset="0"/>
              <a:buChar char="•"/>
            </a:pPr>
            <a:r>
              <a:rPr lang="en-AU" sz="2000" dirty="0"/>
              <a:t>When we want to measure the health of an environment or ecosystem, we can look for the presence of certain species of nematodes that should exist if conditions are healthy</a:t>
            </a:r>
            <a:r>
              <a:rPr lang="en-AU" sz="2000" i="1" dirty="0"/>
              <a:t>.</a:t>
            </a:r>
            <a:endParaRPr lang="en-AU" sz="2000" dirty="0"/>
          </a:p>
        </p:txBody>
      </p:sp>
      <p:sp>
        <p:nvSpPr>
          <p:cNvPr id="3" name="Text Placeholder 2"/>
          <p:cNvSpPr>
            <a:spLocks noGrp="1"/>
          </p:cNvSpPr>
          <p:nvPr>
            <p:ph type="body" sz="half" idx="13"/>
          </p:nvPr>
        </p:nvSpPr>
        <p:spPr/>
        <p:txBody>
          <a:bodyPr/>
          <a:lstStyle/>
          <a:p>
            <a:r>
              <a:rPr lang="en-AU"/>
              <a:t>Image </a:t>
            </a:r>
            <a:r>
              <a:rPr lang="en-GB"/>
              <a:t>© Grains Research and Development Corporation 2016,</a:t>
            </a:r>
            <a:r>
              <a:rPr lang="en-AU"/>
              <a:t> </a:t>
            </a:r>
            <a:r>
              <a:rPr lang="en-AU" i="1"/>
              <a:t>The Science of Living Soils</a:t>
            </a:r>
            <a:endParaRPr lang="en-AU"/>
          </a:p>
          <a:p>
            <a:endParaRPr lang="en-AU"/>
          </a:p>
        </p:txBody>
      </p:sp>
      <p:sp>
        <p:nvSpPr>
          <p:cNvPr id="6" name="Footer Placeholder 4">
            <a:extLst>
              <a:ext uri="{FF2B5EF4-FFF2-40B4-BE49-F238E27FC236}">
                <a16:creationId xmlns:a16="http://schemas.microsoft.com/office/drawing/2014/main" id="{B75781FC-00C9-8945-AFAA-65ED629362B0}"/>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7" name="Slide Number Placeholder 4">
            <a:extLst>
              <a:ext uri="{FF2B5EF4-FFF2-40B4-BE49-F238E27FC236}">
                <a16:creationId xmlns:a16="http://schemas.microsoft.com/office/drawing/2014/main" id="{60EA44DA-5C8F-A541-A8AE-6A66A38A7B0A}"/>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10</a:t>
            </a:fld>
            <a:endParaRPr lang="en-AU"/>
          </a:p>
        </p:txBody>
      </p:sp>
    </p:spTree>
    <p:extLst>
      <p:ext uri="{BB962C8B-B14F-4D97-AF65-F5344CB8AC3E}">
        <p14:creationId xmlns:p14="http://schemas.microsoft.com/office/powerpoint/2010/main" val="2190649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a:t>Predator nematodes</a:t>
            </a:r>
          </a:p>
        </p:txBody>
      </p:sp>
      <p:sp>
        <p:nvSpPr>
          <p:cNvPr id="6" name="Content Placeholder 5"/>
          <p:cNvSpPr>
            <a:spLocks noGrp="1"/>
          </p:cNvSpPr>
          <p:nvPr>
            <p:ph idx="1"/>
          </p:nvPr>
        </p:nvSpPr>
        <p:spPr>
          <a:xfrm>
            <a:off x="838200" y="1825625"/>
            <a:ext cx="10183238" cy="4351338"/>
          </a:xfrm>
        </p:spPr>
        <p:txBody>
          <a:bodyPr>
            <a:normAutofit/>
          </a:bodyPr>
          <a:lstStyle/>
          <a:p>
            <a:r>
              <a:rPr lang="en-AU"/>
              <a:t>These nematodes feed on other nematodes.</a:t>
            </a:r>
          </a:p>
          <a:p>
            <a:r>
              <a:rPr lang="en-AU"/>
              <a:t>They also eat bacteria, fungi and small single-celled organisms (protozoa).</a:t>
            </a:r>
          </a:p>
          <a:p>
            <a:r>
              <a:rPr lang="en-AU"/>
              <a:t>The digested parts are then added to the soil organic matter.</a:t>
            </a:r>
          </a:p>
          <a:p>
            <a:r>
              <a:rPr lang="en-AU"/>
              <a:t>Some nematodes have become predators of insects.</a:t>
            </a:r>
          </a:p>
        </p:txBody>
      </p:sp>
      <p:sp>
        <p:nvSpPr>
          <p:cNvPr id="4" name="Footer Placeholder 4">
            <a:extLst>
              <a:ext uri="{FF2B5EF4-FFF2-40B4-BE49-F238E27FC236}">
                <a16:creationId xmlns:a16="http://schemas.microsoft.com/office/drawing/2014/main" id="{74089F2B-B511-2342-9510-499A1C29D0A9}"/>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7" name="Slide Number Placeholder 4">
            <a:extLst>
              <a:ext uri="{FF2B5EF4-FFF2-40B4-BE49-F238E27FC236}">
                <a16:creationId xmlns:a16="http://schemas.microsoft.com/office/drawing/2014/main" id="{F92FC4A6-A815-514D-8DCA-FEE9DAAF1B37}"/>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11</a:t>
            </a:fld>
            <a:endParaRPr lang="en-AU"/>
          </a:p>
        </p:txBody>
      </p:sp>
    </p:spTree>
    <p:extLst>
      <p:ext uri="{BB962C8B-B14F-4D97-AF65-F5344CB8AC3E}">
        <p14:creationId xmlns:p14="http://schemas.microsoft.com/office/powerpoint/2010/main" val="3234876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Parasitic nematodes</a:t>
            </a:r>
          </a:p>
        </p:txBody>
      </p:sp>
      <p:sp>
        <p:nvSpPr>
          <p:cNvPr id="3" name="Content Placeholder 2"/>
          <p:cNvSpPr>
            <a:spLocks noGrp="1"/>
          </p:cNvSpPr>
          <p:nvPr>
            <p:ph idx="1"/>
          </p:nvPr>
        </p:nvSpPr>
        <p:spPr/>
        <p:txBody>
          <a:bodyPr>
            <a:normAutofit/>
          </a:bodyPr>
          <a:lstStyle/>
          <a:p>
            <a:r>
              <a:rPr lang="en-AU"/>
              <a:t>Parasitic nematodes cause problems for Western Australian food production because they feed on plant roots and slow down plant growth.</a:t>
            </a:r>
          </a:p>
          <a:p>
            <a:r>
              <a:rPr lang="en-AU"/>
              <a:t>In some cases they also allow the entry of fungal rots that destroy the roots.</a:t>
            </a:r>
          </a:p>
          <a:p>
            <a:pPr marL="0" indent="0">
              <a:buNone/>
            </a:pPr>
            <a:endParaRPr lang="en-AU"/>
          </a:p>
          <a:p>
            <a:pPr marL="0" indent="0">
              <a:buNone/>
            </a:pPr>
            <a:r>
              <a:rPr lang="en-AU"/>
              <a:t>Discuss with your group members what you think the impacts of parasitic nematodes on food production are likely to be and why.</a:t>
            </a:r>
          </a:p>
          <a:p>
            <a:pPr marL="0" indent="0">
              <a:buNone/>
            </a:pPr>
            <a:endParaRPr lang="en-AU"/>
          </a:p>
        </p:txBody>
      </p:sp>
      <p:sp>
        <p:nvSpPr>
          <p:cNvPr id="4" name="Footer Placeholder 4">
            <a:extLst>
              <a:ext uri="{FF2B5EF4-FFF2-40B4-BE49-F238E27FC236}">
                <a16:creationId xmlns:a16="http://schemas.microsoft.com/office/drawing/2014/main" id="{78EFF1BB-6815-D942-BA7B-D3532EF447A9}"/>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5" name="Slide Number Placeholder 4">
            <a:extLst>
              <a:ext uri="{FF2B5EF4-FFF2-40B4-BE49-F238E27FC236}">
                <a16:creationId xmlns:a16="http://schemas.microsoft.com/office/drawing/2014/main" id="{FC0D13D6-8CAB-7A47-BCC1-5957C15F2380}"/>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12</a:t>
            </a:fld>
            <a:endParaRPr lang="en-AU"/>
          </a:p>
        </p:txBody>
      </p:sp>
    </p:spTree>
    <p:extLst>
      <p:ext uri="{BB962C8B-B14F-4D97-AF65-F5344CB8AC3E}">
        <p14:creationId xmlns:p14="http://schemas.microsoft.com/office/powerpoint/2010/main" val="2851053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3151" y="457200"/>
            <a:ext cx="4252176" cy="1600200"/>
          </a:xfrm>
        </p:spPr>
        <p:txBody>
          <a:bodyPr/>
          <a:lstStyle/>
          <a:p>
            <a:r>
              <a:rPr lang="en-AU"/>
              <a:t>Parasitic nematodes and agriculture</a:t>
            </a:r>
          </a:p>
        </p:txBody>
      </p:sp>
      <p:pic>
        <p:nvPicPr>
          <p:cNvPr id="9" name="Picture Placeholder 8" descr="image of mature wheat being harvested by two combine harvesters"/>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855" r="7855"/>
          <a:stretch>
            <a:fillRect/>
          </a:stretch>
        </p:blipFill>
        <p:spPr/>
      </p:pic>
      <p:sp>
        <p:nvSpPr>
          <p:cNvPr id="4" name="Text Placeholder 3"/>
          <p:cNvSpPr>
            <a:spLocks noGrp="1"/>
          </p:cNvSpPr>
          <p:nvPr>
            <p:ph type="body" sz="half" idx="2"/>
          </p:nvPr>
        </p:nvSpPr>
        <p:spPr>
          <a:xfrm>
            <a:off x="7423151" y="1961539"/>
            <a:ext cx="3932237" cy="4100666"/>
          </a:xfrm>
        </p:spPr>
        <p:txBody>
          <a:bodyPr>
            <a:normAutofit fontScale="85000" lnSpcReduction="20000"/>
          </a:bodyPr>
          <a:lstStyle/>
          <a:p>
            <a:pPr marL="285750" indent="-285750">
              <a:lnSpc>
                <a:spcPct val="120000"/>
              </a:lnSpc>
              <a:buFont typeface="Arial" panose="020B0604020202020204" pitchFamily="34" charset="0"/>
              <a:buChar char="•"/>
            </a:pPr>
            <a:r>
              <a:rPr lang="en-AU" sz="1900" b="1" kern="0" dirty="0"/>
              <a:t>Agriculture</a:t>
            </a:r>
            <a:r>
              <a:rPr lang="en-AU" sz="1900" kern="0" dirty="0"/>
              <a:t> tends to encourage an increase in parasitic nematodes over other species because cultivation is more disruptive to larger soil organisms than to smaller ones. This can favour the smaller plant parasitic nematodes. Cultivation also disrupts soil fungi, which are the food source for many beneficial nematodes.</a:t>
            </a:r>
          </a:p>
          <a:p>
            <a:pPr marL="285750" indent="-285750">
              <a:lnSpc>
                <a:spcPct val="120000"/>
              </a:lnSpc>
              <a:buFont typeface="Arial" panose="020B0604020202020204" pitchFamily="34" charset="0"/>
              <a:buChar char="•"/>
            </a:pPr>
            <a:r>
              <a:rPr lang="en-AU" sz="1900" kern="0" dirty="0"/>
              <a:t>Western Australian primary producers can manage this problem by ensuring that the beneficial nematodes have food (organic matter other soil organisms) and water and that there is minimal disturbance to the soil.</a:t>
            </a:r>
          </a:p>
          <a:p>
            <a:endParaRPr lang="en-AU" dirty="0"/>
          </a:p>
        </p:txBody>
      </p:sp>
      <p:sp>
        <p:nvSpPr>
          <p:cNvPr id="5" name="Slide Number Placeholder 4"/>
          <p:cNvSpPr>
            <a:spLocks noGrp="1"/>
          </p:cNvSpPr>
          <p:nvPr>
            <p:ph type="sldNum" sz="quarter" idx="12"/>
          </p:nvPr>
        </p:nvSpPr>
        <p:spPr/>
        <p:txBody>
          <a:bodyPr/>
          <a:lstStyle/>
          <a:p>
            <a:fld id="{134130E5-E61B-4CBB-BE4D-E8692FE607E9}" type="slidenum">
              <a:rPr lang="en-AU" smtClean="0"/>
              <a:t>13</a:t>
            </a:fld>
            <a:endParaRPr lang="en-AU"/>
          </a:p>
        </p:txBody>
      </p:sp>
      <p:sp>
        <p:nvSpPr>
          <p:cNvPr id="7" name="Text Placeholder 6"/>
          <p:cNvSpPr>
            <a:spLocks noGrp="1"/>
          </p:cNvSpPr>
          <p:nvPr>
            <p:ph type="body" sz="half" idx="13"/>
          </p:nvPr>
        </p:nvSpPr>
        <p:spPr/>
        <p:txBody>
          <a:bodyPr>
            <a:normAutofit fontScale="92500" lnSpcReduction="20000"/>
          </a:bodyPr>
          <a:lstStyle/>
          <a:p>
            <a:r>
              <a:rPr lang="en-AU"/>
              <a:t>Image used courtesy of Department of Primary Industries and Regional Development, available at: </a:t>
            </a:r>
            <a:r>
              <a:rPr lang="en-AU">
                <a:hlinkClick r:id="rId3"/>
              </a:rPr>
              <a:t>https://www.agric.wa.gov.au/climate-change/how-wheat-yields-are-influenced-climate-change-western-australia</a:t>
            </a:r>
            <a:endParaRPr lang="en-AU"/>
          </a:p>
        </p:txBody>
      </p:sp>
      <p:sp>
        <p:nvSpPr>
          <p:cNvPr id="8" name="Footer Placeholder 4">
            <a:extLst>
              <a:ext uri="{FF2B5EF4-FFF2-40B4-BE49-F238E27FC236}">
                <a16:creationId xmlns:a16="http://schemas.microsoft.com/office/drawing/2014/main" id="{3F7C89A1-6BE0-A04F-BC97-E9EB1180640A}"/>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Tree>
    <p:extLst>
      <p:ext uri="{BB962C8B-B14F-4D97-AF65-F5344CB8AC3E}">
        <p14:creationId xmlns:p14="http://schemas.microsoft.com/office/powerpoint/2010/main" val="2156969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Saprophytic nematodes</a:t>
            </a:r>
          </a:p>
        </p:txBody>
      </p:sp>
      <p:sp>
        <p:nvSpPr>
          <p:cNvPr id="3" name="Content Placeholder 2"/>
          <p:cNvSpPr>
            <a:spLocks noGrp="1"/>
          </p:cNvSpPr>
          <p:nvPr>
            <p:ph idx="1"/>
          </p:nvPr>
        </p:nvSpPr>
        <p:spPr>
          <a:xfrm>
            <a:off x="838200" y="1825625"/>
            <a:ext cx="9696855" cy="4351338"/>
          </a:xfrm>
        </p:spPr>
        <p:txBody>
          <a:bodyPr/>
          <a:lstStyle/>
          <a:p>
            <a:r>
              <a:rPr lang="en-AU"/>
              <a:t>Saprophytic nematodes are also known as </a:t>
            </a:r>
            <a:r>
              <a:rPr lang="en-AU" b="1"/>
              <a:t>decomposers</a:t>
            </a:r>
            <a:r>
              <a:rPr lang="en-AU"/>
              <a:t> because they carry out the beneficial actions of breaking down organic matter in the soil; releasing nutrients for plant use; and improving soil structure, water-holding capacity and drainage.</a:t>
            </a:r>
          </a:p>
          <a:p>
            <a:r>
              <a:rPr lang="en-AU"/>
              <a:t>They are usually the most abundant type of nematode in the soil.</a:t>
            </a:r>
          </a:p>
        </p:txBody>
      </p:sp>
      <p:sp>
        <p:nvSpPr>
          <p:cNvPr id="4" name="Footer Placeholder 4">
            <a:extLst>
              <a:ext uri="{FF2B5EF4-FFF2-40B4-BE49-F238E27FC236}">
                <a16:creationId xmlns:a16="http://schemas.microsoft.com/office/drawing/2014/main" id="{EFBE8B98-1154-404E-970E-3036878B196D}"/>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5" name="Slide Number Placeholder 4">
            <a:extLst>
              <a:ext uri="{FF2B5EF4-FFF2-40B4-BE49-F238E27FC236}">
                <a16:creationId xmlns:a16="http://schemas.microsoft.com/office/drawing/2014/main" id="{34DEAB96-6099-F44A-88A1-E4F80D3923B8}"/>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14</a:t>
            </a:fld>
            <a:endParaRPr lang="en-AU"/>
          </a:p>
        </p:txBody>
      </p:sp>
    </p:spTree>
    <p:extLst>
      <p:ext uri="{BB962C8B-B14F-4D97-AF65-F5344CB8AC3E}">
        <p14:creationId xmlns:p14="http://schemas.microsoft.com/office/powerpoint/2010/main" val="1232885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AU"/>
              <a:t>PRIMED7TL001 | Science | Soils as ecosystems 1.0</a:t>
            </a:r>
          </a:p>
        </p:txBody>
      </p:sp>
      <p:sp>
        <p:nvSpPr>
          <p:cNvPr id="3" name="Slide Number Placeholder 2"/>
          <p:cNvSpPr>
            <a:spLocks noGrp="1"/>
          </p:cNvSpPr>
          <p:nvPr>
            <p:ph type="sldNum" sz="quarter" idx="12"/>
          </p:nvPr>
        </p:nvSpPr>
        <p:spPr/>
        <p:txBody>
          <a:bodyPr/>
          <a:lstStyle/>
          <a:p>
            <a:fld id="{134130E5-E61B-4CBB-BE4D-E8692FE607E9}" type="slidenum">
              <a:rPr lang="en-AU" smtClean="0"/>
              <a:t>15</a:t>
            </a:fld>
            <a:endParaRPr lang="en-AU"/>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2764" y="584199"/>
            <a:ext cx="8146473" cy="541020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descr="Diagram of the trophic relationships (food web) in the soil ecosystem: the lowest level (primary production) comprises, as usual in ecosystems at or close to the earth’s surface or water table of lakes and seas, photosynthetic organisms (land plants in this case)."/>
          <p:cNvSpPr/>
          <p:nvPr/>
        </p:nvSpPr>
        <p:spPr>
          <a:xfrm>
            <a:off x="2022763" y="5994400"/>
            <a:ext cx="8562579" cy="400110"/>
          </a:xfrm>
          <a:prstGeom prst="rect">
            <a:avLst/>
          </a:prstGeom>
        </p:spPr>
        <p:txBody>
          <a:bodyPr wrap="square">
            <a:spAutoFit/>
          </a:bodyPr>
          <a:lstStyle/>
          <a:p>
            <a:pPr marL="68580" algn="ctr"/>
            <a:r>
              <a:rPr lang="en-AU" sz="1000">
                <a:solidFill>
                  <a:schemeClr val="bg1">
                    <a:lumMod val="65000"/>
                  </a:schemeClr>
                </a:solidFill>
                <a:latin typeface="Arial" panose="020B0604020202020204" pitchFamily="34" charset="0"/>
                <a:cs typeface="Arial" panose="020B0604020202020204" pitchFamily="34" charset="0"/>
              </a:rPr>
              <a:t>Creative Commons 4.0 image © Soil Biology Primer/USDA-NRCS website (</a:t>
            </a:r>
            <a:r>
              <a:rPr lang="en-AU" sz="1000">
                <a:solidFill>
                  <a:schemeClr val="bg1">
                    <a:lumMod val="65000"/>
                  </a:schemeClr>
                </a:solidFill>
                <a:latin typeface="Arial" panose="020B0604020202020204" pitchFamily="34" charset="0"/>
                <a:cs typeface="Arial" panose="020B0604020202020204" pitchFamily="34" charset="0"/>
                <a:hlinkClick r:id="rId3"/>
              </a:rPr>
              <a:t>https://www.nrcs.usda.gov/wps/portal/nrcs/main/soils/health/biology/ </a:t>
            </a:r>
            <a:r>
              <a:rPr lang="en-AU" sz="1000">
                <a:solidFill>
                  <a:schemeClr val="bg1">
                    <a:lumMod val="65000"/>
                  </a:schemeClr>
                </a:solidFill>
                <a:latin typeface="Arial" panose="020B0604020202020204" pitchFamily="34" charset="0"/>
                <a:cs typeface="Arial" panose="020B0604020202020204" pitchFamily="34" charset="0"/>
              </a:rPr>
              <a:t>) or </a:t>
            </a:r>
            <a:r>
              <a:rPr lang="en-AU" sz="1000">
                <a:solidFill>
                  <a:schemeClr val="bg1">
                    <a:lumMod val="65000"/>
                  </a:schemeClr>
                </a:solidFill>
                <a:latin typeface="Arial" panose="020B0604020202020204" pitchFamily="34" charset="0"/>
                <a:cs typeface="Arial" panose="020B0604020202020204" pitchFamily="34" charset="0"/>
                <a:hlinkClick r:id="rId4"/>
              </a:rPr>
              <a:t>https://commons.wikimedia.org/wiki/File:Bodennahrungsnetz.jpg</a:t>
            </a:r>
            <a:endParaRPr lang="en-AU" sz="100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111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t>Benefits of the soil food web</a:t>
            </a:r>
          </a:p>
        </p:txBody>
      </p:sp>
      <p:sp>
        <p:nvSpPr>
          <p:cNvPr id="3" name="Content Placeholder 2"/>
          <p:cNvSpPr>
            <a:spLocks noGrp="1"/>
          </p:cNvSpPr>
          <p:nvPr>
            <p:ph idx="1"/>
          </p:nvPr>
        </p:nvSpPr>
        <p:spPr>
          <a:xfrm>
            <a:off x="838200" y="1825625"/>
            <a:ext cx="8733817" cy="4351338"/>
          </a:xfrm>
        </p:spPr>
        <p:txBody>
          <a:bodyPr>
            <a:normAutofit/>
          </a:bodyPr>
          <a:lstStyle/>
          <a:p>
            <a:pPr marL="0" indent="0">
              <a:buNone/>
            </a:pPr>
            <a:r>
              <a:rPr lang="en-AU"/>
              <a:t>Follow the YouTube link below to learn more about how the soil </a:t>
            </a:r>
            <a:r>
              <a:rPr lang="en-AU" b="1"/>
              <a:t>food web</a:t>
            </a:r>
            <a:r>
              <a:rPr lang="en-AU"/>
              <a:t> works in harmony with plants to produce a number of benefits: </a:t>
            </a:r>
          </a:p>
          <a:p>
            <a:endParaRPr lang="en-AU"/>
          </a:p>
          <a:p>
            <a:pPr marL="68580" indent="0">
              <a:buNone/>
            </a:pPr>
            <a:r>
              <a:rPr lang="en-AU"/>
              <a:t>Dr Elaine Ingham’s </a:t>
            </a:r>
            <a:r>
              <a:rPr lang="en-AU" i="1"/>
              <a:t>What is the Soil Food Web?</a:t>
            </a:r>
          </a:p>
          <a:p>
            <a:pPr marL="68580" indent="0">
              <a:buNone/>
            </a:pPr>
            <a:r>
              <a:rPr lang="en-AU">
                <a:hlinkClick r:id="rId2"/>
              </a:rPr>
              <a:t>https://www.youtube.com/watch?v=uAMniWJm2vo</a:t>
            </a:r>
            <a:endParaRPr lang="en-AU"/>
          </a:p>
        </p:txBody>
      </p:sp>
      <p:sp>
        <p:nvSpPr>
          <p:cNvPr id="4" name="Footer Placeholder 4">
            <a:extLst>
              <a:ext uri="{FF2B5EF4-FFF2-40B4-BE49-F238E27FC236}">
                <a16:creationId xmlns:a16="http://schemas.microsoft.com/office/drawing/2014/main" id="{6375F5EE-2121-7A4C-8DCD-A488081181FE}"/>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5" name="Slide Number Placeholder 4">
            <a:extLst>
              <a:ext uri="{FF2B5EF4-FFF2-40B4-BE49-F238E27FC236}">
                <a16:creationId xmlns:a16="http://schemas.microsoft.com/office/drawing/2014/main" id="{54C14A5D-8672-3A4F-A073-5903EE1BB1C1}"/>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16</a:t>
            </a:fld>
            <a:endParaRPr lang="en-AU"/>
          </a:p>
        </p:txBody>
      </p:sp>
    </p:spTree>
    <p:extLst>
      <p:ext uri="{BB962C8B-B14F-4D97-AF65-F5344CB8AC3E}">
        <p14:creationId xmlns:p14="http://schemas.microsoft.com/office/powerpoint/2010/main" val="3113289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a:t>Glossary</a:t>
            </a:r>
          </a:p>
        </p:txBody>
      </p:sp>
      <p:sp>
        <p:nvSpPr>
          <p:cNvPr id="5" name="Content Placeholder 4"/>
          <p:cNvSpPr>
            <a:spLocks noGrp="1"/>
          </p:cNvSpPr>
          <p:nvPr>
            <p:ph sz="half" idx="1"/>
          </p:nvPr>
        </p:nvSpPr>
        <p:spPr>
          <a:xfrm>
            <a:off x="838200" y="1825625"/>
            <a:ext cx="4657928" cy="3339762"/>
          </a:xfrm>
        </p:spPr>
        <p:txBody>
          <a:bodyPr>
            <a:normAutofit fontScale="85000" lnSpcReduction="10000"/>
          </a:bodyPr>
          <a:lstStyle/>
          <a:p>
            <a:pPr>
              <a:lnSpc>
                <a:spcPct val="120000"/>
              </a:lnSpc>
            </a:pPr>
            <a:r>
              <a:rPr lang="en-AU" sz="3600"/>
              <a:t>These key words have appeared in </a:t>
            </a:r>
            <a:r>
              <a:rPr lang="en-AU" sz="3600" b="1"/>
              <a:t>bold</a:t>
            </a:r>
            <a:r>
              <a:rPr lang="en-AU" sz="3600"/>
              <a:t> in this presentation.</a:t>
            </a:r>
          </a:p>
          <a:p>
            <a:pPr>
              <a:lnSpc>
                <a:spcPct val="120000"/>
              </a:lnSpc>
            </a:pPr>
            <a:r>
              <a:rPr lang="en-AU" sz="3600"/>
              <a:t>Use them to complete your student worksheet </a:t>
            </a:r>
            <a:r>
              <a:rPr lang="en-AU" sz="3600" i="1"/>
              <a:t>1.2 Glossary activity</a:t>
            </a:r>
            <a:r>
              <a:rPr lang="en-AU" sz="3600"/>
              <a:t>.</a:t>
            </a:r>
          </a:p>
        </p:txBody>
      </p:sp>
      <p:sp>
        <p:nvSpPr>
          <p:cNvPr id="6" name="Content Placeholder 5"/>
          <p:cNvSpPr>
            <a:spLocks noGrp="1"/>
          </p:cNvSpPr>
          <p:nvPr>
            <p:ph sz="half" idx="2"/>
          </p:nvPr>
        </p:nvSpPr>
        <p:spPr>
          <a:xfrm>
            <a:off x="5881992" y="1367075"/>
            <a:ext cx="4361234" cy="3798312"/>
          </a:xfrm>
          <a:solidFill>
            <a:schemeClr val="accent6">
              <a:lumMod val="75000"/>
            </a:schemeClr>
          </a:solidFill>
        </p:spPr>
        <p:txBody>
          <a:bodyPr numCol="2" anchor="ctr" anchorCtr="0">
            <a:noAutofit/>
          </a:bodyPr>
          <a:lstStyle/>
          <a:p>
            <a:pPr marL="180000" indent="0">
              <a:lnSpc>
                <a:spcPct val="100000"/>
              </a:lnSpc>
              <a:spcBef>
                <a:spcPts val="600"/>
              </a:spcBef>
              <a:buNone/>
            </a:pPr>
            <a:r>
              <a:rPr lang="en-AU" sz="2000">
                <a:solidFill>
                  <a:schemeClr val="bg1"/>
                </a:solidFill>
              </a:rPr>
              <a:t>Abiotic</a:t>
            </a:r>
          </a:p>
          <a:p>
            <a:pPr marL="180000" indent="0">
              <a:lnSpc>
                <a:spcPct val="100000"/>
              </a:lnSpc>
              <a:spcBef>
                <a:spcPts val="600"/>
              </a:spcBef>
              <a:buNone/>
            </a:pPr>
            <a:r>
              <a:rPr lang="en-AU" sz="2000">
                <a:solidFill>
                  <a:schemeClr val="bg1"/>
                </a:solidFill>
              </a:rPr>
              <a:t>Agriculture</a:t>
            </a:r>
          </a:p>
          <a:p>
            <a:pPr marL="180000" indent="0">
              <a:lnSpc>
                <a:spcPct val="100000"/>
              </a:lnSpc>
              <a:spcBef>
                <a:spcPts val="600"/>
              </a:spcBef>
              <a:buNone/>
            </a:pPr>
            <a:r>
              <a:rPr lang="en-AU" sz="2000">
                <a:solidFill>
                  <a:schemeClr val="bg1"/>
                </a:solidFill>
              </a:rPr>
              <a:t>Bacteria</a:t>
            </a:r>
          </a:p>
          <a:p>
            <a:pPr marL="180000" indent="0">
              <a:lnSpc>
                <a:spcPct val="100000"/>
              </a:lnSpc>
              <a:spcBef>
                <a:spcPts val="600"/>
              </a:spcBef>
              <a:buNone/>
            </a:pPr>
            <a:r>
              <a:rPr lang="en-AU" sz="2000">
                <a:solidFill>
                  <a:schemeClr val="bg1"/>
                </a:solidFill>
              </a:rPr>
              <a:t>Biodiversity</a:t>
            </a:r>
          </a:p>
          <a:p>
            <a:pPr marL="180000" indent="0">
              <a:lnSpc>
                <a:spcPct val="100000"/>
              </a:lnSpc>
              <a:spcBef>
                <a:spcPts val="600"/>
              </a:spcBef>
              <a:buNone/>
            </a:pPr>
            <a:r>
              <a:rPr lang="en-AU" sz="2000">
                <a:solidFill>
                  <a:schemeClr val="bg1"/>
                </a:solidFill>
              </a:rPr>
              <a:t>Biotic</a:t>
            </a:r>
          </a:p>
          <a:p>
            <a:pPr marL="180000" indent="0">
              <a:lnSpc>
                <a:spcPct val="100000"/>
              </a:lnSpc>
              <a:spcBef>
                <a:spcPts val="600"/>
              </a:spcBef>
              <a:buNone/>
            </a:pPr>
            <a:r>
              <a:rPr lang="en-AU" sz="2000">
                <a:solidFill>
                  <a:schemeClr val="bg1"/>
                </a:solidFill>
              </a:rPr>
              <a:t>Community</a:t>
            </a:r>
          </a:p>
          <a:p>
            <a:pPr marL="180000" indent="0">
              <a:lnSpc>
                <a:spcPct val="100000"/>
              </a:lnSpc>
              <a:spcBef>
                <a:spcPts val="600"/>
              </a:spcBef>
              <a:buNone/>
            </a:pPr>
            <a:r>
              <a:rPr lang="en-AU" sz="2000">
                <a:solidFill>
                  <a:schemeClr val="bg1"/>
                </a:solidFill>
              </a:rPr>
              <a:t>Decomposers</a:t>
            </a:r>
          </a:p>
          <a:p>
            <a:pPr marL="180000" indent="0">
              <a:lnSpc>
                <a:spcPct val="100000"/>
              </a:lnSpc>
              <a:spcBef>
                <a:spcPts val="600"/>
              </a:spcBef>
              <a:buNone/>
            </a:pPr>
            <a:r>
              <a:rPr lang="en-AU" sz="2000">
                <a:solidFill>
                  <a:schemeClr val="bg1"/>
                </a:solidFill>
              </a:rPr>
              <a:t>Ecosystem</a:t>
            </a:r>
          </a:p>
          <a:p>
            <a:pPr marL="180000" indent="0">
              <a:lnSpc>
                <a:spcPct val="100000"/>
              </a:lnSpc>
              <a:spcBef>
                <a:spcPts val="600"/>
              </a:spcBef>
              <a:buNone/>
            </a:pPr>
            <a:r>
              <a:rPr lang="en-AU" sz="2000">
                <a:solidFill>
                  <a:schemeClr val="bg1"/>
                </a:solidFill>
              </a:rPr>
              <a:t>Food web</a:t>
            </a:r>
          </a:p>
          <a:p>
            <a:pPr marL="180000" indent="0">
              <a:lnSpc>
                <a:spcPct val="100000"/>
              </a:lnSpc>
              <a:spcBef>
                <a:spcPts val="600"/>
              </a:spcBef>
              <a:buNone/>
            </a:pPr>
            <a:r>
              <a:rPr lang="en-AU" sz="2000">
                <a:solidFill>
                  <a:schemeClr val="bg1"/>
                </a:solidFill>
              </a:rPr>
              <a:t>Fungi</a:t>
            </a:r>
          </a:p>
          <a:p>
            <a:pPr marL="180000" indent="0">
              <a:lnSpc>
                <a:spcPct val="100000"/>
              </a:lnSpc>
              <a:spcBef>
                <a:spcPts val="600"/>
              </a:spcBef>
              <a:buNone/>
            </a:pPr>
            <a:r>
              <a:rPr lang="en-AU" sz="2000">
                <a:solidFill>
                  <a:schemeClr val="bg1"/>
                </a:solidFill>
              </a:rPr>
              <a:t>Habitat</a:t>
            </a:r>
          </a:p>
          <a:p>
            <a:pPr marL="180000" indent="0">
              <a:lnSpc>
                <a:spcPct val="100000"/>
              </a:lnSpc>
              <a:spcBef>
                <a:spcPts val="600"/>
              </a:spcBef>
              <a:buNone/>
            </a:pPr>
            <a:r>
              <a:rPr lang="en-AU" sz="2000">
                <a:solidFill>
                  <a:schemeClr val="bg1"/>
                </a:solidFill>
              </a:rPr>
              <a:t>Interact</a:t>
            </a:r>
          </a:p>
          <a:p>
            <a:pPr marL="180000" indent="0">
              <a:lnSpc>
                <a:spcPct val="100000"/>
              </a:lnSpc>
              <a:spcBef>
                <a:spcPts val="600"/>
              </a:spcBef>
              <a:buNone/>
            </a:pPr>
            <a:r>
              <a:rPr lang="en-AU" sz="2000">
                <a:solidFill>
                  <a:schemeClr val="bg1"/>
                </a:solidFill>
              </a:rPr>
              <a:t>Invertebrates</a:t>
            </a:r>
          </a:p>
          <a:p>
            <a:pPr marL="180000" indent="0">
              <a:lnSpc>
                <a:spcPct val="100000"/>
              </a:lnSpc>
              <a:spcBef>
                <a:spcPts val="600"/>
              </a:spcBef>
              <a:buNone/>
            </a:pPr>
            <a:r>
              <a:rPr lang="en-AU" sz="2000">
                <a:solidFill>
                  <a:schemeClr val="bg1"/>
                </a:solidFill>
              </a:rPr>
              <a:t>Macroscopic</a:t>
            </a:r>
          </a:p>
          <a:p>
            <a:pPr marL="180000" indent="0">
              <a:lnSpc>
                <a:spcPct val="100000"/>
              </a:lnSpc>
              <a:spcBef>
                <a:spcPts val="600"/>
              </a:spcBef>
              <a:buNone/>
            </a:pPr>
            <a:r>
              <a:rPr lang="en-AU" sz="2000">
                <a:solidFill>
                  <a:schemeClr val="bg1"/>
                </a:solidFill>
              </a:rPr>
              <a:t>Microscopic</a:t>
            </a:r>
          </a:p>
          <a:p>
            <a:pPr marL="180000" indent="0">
              <a:lnSpc>
                <a:spcPct val="100000"/>
              </a:lnSpc>
              <a:spcBef>
                <a:spcPts val="600"/>
              </a:spcBef>
              <a:buNone/>
            </a:pPr>
            <a:r>
              <a:rPr lang="en-AU" sz="2000">
                <a:solidFill>
                  <a:schemeClr val="bg1"/>
                </a:solidFill>
              </a:rPr>
              <a:t>Parasites</a:t>
            </a:r>
          </a:p>
          <a:p>
            <a:pPr marL="180000" indent="0">
              <a:lnSpc>
                <a:spcPct val="100000"/>
              </a:lnSpc>
              <a:spcBef>
                <a:spcPts val="600"/>
              </a:spcBef>
              <a:buNone/>
            </a:pPr>
            <a:r>
              <a:rPr lang="en-AU" sz="2000">
                <a:solidFill>
                  <a:schemeClr val="bg1"/>
                </a:solidFill>
              </a:rPr>
              <a:t>Predators</a:t>
            </a:r>
          </a:p>
          <a:p>
            <a:pPr marL="180000" indent="0">
              <a:lnSpc>
                <a:spcPct val="100000"/>
              </a:lnSpc>
              <a:spcBef>
                <a:spcPts val="600"/>
              </a:spcBef>
              <a:buNone/>
            </a:pPr>
            <a:r>
              <a:rPr lang="en-AU" sz="2000">
                <a:solidFill>
                  <a:schemeClr val="bg1"/>
                </a:solidFill>
              </a:rPr>
              <a:t>Saprophytes</a:t>
            </a:r>
          </a:p>
        </p:txBody>
      </p:sp>
      <p:sp>
        <p:nvSpPr>
          <p:cNvPr id="7" name="Footer Placeholder 4">
            <a:extLst>
              <a:ext uri="{FF2B5EF4-FFF2-40B4-BE49-F238E27FC236}">
                <a16:creationId xmlns:a16="http://schemas.microsoft.com/office/drawing/2014/main" id="{490C8487-69C7-144E-ADC6-16E73CC53958}"/>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8" name="Slide Number Placeholder 4">
            <a:extLst>
              <a:ext uri="{FF2B5EF4-FFF2-40B4-BE49-F238E27FC236}">
                <a16:creationId xmlns:a16="http://schemas.microsoft.com/office/drawing/2014/main" id="{8B39836E-7DB5-1E47-BD29-6116C6EC6759}"/>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17</a:t>
            </a:fld>
            <a:endParaRPr lang="en-AU"/>
          </a:p>
        </p:txBody>
      </p:sp>
    </p:spTree>
    <p:extLst>
      <p:ext uri="{BB962C8B-B14F-4D97-AF65-F5344CB8AC3E}">
        <p14:creationId xmlns:p14="http://schemas.microsoft.com/office/powerpoint/2010/main" val="593292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Acknowledgements</a:t>
            </a:r>
          </a:p>
        </p:txBody>
      </p:sp>
      <p:sp>
        <p:nvSpPr>
          <p:cNvPr id="3" name="Content Placeholder 2"/>
          <p:cNvSpPr>
            <a:spLocks noGrp="1"/>
          </p:cNvSpPr>
          <p:nvPr>
            <p:ph idx="1"/>
          </p:nvPr>
        </p:nvSpPr>
        <p:spPr/>
        <p:txBody>
          <a:bodyPr>
            <a:normAutofit fontScale="77500" lnSpcReduction="20000"/>
          </a:bodyPr>
          <a:lstStyle/>
          <a:p>
            <a:pPr marL="0" indent="0">
              <a:buNone/>
            </a:pPr>
            <a:r>
              <a:rPr lang="en-AU" dirty="0"/>
              <a:t>Thank you to:</a:t>
            </a:r>
          </a:p>
          <a:p>
            <a:r>
              <a:rPr lang="en-GB" dirty="0"/>
              <a:t>Grains Research and Development Corporation 2016, </a:t>
            </a:r>
            <a:r>
              <a:rPr lang="en-AU" i="1" dirty="0"/>
              <a:t>The science of living soils: Investigating soil characteristics and health by identifying its macro and micro invertebrate populations, &lt;</a:t>
            </a:r>
            <a:r>
              <a:rPr lang="en-GB" dirty="0">
                <a:hlinkClick r:id="rId2"/>
              </a:rPr>
              <a:t>www.grdc.com.au</a:t>
            </a:r>
            <a:r>
              <a:rPr lang="en-GB" dirty="0"/>
              <a:t>&gt;</a:t>
            </a:r>
            <a:endParaRPr lang="en-AU" dirty="0"/>
          </a:p>
          <a:p>
            <a:r>
              <a:rPr lang="en-AU" i="1" dirty="0"/>
              <a:t>Pulses: Can growing pulses feed more people and contribute to their health while having less impact on local food webs?, &lt;</a:t>
            </a:r>
            <a:r>
              <a:rPr lang="en-AU" dirty="0">
                <a:hlinkClick r:id="rId3"/>
              </a:rPr>
              <a:t>https://www.primezone.edu.au</a:t>
            </a:r>
            <a:r>
              <a:rPr lang="en-AU" dirty="0"/>
              <a:t>&gt;</a:t>
            </a:r>
          </a:p>
          <a:p>
            <a:r>
              <a:rPr lang="en-AU" dirty="0"/>
              <a:t>Food and Agriculture Organization of the United Nations</a:t>
            </a:r>
          </a:p>
          <a:p>
            <a:r>
              <a:rPr lang="en-AU" dirty="0"/>
              <a:t>Soil Science Australia, </a:t>
            </a:r>
            <a:r>
              <a:rPr lang="en-AU" i="1" dirty="0"/>
              <a:t>Soil in food chains </a:t>
            </a:r>
            <a:r>
              <a:rPr lang="en-AU" dirty="0"/>
              <a:t>(teacher guide), &lt;</a:t>
            </a:r>
            <a:r>
              <a:rPr lang="en-AU" dirty="0">
                <a:hlinkClick r:id="rId4"/>
              </a:rPr>
              <a:t>https://www.soilscienceaustralia.org.au</a:t>
            </a:r>
            <a:r>
              <a:rPr lang="en-AU" dirty="0"/>
              <a:t>&gt; </a:t>
            </a:r>
          </a:p>
          <a:p>
            <a:r>
              <a:rPr lang="en-AU" i="1" dirty="0"/>
              <a:t>Soil Bacteria and Fungi – New South Wales,</a:t>
            </a:r>
            <a:r>
              <a:rPr lang="en-AU" dirty="0"/>
              <a:t> fact sheet, &lt;</a:t>
            </a:r>
            <a:r>
              <a:rPr lang="en-AU" dirty="0">
                <a:hlinkClick r:id="rId5"/>
              </a:rPr>
              <a:t>http://soilquality.org.au/factsheets/soil-bacteria-and-fungi-nsw</a:t>
            </a:r>
            <a:r>
              <a:rPr lang="en-AU" dirty="0"/>
              <a:t>&gt;</a:t>
            </a:r>
          </a:p>
          <a:p>
            <a:r>
              <a:rPr lang="en-AU" dirty="0"/>
              <a:t>Professor Lynette Abbott (UWA) for background information and the Soil health animation </a:t>
            </a:r>
            <a:r>
              <a:rPr lang="en-AU" dirty="0" smtClean="0"/>
              <a:t>video</a:t>
            </a:r>
            <a:endParaRPr lang="en-AU" dirty="0"/>
          </a:p>
          <a:p>
            <a:endParaRPr lang="en-AU" dirty="0"/>
          </a:p>
          <a:p>
            <a:endParaRPr lang="en-AU" dirty="0"/>
          </a:p>
          <a:p>
            <a:endParaRPr lang="en-AU" dirty="0"/>
          </a:p>
        </p:txBody>
      </p:sp>
      <p:sp>
        <p:nvSpPr>
          <p:cNvPr id="4" name="Slide Number Placeholder 4">
            <a:extLst>
              <a:ext uri="{FF2B5EF4-FFF2-40B4-BE49-F238E27FC236}">
                <a16:creationId xmlns:a16="http://schemas.microsoft.com/office/drawing/2014/main" id="{62043DE7-42D5-194C-8C84-9CF9F02EE440}"/>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18</a:t>
            </a:fld>
            <a:endParaRPr lang="en-AU"/>
          </a:p>
        </p:txBody>
      </p:sp>
      <p:sp>
        <p:nvSpPr>
          <p:cNvPr id="5" name="Footer Placeholder 4">
            <a:extLst>
              <a:ext uri="{FF2B5EF4-FFF2-40B4-BE49-F238E27FC236}">
                <a16:creationId xmlns:a16="http://schemas.microsoft.com/office/drawing/2014/main" id="{3F47643E-0E73-E44E-9E00-825021A4A1A1}"/>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Tree>
    <p:extLst>
      <p:ext uri="{BB962C8B-B14F-4D97-AF65-F5344CB8AC3E}">
        <p14:creationId xmlns:p14="http://schemas.microsoft.com/office/powerpoint/2010/main" val="2839639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What is soil and why is it important?</a:t>
            </a:r>
          </a:p>
        </p:txBody>
      </p:sp>
      <p:sp>
        <p:nvSpPr>
          <p:cNvPr id="3" name="Content Placeholder 2"/>
          <p:cNvSpPr>
            <a:spLocks noGrp="1"/>
          </p:cNvSpPr>
          <p:nvPr>
            <p:ph idx="1"/>
          </p:nvPr>
        </p:nvSpPr>
        <p:spPr/>
        <p:txBody>
          <a:bodyPr/>
          <a:lstStyle/>
          <a:p>
            <a:pPr marL="0" indent="0">
              <a:buNone/>
            </a:pPr>
            <a:r>
              <a:rPr lang="en-AU"/>
              <a:t>This is an easy question, isn’t it?  </a:t>
            </a:r>
          </a:p>
          <a:p>
            <a:pPr marL="0" indent="0">
              <a:buNone/>
            </a:pPr>
            <a:endParaRPr lang="en-AU"/>
          </a:p>
          <a:p>
            <a:pPr marL="0" indent="0">
              <a:buNone/>
            </a:pPr>
            <a:r>
              <a:rPr lang="en-AU"/>
              <a:t>Soil is that dirty, brown dead-looking material plants grow in …</a:t>
            </a:r>
          </a:p>
          <a:p>
            <a:pPr marL="0" indent="0">
              <a:buNone/>
            </a:pPr>
            <a:endParaRPr lang="en-AU"/>
          </a:p>
          <a:p>
            <a:pPr marL="0" indent="0">
              <a:buNone/>
            </a:pPr>
            <a:r>
              <a:rPr lang="en-AU"/>
              <a:t>Or is there more to soil than meets the eye?</a:t>
            </a:r>
          </a:p>
        </p:txBody>
      </p:sp>
      <p:sp>
        <p:nvSpPr>
          <p:cNvPr id="4" name="Slide Number Placeholder 3"/>
          <p:cNvSpPr>
            <a:spLocks noGrp="1"/>
          </p:cNvSpPr>
          <p:nvPr>
            <p:ph type="sldNum" sz="quarter" idx="12"/>
          </p:nvPr>
        </p:nvSpPr>
        <p:spPr/>
        <p:txBody>
          <a:bodyPr/>
          <a:lstStyle/>
          <a:p>
            <a:fld id="{134130E5-E61B-4CBB-BE4D-E8692FE607E9}" type="slidenum">
              <a:rPr lang="en-AU" smtClean="0"/>
              <a:t>2</a:t>
            </a:fld>
            <a:endParaRPr lang="en-AU"/>
          </a:p>
        </p:txBody>
      </p:sp>
      <p:sp>
        <p:nvSpPr>
          <p:cNvPr id="5" name="Footer Placeholder 4"/>
          <p:cNvSpPr>
            <a:spLocks noGrp="1"/>
          </p:cNvSpPr>
          <p:nvPr>
            <p:ph type="ftr" sz="quarter" idx="3"/>
          </p:nvPr>
        </p:nvSpPr>
        <p:spPr/>
        <p:txBody>
          <a:bodyPr/>
          <a:lstStyle/>
          <a:p>
            <a:r>
              <a:rPr lang="en-AU"/>
              <a:t>PRIMED7TL001 | Science | Soils as ecosystems 1.0</a:t>
            </a:r>
          </a:p>
        </p:txBody>
      </p:sp>
    </p:spTree>
    <p:extLst>
      <p:ext uri="{BB962C8B-B14F-4D97-AF65-F5344CB8AC3E}">
        <p14:creationId xmlns:p14="http://schemas.microsoft.com/office/powerpoint/2010/main" val="3608177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Healthy soils in Western Australia</a:t>
            </a:r>
          </a:p>
        </p:txBody>
      </p:sp>
      <p:sp>
        <p:nvSpPr>
          <p:cNvPr id="3" name="Content Placeholder 2"/>
          <p:cNvSpPr>
            <a:spLocks noGrp="1"/>
          </p:cNvSpPr>
          <p:nvPr>
            <p:ph idx="1"/>
          </p:nvPr>
        </p:nvSpPr>
        <p:spPr/>
        <p:txBody>
          <a:bodyPr/>
          <a:lstStyle/>
          <a:p>
            <a:r>
              <a:rPr lang="en-AU"/>
              <a:t>A significant problem for primary producers in Western Australia is that much of our soil has become degraded over time.</a:t>
            </a:r>
          </a:p>
          <a:p>
            <a:pPr marL="0" indent="0">
              <a:buNone/>
            </a:pPr>
            <a:endParaRPr lang="en-AU"/>
          </a:p>
          <a:p>
            <a:r>
              <a:rPr lang="en-AU"/>
              <a:t>Watch the animation on the next slide about soil health to discover what is in soil and why our soils are under threat. </a:t>
            </a:r>
          </a:p>
        </p:txBody>
      </p:sp>
      <p:sp>
        <p:nvSpPr>
          <p:cNvPr id="4" name="Slide Number Placeholder 3"/>
          <p:cNvSpPr>
            <a:spLocks noGrp="1"/>
          </p:cNvSpPr>
          <p:nvPr>
            <p:ph type="sldNum" sz="quarter" idx="12"/>
          </p:nvPr>
        </p:nvSpPr>
        <p:spPr/>
        <p:txBody>
          <a:bodyPr/>
          <a:lstStyle/>
          <a:p>
            <a:fld id="{134130E5-E61B-4CBB-BE4D-E8692FE607E9}" type="slidenum">
              <a:rPr lang="en-AU" smtClean="0"/>
              <a:t>3</a:t>
            </a:fld>
            <a:endParaRPr lang="en-AU"/>
          </a:p>
        </p:txBody>
      </p:sp>
      <p:sp>
        <p:nvSpPr>
          <p:cNvPr id="5" name="Footer Placeholder 4"/>
          <p:cNvSpPr>
            <a:spLocks noGrp="1"/>
          </p:cNvSpPr>
          <p:nvPr>
            <p:ph type="ftr" sz="quarter" idx="3"/>
          </p:nvPr>
        </p:nvSpPr>
        <p:spPr/>
        <p:txBody>
          <a:bodyPr/>
          <a:lstStyle/>
          <a:p>
            <a:r>
              <a:rPr lang="en-AU"/>
              <a:t>PRIMED7TL001 | Science | Soils as ecosystems 1.0</a:t>
            </a:r>
          </a:p>
        </p:txBody>
      </p:sp>
    </p:spTree>
    <p:extLst>
      <p:ext uri="{BB962C8B-B14F-4D97-AF65-F5344CB8AC3E}">
        <p14:creationId xmlns:p14="http://schemas.microsoft.com/office/powerpoint/2010/main" val="2685408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0269" y="148991"/>
            <a:ext cx="8371464" cy="1325563"/>
          </a:xfrm>
        </p:spPr>
        <p:txBody>
          <a:bodyPr/>
          <a:lstStyle/>
          <a:p>
            <a:r>
              <a:rPr lang="en-AU"/>
              <a:t>Soil health animation: </a:t>
            </a:r>
            <a:br>
              <a:rPr lang="en-AU"/>
            </a:br>
            <a:r>
              <a:rPr lang="en-AU" sz="3200" i="1"/>
              <a:t>What is in soil and what does it do?</a:t>
            </a:r>
          </a:p>
        </p:txBody>
      </p:sp>
      <p:sp>
        <p:nvSpPr>
          <p:cNvPr id="3" name="Slide Number Placeholder 2"/>
          <p:cNvSpPr>
            <a:spLocks noGrp="1"/>
          </p:cNvSpPr>
          <p:nvPr>
            <p:ph type="sldNum" sz="quarter" idx="12"/>
          </p:nvPr>
        </p:nvSpPr>
        <p:spPr/>
        <p:txBody>
          <a:bodyPr/>
          <a:lstStyle/>
          <a:p>
            <a:fld id="{134130E5-E61B-4CBB-BE4D-E8692FE607E9}" type="slidenum">
              <a:rPr lang="en-AU" smtClean="0"/>
              <a:t>4</a:t>
            </a:fld>
            <a:endParaRPr lang="en-AU"/>
          </a:p>
        </p:txBody>
      </p:sp>
      <p:pic>
        <p:nvPicPr>
          <p:cNvPr id="5" name="SoilHealth_anim01 Lynette Abbo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0268" y="1349862"/>
            <a:ext cx="8371464" cy="4708816"/>
          </a:xfrm>
          <a:prstGeom prst="rect">
            <a:avLst/>
          </a:prstGeom>
        </p:spPr>
      </p:pic>
      <p:sp>
        <p:nvSpPr>
          <p:cNvPr id="6" name="Rectangle 5"/>
          <p:cNvSpPr/>
          <p:nvPr/>
        </p:nvSpPr>
        <p:spPr>
          <a:xfrm>
            <a:off x="4115283" y="6057397"/>
            <a:ext cx="3760966" cy="246221"/>
          </a:xfrm>
          <a:prstGeom prst="rect">
            <a:avLst/>
          </a:prstGeom>
        </p:spPr>
        <p:txBody>
          <a:bodyPr wrap="none">
            <a:spAutoFit/>
          </a:bodyPr>
          <a:lstStyle/>
          <a:p>
            <a:r>
              <a:rPr lang="en-AU" sz="1000">
                <a:solidFill>
                  <a:schemeClr val="bg1">
                    <a:lumMod val="65000"/>
                  </a:schemeClr>
                </a:solidFill>
                <a:latin typeface="Arial" panose="020B0604020202020204" pitchFamily="34" charset="0"/>
                <a:cs typeface="Arial" panose="020B0604020202020204" pitchFamily="34" charset="0"/>
              </a:rPr>
              <a:t>Video © Professor Lynette Abbott (UWA), used with permission</a:t>
            </a:r>
          </a:p>
        </p:txBody>
      </p:sp>
      <p:sp>
        <p:nvSpPr>
          <p:cNvPr id="7" name="Footer Placeholder 4">
            <a:extLst>
              <a:ext uri="{FF2B5EF4-FFF2-40B4-BE49-F238E27FC236}">
                <a16:creationId xmlns:a16="http://schemas.microsoft.com/office/drawing/2014/main" id="{ECB73237-F682-B44C-95B6-3838963B48E9}"/>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Tree>
    <p:extLst>
      <p:ext uri="{BB962C8B-B14F-4D97-AF65-F5344CB8AC3E}">
        <p14:creationId xmlns:p14="http://schemas.microsoft.com/office/powerpoint/2010/main" val="2326311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Group discussion</a:t>
            </a:r>
          </a:p>
        </p:txBody>
      </p:sp>
      <p:sp>
        <p:nvSpPr>
          <p:cNvPr id="3" name="Content Placeholder 2"/>
          <p:cNvSpPr>
            <a:spLocks noGrp="1"/>
          </p:cNvSpPr>
          <p:nvPr>
            <p:ph idx="1"/>
          </p:nvPr>
        </p:nvSpPr>
        <p:spPr/>
        <p:txBody>
          <a:bodyPr>
            <a:normAutofit fontScale="40000" lnSpcReduction="20000"/>
          </a:bodyPr>
          <a:lstStyle/>
          <a:p>
            <a:pPr marL="0" indent="0">
              <a:buNone/>
            </a:pPr>
            <a:r>
              <a:rPr lang="en-AU"/>
              <a:t>After you have watched the soil health animation </a:t>
            </a:r>
            <a:r>
              <a:rPr lang="en-AU" i="1"/>
              <a:t>What is in soil and what does it do?</a:t>
            </a:r>
            <a:r>
              <a:rPr lang="en-AU"/>
              <a:t> (slide 4 of the PowerPoint Soils as ecosystems) follow the following links:</a:t>
            </a:r>
          </a:p>
          <a:p>
            <a:r>
              <a:rPr lang="en-AU"/>
              <a:t>Soil Science Australia, </a:t>
            </a:r>
            <a:r>
              <a:rPr lang="en-AU" i="1"/>
              <a:t>Soils in food chains (</a:t>
            </a:r>
            <a:r>
              <a:rPr lang="en-AU"/>
              <a:t>Teachers guide) and read Appendix 1 Background information pages 6 – 8 </a:t>
            </a:r>
            <a:r>
              <a:rPr lang="en-AU" u="sng">
                <a:hlinkClick r:id="rId2"/>
              </a:rPr>
              <a:t>https://www.soilscienceaustralia.org.au/training/soils-in-schools/teacher-guides/</a:t>
            </a:r>
            <a:endParaRPr lang="en-AU"/>
          </a:p>
          <a:p>
            <a:r>
              <a:rPr lang="en-AU"/>
              <a:t>Food and Agriculture Organization (FAO) of the United Nations article ‘Five reasons why soil is key to the planet’s sustainable future’: </a:t>
            </a:r>
            <a:r>
              <a:rPr lang="en-AU">
                <a:hlinkClick r:id="rId3"/>
              </a:rPr>
              <a:t>http://www.fao.org/sustainable-development-goals/news/detail-news/en/c/277113/</a:t>
            </a:r>
            <a:endParaRPr lang="en-AU"/>
          </a:p>
          <a:p>
            <a:endParaRPr lang="en-AU"/>
          </a:p>
          <a:p>
            <a:pPr marL="0" indent="0">
              <a:buNone/>
            </a:pPr>
            <a:endParaRPr lang="en-AU"/>
          </a:p>
          <a:p>
            <a:pPr marL="0" indent="0">
              <a:buNone/>
            </a:pPr>
            <a:r>
              <a:rPr lang="en-AU"/>
              <a:t>Discuss these focus questions in groups of three or four:</a:t>
            </a:r>
          </a:p>
          <a:p>
            <a:pPr marL="0" indent="0">
              <a:buNone/>
            </a:pPr>
            <a:endParaRPr lang="en-AU"/>
          </a:p>
          <a:p>
            <a:r>
              <a:rPr lang="en-AU"/>
              <a:t>What is soil and why is it important?</a:t>
            </a:r>
          </a:p>
          <a:p>
            <a:r>
              <a:rPr lang="en-AU"/>
              <a:t>How does soil form and what are the components that make up soil?</a:t>
            </a:r>
          </a:p>
          <a:p>
            <a:r>
              <a:rPr lang="en-AU"/>
              <a:t>What does soil do for our food and water supply?</a:t>
            </a:r>
          </a:p>
          <a:p>
            <a:r>
              <a:rPr lang="en-AU"/>
              <a:t>How is healthy soil relevant to food production by primary producers (such as grain and grape and wine producers)?</a:t>
            </a:r>
          </a:p>
          <a:p>
            <a:r>
              <a:rPr lang="en-AU"/>
              <a:t>What problems are faced by Western Australia’s soil?</a:t>
            </a:r>
          </a:p>
          <a:p>
            <a:r>
              <a:rPr lang="en-AU"/>
              <a:t>How is healthy soil essential in adapting to climate change?</a:t>
            </a:r>
          </a:p>
          <a:p>
            <a:pPr marL="0" indent="0">
              <a:buNone/>
            </a:pPr>
            <a:endParaRPr lang="en-AU"/>
          </a:p>
          <a:p>
            <a:pPr marL="0" indent="0">
              <a:buNone/>
            </a:pPr>
            <a:r>
              <a:rPr lang="en-AU"/>
              <a:t>Use your student worksheet </a:t>
            </a:r>
            <a:r>
              <a:rPr lang="en-AU" i="1"/>
              <a:t>1.1 What is soil and why is it important?</a:t>
            </a:r>
            <a:r>
              <a:rPr lang="en-AU"/>
              <a:t> to record your responses.</a:t>
            </a:r>
          </a:p>
        </p:txBody>
      </p:sp>
      <p:sp>
        <p:nvSpPr>
          <p:cNvPr id="4" name="Slide Number Placeholder 3"/>
          <p:cNvSpPr>
            <a:spLocks noGrp="1"/>
          </p:cNvSpPr>
          <p:nvPr>
            <p:ph type="sldNum" sz="quarter" idx="12"/>
          </p:nvPr>
        </p:nvSpPr>
        <p:spPr/>
        <p:txBody>
          <a:bodyPr/>
          <a:lstStyle/>
          <a:p>
            <a:fld id="{134130E5-E61B-4CBB-BE4D-E8692FE607E9}" type="slidenum">
              <a:rPr lang="en-AU" smtClean="0"/>
              <a:t>5</a:t>
            </a:fld>
            <a:endParaRPr lang="en-AU"/>
          </a:p>
        </p:txBody>
      </p:sp>
      <p:sp>
        <p:nvSpPr>
          <p:cNvPr id="5" name="Footer Placeholder 4"/>
          <p:cNvSpPr>
            <a:spLocks noGrp="1"/>
          </p:cNvSpPr>
          <p:nvPr>
            <p:ph type="ftr" sz="quarter" idx="3"/>
          </p:nvPr>
        </p:nvSpPr>
        <p:spPr/>
        <p:txBody>
          <a:bodyPr/>
          <a:lstStyle/>
          <a:p>
            <a:r>
              <a:rPr lang="en-AU"/>
              <a:t>PRIMED7TL001 | Science | Soils as ecosystems 1.0</a:t>
            </a:r>
          </a:p>
        </p:txBody>
      </p:sp>
    </p:spTree>
    <p:extLst>
      <p:ext uri="{BB962C8B-B14F-4D97-AF65-F5344CB8AC3E}">
        <p14:creationId xmlns:p14="http://schemas.microsoft.com/office/powerpoint/2010/main" val="86624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Soils are incredible </a:t>
            </a:r>
          </a:p>
        </p:txBody>
      </p:sp>
      <p:sp>
        <p:nvSpPr>
          <p:cNvPr id="3" name="Content Placeholder 2"/>
          <p:cNvSpPr>
            <a:spLocks noGrp="1"/>
          </p:cNvSpPr>
          <p:nvPr>
            <p:ph type="body" sz="half" idx="2"/>
          </p:nvPr>
        </p:nvSpPr>
        <p:spPr/>
        <p:txBody>
          <a:bodyPr>
            <a:normAutofit fontScale="32500" lnSpcReduction="20000"/>
          </a:bodyPr>
          <a:lstStyle/>
          <a:p>
            <a:pPr marL="0" indent="0">
              <a:buNone/>
            </a:pPr>
            <a:r>
              <a:rPr lang="en-AU" sz="3600"/>
              <a:t>Did you know that … </a:t>
            </a:r>
          </a:p>
          <a:p>
            <a:endParaRPr lang="en-AU" sz="3600"/>
          </a:p>
          <a:p>
            <a:r>
              <a:rPr lang="en-AU" sz="3600"/>
              <a:t>In a single handful of soil there are more microorganisms than there are people on Earth.</a:t>
            </a:r>
          </a:p>
          <a:p>
            <a:r>
              <a:rPr lang="en-AU" sz="3600"/>
              <a:t>A healthy soil contains both </a:t>
            </a:r>
            <a:r>
              <a:rPr lang="en-AU" sz="3600" b="1"/>
              <a:t>biotic</a:t>
            </a:r>
            <a:r>
              <a:rPr lang="en-AU" sz="3600"/>
              <a:t> and </a:t>
            </a:r>
            <a:r>
              <a:rPr lang="en-AU" sz="3600" b="1"/>
              <a:t>abiotic</a:t>
            </a:r>
            <a:r>
              <a:rPr lang="en-AU" sz="3600"/>
              <a:t> factors.</a:t>
            </a:r>
          </a:p>
          <a:p>
            <a:r>
              <a:rPr lang="en-AU" sz="3600"/>
              <a:t>A biotic factor is a factor caused by a living organism. In a soil this could include such factors as the amount of soil organic matter, predators, competitors, diseases and parasites.</a:t>
            </a:r>
          </a:p>
          <a:p>
            <a:r>
              <a:rPr lang="en-AU" sz="3600"/>
              <a:t>An abiotic factor is a non-living factor. In a soil this could include factors such as temperature, light, oxygen, soil acidity and water content. </a:t>
            </a:r>
          </a:p>
          <a:p>
            <a:endParaRPr lang="en-AU" sz="3600"/>
          </a:p>
          <a:p>
            <a:pPr marL="0" indent="0">
              <a:buNone/>
            </a:pPr>
            <a:endParaRPr lang="en-AU"/>
          </a:p>
          <a:p>
            <a:endParaRPr lang="en-AU"/>
          </a:p>
          <a:p>
            <a:endParaRPr lang="en-AU"/>
          </a:p>
          <a:p>
            <a:endParaRPr lang="en-AU"/>
          </a:p>
          <a:p>
            <a:pPr marL="0" indent="0">
              <a:buNone/>
            </a:pPr>
            <a:r>
              <a:rPr lang="en-AU"/>
              <a:t> </a:t>
            </a:r>
          </a:p>
          <a:p>
            <a:pPr marL="68580" indent="0" algn="r">
              <a:buNone/>
            </a:pPr>
            <a:endParaRPr lang="en-AU" sz="1000">
              <a:solidFill>
                <a:schemeClr val="bg1">
                  <a:lumMod val="50000"/>
                </a:schemeClr>
              </a:solidFill>
            </a:endParaRPr>
          </a:p>
          <a:p>
            <a:pPr marL="68580" indent="0">
              <a:buNone/>
            </a:pPr>
            <a:endParaRPr lang="en-AU"/>
          </a:p>
          <a:p>
            <a:endParaRPr lang="en-AU"/>
          </a:p>
        </p:txBody>
      </p:sp>
      <p:sp>
        <p:nvSpPr>
          <p:cNvPr id="5" name="Text Placeholder 4"/>
          <p:cNvSpPr>
            <a:spLocks noGrp="1"/>
          </p:cNvSpPr>
          <p:nvPr>
            <p:ph type="body" sz="half" idx="13"/>
          </p:nvPr>
        </p:nvSpPr>
        <p:spPr/>
        <p:txBody>
          <a:bodyPr>
            <a:normAutofit fontScale="92500"/>
          </a:bodyPr>
          <a:lstStyle/>
          <a:p>
            <a:r>
              <a:rPr lang="en-AU"/>
              <a:t>Author – Mouse. Creative Commons 2.0 image, licence available at: </a:t>
            </a:r>
            <a:r>
              <a:rPr lang="en-AU">
                <a:hlinkClick r:id="rId2"/>
              </a:rPr>
              <a:t>https://www.flickr.com/photos/mouse/247137441 </a:t>
            </a:r>
            <a:endParaRPr lang="en-AU"/>
          </a:p>
        </p:txBody>
      </p:sp>
      <p:pic>
        <p:nvPicPr>
          <p:cNvPr id="1026" name="Picture 2">
            <a:extLst>
              <a:ext uri="{C183D7F6-B498-43B3-948B-1728B52AA6E4}">
                <adec:decorative xmlns=""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622300"/>
            <a:ext cx="4864100" cy="524510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4">
            <a:extLst>
              <a:ext uri="{FF2B5EF4-FFF2-40B4-BE49-F238E27FC236}">
                <a16:creationId xmlns:a16="http://schemas.microsoft.com/office/drawing/2014/main" id="{65E15CE8-F7DB-754B-A2FA-B6ADB9BA0F3C}"/>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Tree>
    <p:extLst>
      <p:ext uri="{BB962C8B-B14F-4D97-AF65-F5344CB8AC3E}">
        <p14:creationId xmlns:p14="http://schemas.microsoft.com/office/powerpoint/2010/main" val="6025670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3151" y="279177"/>
            <a:ext cx="3932237" cy="1107831"/>
          </a:xfrm>
        </p:spPr>
        <p:txBody>
          <a:bodyPr/>
          <a:lstStyle/>
          <a:p>
            <a:r>
              <a:rPr lang="en-AU" dirty="0"/>
              <a:t>Soils are diverse</a:t>
            </a:r>
          </a:p>
        </p:txBody>
      </p:sp>
      <p:sp>
        <p:nvSpPr>
          <p:cNvPr id="4" name="Text Placeholder 3"/>
          <p:cNvSpPr>
            <a:spLocks noGrp="1"/>
          </p:cNvSpPr>
          <p:nvPr>
            <p:ph type="body" sz="half" idx="2"/>
          </p:nvPr>
        </p:nvSpPr>
        <p:spPr>
          <a:xfrm>
            <a:off x="7423150" y="1398830"/>
            <a:ext cx="3769457" cy="3914769"/>
          </a:xfrm>
        </p:spPr>
        <p:txBody>
          <a:bodyPr>
            <a:noAutofit/>
          </a:bodyPr>
          <a:lstStyle/>
          <a:p>
            <a:pPr marL="285750" indent="-285750">
              <a:buFont typeface="Arial" panose="020B0604020202020204" pitchFamily="34" charset="0"/>
              <a:buChar char="•"/>
            </a:pPr>
            <a:r>
              <a:rPr lang="en-AU" sz="2400" dirty="0"/>
              <a:t>Soils host a quarter of the earth’s </a:t>
            </a:r>
            <a:r>
              <a:rPr lang="en-AU" sz="2400" b="1" dirty="0"/>
              <a:t>biodiversity</a:t>
            </a:r>
            <a:r>
              <a:rPr lang="en-AU" sz="2400" dirty="0"/>
              <a:t>.</a:t>
            </a:r>
          </a:p>
          <a:p>
            <a:pPr marL="285750" indent="-285750">
              <a:buFont typeface="Arial" panose="020B0604020202020204" pitchFamily="34" charset="0"/>
              <a:buChar char="•"/>
            </a:pPr>
            <a:r>
              <a:rPr lang="en-AU" sz="2400" dirty="0"/>
              <a:t>A single square metre of Western Australian agricultural soil may contain trillions of individuals and several thousand species of</a:t>
            </a:r>
            <a:r>
              <a:rPr lang="en-AU" sz="2400" b="1" dirty="0"/>
              <a:t> fungi</a:t>
            </a:r>
            <a:r>
              <a:rPr lang="en-AU" sz="2400" dirty="0"/>
              <a:t>, </a:t>
            </a:r>
            <a:r>
              <a:rPr lang="en-AU" sz="2400" b="1" dirty="0"/>
              <a:t>invertebrates</a:t>
            </a:r>
            <a:r>
              <a:rPr lang="en-AU" sz="2400" dirty="0"/>
              <a:t> and </a:t>
            </a:r>
            <a:r>
              <a:rPr lang="en-AU" sz="2400" b="1" dirty="0"/>
              <a:t>bacteria</a:t>
            </a:r>
            <a:r>
              <a:rPr lang="en-AU" sz="2400" dirty="0"/>
              <a:t>.</a:t>
            </a:r>
          </a:p>
          <a:p>
            <a:endParaRPr lang="en-AU" sz="2000" dirty="0"/>
          </a:p>
        </p:txBody>
      </p:sp>
      <p:sp>
        <p:nvSpPr>
          <p:cNvPr id="3" name="Text Placeholder 2"/>
          <p:cNvSpPr>
            <a:spLocks noGrp="1"/>
          </p:cNvSpPr>
          <p:nvPr>
            <p:ph type="body" sz="half" idx="13"/>
          </p:nvPr>
        </p:nvSpPr>
        <p:spPr>
          <a:xfrm>
            <a:off x="838200" y="5435600"/>
            <a:ext cx="6172200" cy="897106"/>
          </a:xfrm>
        </p:spPr>
        <p:txBody>
          <a:bodyPr>
            <a:normAutofit fontScale="25000" lnSpcReduction="20000"/>
          </a:bodyPr>
          <a:lstStyle/>
          <a:p>
            <a:r>
              <a:rPr lang="en-AU" sz="3100"/>
              <a:t> Author Christiana </a:t>
            </a:r>
            <a:r>
              <a:rPr lang="en-AU" sz="3100" err="1"/>
              <a:t>Menta</a:t>
            </a:r>
            <a:r>
              <a:rPr lang="en-AU" sz="3100"/>
              <a:t> (2012) ,Creative Commons 3.0 </a:t>
            </a:r>
            <a:r>
              <a:rPr lang="en-AU" sz="3100" err="1"/>
              <a:t>Unported</a:t>
            </a:r>
            <a:r>
              <a:rPr lang="en-AU" sz="3100"/>
              <a:t> soil fauna images, licences available at:</a:t>
            </a:r>
          </a:p>
          <a:p>
            <a:r>
              <a:rPr lang="en-AU" sz="3100"/>
              <a:t> </a:t>
            </a:r>
            <a:r>
              <a:rPr lang="en-AU" sz="3100">
                <a:hlinkClick r:id="rId2"/>
              </a:rPr>
              <a:t>https://commons.wikimedia.org/wiki/File:Pauropoda_-_Soil_Fauna_Diversity.jpeg</a:t>
            </a:r>
            <a:r>
              <a:rPr lang="en-AU" sz="3100"/>
              <a:t> </a:t>
            </a:r>
            <a:r>
              <a:rPr lang="en-AU" sz="3100">
                <a:hlinkClick r:id="rId3"/>
              </a:rPr>
              <a:t>https://commons.wikimedia.org/wiki/File:Polyxenida_-_Soil_Fauna_Diversity.jpeg</a:t>
            </a:r>
            <a:r>
              <a:rPr lang="en-AU" sz="3100"/>
              <a:t> </a:t>
            </a:r>
            <a:r>
              <a:rPr lang="en-AU" sz="3100">
                <a:hlinkClick r:id="rId4"/>
              </a:rPr>
              <a:t>https://commons.wikimedia.org/wiki/File:Pseudoscorpion_-_Soil_Fauna_Diversity.jpeg</a:t>
            </a:r>
            <a:r>
              <a:rPr lang="en-AU" sz="3100"/>
              <a:t> </a:t>
            </a:r>
            <a:r>
              <a:rPr lang="en-AU" sz="3100">
                <a:hlinkClick r:id="rId5"/>
              </a:rPr>
              <a:t>https://commons.wikimedia.org/wiki/File:Geophilomorpha_-_Soil_Fauna_Diversity.jpeg#/media/File:Geophilomorpha_-_Soil_Fauna_Diversity.jpeg</a:t>
            </a:r>
            <a:endParaRPr lang="en-AU" sz="3100"/>
          </a:p>
          <a:p>
            <a:r>
              <a:rPr lang="en-AU"/>
              <a:t> </a:t>
            </a:r>
          </a:p>
          <a:p>
            <a:endParaRPr lang="en-AU"/>
          </a:p>
        </p:txBody>
      </p:sp>
      <p:pic>
        <p:nvPicPr>
          <p:cNvPr id="6" name="Picture Placeholder 5" descr="photo of a Centipede (Chilopoda, Geophilomorpha)"/>
          <p:cNvPicPr>
            <a:picLocks noGrp="1" noChangeAspect="1"/>
          </p:cNvPicPr>
          <p:nvPr>
            <p:ph type="pic" idx="1"/>
          </p:nvPr>
        </p:nvPicPr>
        <p:blipFill>
          <a:blip r:embed="rId6">
            <a:extLst>
              <a:ext uri="{28A0092B-C50C-407E-A947-70E740481C1C}">
                <a14:useLocalDpi xmlns:a14="http://schemas.microsoft.com/office/drawing/2010/main" val="0"/>
              </a:ext>
            </a:extLst>
          </a:blip>
          <a:srcRect t="16100" b="16100"/>
          <a:stretch>
            <a:fillRect/>
          </a:stretch>
        </p:blipFill>
        <p:spPr>
          <a:xfrm>
            <a:off x="3949700" y="401401"/>
            <a:ext cx="3162300" cy="2456099"/>
          </a:xfrm>
        </p:spPr>
      </p:pic>
      <p:pic>
        <p:nvPicPr>
          <p:cNvPr id="8" name="Picture Placeholder 7" descr="photo of a Pseudoscorpion, a typical organism that lives in the wood litter"/>
          <p:cNvPicPr>
            <a:picLocks noChangeAspect="1"/>
          </p:cNvPicPr>
          <p:nvPr/>
        </p:nvPicPr>
        <p:blipFill>
          <a:blip r:embed="rId7">
            <a:extLst>
              <a:ext uri="{28A0092B-C50C-407E-A947-70E740481C1C}">
                <a14:useLocalDpi xmlns:a14="http://schemas.microsoft.com/office/drawing/2010/main" val="0"/>
              </a:ext>
            </a:extLst>
          </a:blip>
          <a:srcRect l="9078" r="9078"/>
          <a:stretch>
            <a:fillRect/>
          </a:stretch>
        </p:blipFill>
        <p:spPr>
          <a:xfrm>
            <a:off x="838200" y="401401"/>
            <a:ext cx="3111500" cy="2456099"/>
          </a:xfrm>
          <a:prstGeom prst="rect">
            <a:avLst/>
          </a:prstGeom>
        </p:spPr>
      </p:pic>
      <p:pic>
        <p:nvPicPr>
          <p:cNvPr id="10" name="Picture Placeholder 11" descr="photo of Polyxenida, a curious group of Diplopoda"/>
          <p:cNvPicPr>
            <a:picLocks noChangeAspect="1"/>
          </p:cNvPicPr>
          <p:nvPr/>
        </p:nvPicPr>
        <p:blipFill>
          <a:blip r:embed="rId8">
            <a:extLst>
              <a:ext uri="{28A0092B-C50C-407E-A947-70E740481C1C}">
                <a14:useLocalDpi xmlns:a14="http://schemas.microsoft.com/office/drawing/2010/main" val="0"/>
              </a:ext>
            </a:extLst>
          </a:blip>
          <a:srcRect l="12058" r="12058"/>
          <a:stretch>
            <a:fillRect/>
          </a:stretch>
        </p:blipFill>
        <p:spPr>
          <a:xfrm>
            <a:off x="838200" y="2857500"/>
            <a:ext cx="3086100" cy="2468799"/>
          </a:xfrm>
          <a:prstGeom prst="rect">
            <a:avLst/>
          </a:prstGeom>
        </p:spPr>
      </p:pic>
      <p:pic>
        <p:nvPicPr>
          <p:cNvPr id="11" name="Picture Placeholder 13" descr="photo of Pauropoda, a microarthropod well adapted to soil"/>
          <p:cNvPicPr>
            <a:picLocks noChangeAspect="1"/>
          </p:cNvPicPr>
          <p:nvPr/>
        </p:nvPicPr>
        <p:blipFill>
          <a:blip r:embed="rId9">
            <a:extLst>
              <a:ext uri="{28A0092B-C50C-407E-A947-70E740481C1C}">
                <a14:useLocalDpi xmlns:a14="http://schemas.microsoft.com/office/drawing/2010/main" val="0"/>
              </a:ext>
            </a:extLst>
          </a:blip>
          <a:srcRect l="7847" r="7847"/>
          <a:stretch>
            <a:fillRect/>
          </a:stretch>
        </p:blipFill>
        <p:spPr>
          <a:xfrm>
            <a:off x="3924300" y="2857500"/>
            <a:ext cx="3187700" cy="2456099"/>
          </a:xfrm>
          <a:prstGeom prst="rect">
            <a:avLst/>
          </a:prstGeom>
        </p:spPr>
      </p:pic>
      <p:sp>
        <p:nvSpPr>
          <p:cNvPr id="9" name="Footer Placeholder 4">
            <a:extLst>
              <a:ext uri="{FF2B5EF4-FFF2-40B4-BE49-F238E27FC236}">
                <a16:creationId xmlns:a16="http://schemas.microsoft.com/office/drawing/2014/main" id="{CFFF833D-9A2B-FE4E-97BC-AB8589FBEA42}"/>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Tree>
    <p:extLst>
      <p:ext uri="{BB962C8B-B14F-4D97-AF65-F5344CB8AC3E}">
        <p14:creationId xmlns:p14="http://schemas.microsoft.com/office/powerpoint/2010/main" val="706012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Soils as ecosystems</a:t>
            </a:r>
          </a:p>
        </p:txBody>
      </p:sp>
      <p:sp>
        <p:nvSpPr>
          <p:cNvPr id="4" name="Text Placeholder 3"/>
          <p:cNvSpPr>
            <a:spLocks noGrp="1"/>
          </p:cNvSpPr>
          <p:nvPr>
            <p:ph idx="1"/>
          </p:nvPr>
        </p:nvSpPr>
        <p:spPr>
          <a:xfrm>
            <a:off x="838201" y="1825625"/>
            <a:ext cx="8771792" cy="4351338"/>
          </a:xfrm>
        </p:spPr>
        <p:txBody>
          <a:bodyPr>
            <a:normAutofit fontScale="92500"/>
          </a:bodyPr>
          <a:lstStyle/>
          <a:p>
            <a:r>
              <a:rPr lang="en-AU" sz="2600" dirty="0"/>
              <a:t>One way of looking at life on Earth is to consider it as an </a:t>
            </a:r>
            <a:r>
              <a:rPr lang="en-AU" sz="2600" b="1" dirty="0"/>
              <a:t>ecosystem</a:t>
            </a:r>
            <a:r>
              <a:rPr lang="en-AU" sz="2600" dirty="0"/>
              <a:t> containing a </a:t>
            </a:r>
            <a:r>
              <a:rPr lang="en-AU" sz="2600" b="1" dirty="0"/>
              <a:t>community</a:t>
            </a:r>
            <a:r>
              <a:rPr lang="en-AU" sz="2600" dirty="0"/>
              <a:t> of people who play different roles: some people make the world a better place while others are challenging and cause harm; some produce food while others simply consume it. It is essential for people to </a:t>
            </a:r>
            <a:r>
              <a:rPr lang="en-AU" sz="2600" b="1" dirty="0"/>
              <a:t>interact</a:t>
            </a:r>
            <a:r>
              <a:rPr lang="en-AU" sz="2600" dirty="0"/>
              <a:t> with each other and their surroundings for the world to function well.</a:t>
            </a:r>
          </a:p>
          <a:p>
            <a:r>
              <a:rPr lang="en-AU" sz="2600" dirty="0"/>
              <a:t>A natural ecosystem is a community of living organisms that interact with each other and with their physical surroundings.</a:t>
            </a:r>
          </a:p>
          <a:p>
            <a:r>
              <a:rPr lang="en-AU" sz="2600" dirty="0"/>
              <a:t>Soils are examples of ecosystems that contain both </a:t>
            </a:r>
            <a:r>
              <a:rPr lang="en-AU" sz="2600" b="1" dirty="0"/>
              <a:t>macroscopic</a:t>
            </a:r>
            <a:r>
              <a:rPr lang="en-AU" sz="2600" dirty="0"/>
              <a:t> (large) and </a:t>
            </a:r>
            <a:r>
              <a:rPr lang="en-AU" sz="2600" b="1" dirty="0"/>
              <a:t>microscopic</a:t>
            </a:r>
            <a:r>
              <a:rPr lang="en-AU" sz="2600" dirty="0"/>
              <a:t> (very small) organisms interacting with one another. </a:t>
            </a:r>
          </a:p>
          <a:p>
            <a:endParaRPr lang="en-AU" dirty="0"/>
          </a:p>
        </p:txBody>
      </p:sp>
      <p:sp>
        <p:nvSpPr>
          <p:cNvPr id="5" name="Footer Placeholder 4">
            <a:extLst>
              <a:ext uri="{FF2B5EF4-FFF2-40B4-BE49-F238E27FC236}">
                <a16:creationId xmlns:a16="http://schemas.microsoft.com/office/drawing/2014/main" id="{547ADA7B-96E5-8841-90B2-279E11C967DB}"/>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6" name="Slide Number Placeholder 4">
            <a:extLst>
              <a:ext uri="{FF2B5EF4-FFF2-40B4-BE49-F238E27FC236}">
                <a16:creationId xmlns:a16="http://schemas.microsoft.com/office/drawing/2014/main" id="{DF88B4EE-C1DE-EC4D-8AFE-32B6894256B5}"/>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8</a:t>
            </a:fld>
            <a:endParaRPr lang="en-AU"/>
          </a:p>
        </p:txBody>
      </p:sp>
    </p:spTree>
    <p:extLst>
      <p:ext uri="{BB962C8B-B14F-4D97-AF65-F5344CB8AC3E}">
        <p14:creationId xmlns:p14="http://schemas.microsoft.com/office/powerpoint/2010/main" val="1581903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Soil organism interactions</a:t>
            </a:r>
          </a:p>
        </p:txBody>
      </p:sp>
      <p:sp>
        <p:nvSpPr>
          <p:cNvPr id="3" name="Content Placeholder 2"/>
          <p:cNvSpPr>
            <a:spLocks noGrp="1"/>
          </p:cNvSpPr>
          <p:nvPr>
            <p:ph idx="1"/>
          </p:nvPr>
        </p:nvSpPr>
        <p:spPr>
          <a:xfrm>
            <a:off x="838200" y="1825625"/>
            <a:ext cx="10515600" cy="4351338"/>
          </a:xfrm>
        </p:spPr>
        <p:txBody>
          <a:bodyPr>
            <a:normAutofit fontScale="92500" lnSpcReduction="10000"/>
          </a:bodyPr>
          <a:lstStyle/>
          <a:p>
            <a:pPr marL="0" indent="0">
              <a:buNone/>
            </a:pPr>
            <a:r>
              <a:rPr lang="en-AU"/>
              <a:t>As with all ecosystems, soils contain many different types of interactions between organisms, including: </a:t>
            </a:r>
          </a:p>
          <a:p>
            <a:pPr lvl="1"/>
            <a:r>
              <a:rPr lang="en-AU" sz="2800" b="1"/>
              <a:t>predators</a:t>
            </a:r>
            <a:endParaRPr lang="en-AU" sz="2800"/>
          </a:p>
          <a:p>
            <a:pPr lvl="1"/>
            <a:r>
              <a:rPr lang="en-AU" sz="2800" b="1"/>
              <a:t>parasites</a:t>
            </a:r>
            <a:endParaRPr lang="en-AU" sz="2800"/>
          </a:p>
          <a:p>
            <a:pPr lvl="1"/>
            <a:r>
              <a:rPr lang="en-AU" sz="2800" b="1"/>
              <a:t>saprophytes</a:t>
            </a:r>
            <a:r>
              <a:rPr lang="en-AU" sz="2800"/>
              <a:t>.</a:t>
            </a:r>
          </a:p>
          <a:p>
            <a:pPr lvl="1">
              <a:buFontTx/>
              <a:buChar char="-"/>
            </a:pPr>
            <a:endParaRPr lang="en-AU" b="1"/>
          </a:p>
          <a:p>
            <a:pPr marL="0" indent="0">
              <a:buNone/>
            </a:pPr>
            <a:r>
              <a:rPr lang="en-AU"/>
              <a:t>Discuss with your group members how you think each of these different types of organisms might behave towards other organisms.</a:t>
            </a:r>
          </a:p>
          <a:p>
            <a:pPr marL="0" indent="0">
              <a:buNone/>
            </a:pPr>
            <a:endParaRPr lang="en-AU"/>
          </a:p>
          <a:p>
            <a:pPr marL="0" indent="0">
              <a:buNone/>
            </a:pPr>
            <a:r>
              <a:rPr lang="en-AU"/>
              <a:t>Compare your answers with the information in the following five slides about nematodes to see if you are correct</a:t>
            </a:r>
          </a:p>
          <a:p>
            <a:endParaRPr lang="en-AU"/>
          </a:p>
        </p:txBody>
      </p:sp>
      <p:sp>
        <p:nvSpPr>
          <p:cNvPr id="4" name="Footer Placeholder 4">
            <a:extLst>
              <a:ext uri="{FF2B5EF4-FFF2-40B4-BE49-F238E27FC236}">
                <a16:creationId xmlns:a16="http://schemas.microsoft.com/office/drawing/2014/main" id="{5AD84661-542C-8A49-87ED-E8E536CC38D6}"/>
              </a:ext>
            </a:extLst>
          </p:cNvPr>
          <p:cNvSpPr>
            <a:spLocks noGrp="1"/>
          </p:cNvSpPr>
          <p:nvPr>
            <p:ph type="ftr" sz="quarter" idx="3"/>
          </p:nvPr>
        </p:nvSpPr>
        <p:spPr>
          <a:xfrm>
            <a:off x="838200" y="6356350"/>
            <a:ext cx="7315200" cy="365125"/>
          </a:xfrm>
        </p:spPr>
        <p:txBody>
          <a:bodyPr/>
          <a:lstStyle/>
          <a:p>
            <a:r>
              <a:rPr lang="en-AU"/>
              <a:t>PRIMED7TL001 | Science | Soils as ecosystems 1.0</a:t>
            </a:r>
          </a:p>
        </p:txBody>
      </p:sp>
      <p:sp>
        <p:nvSpPr>
          <p:cNvPr id="5" name="Slide Number Placeholder 4">
            <a:extLst>
              <a:ext uri="{FF2B5EF4-FFF2-40B4-BE49-F238E27FC236}">
                <a16:creationId xmlns:a16="http://schemas.microsoft.com/office/drawing/2014/main" id="{979BB542-CF5B-2A4E-B098-DD6D0648F102}"/>
              </a:ext>
            </a:extLst>
          </p:cNvPr>
          <p:cNvSpPr>
            <a:spLocks noGrp="1"/>
          </p:cNvSpPr>
          <p:nvPr>
            <p:ph type="sldNum" sz="quarter" idx="12"/>
          </p:nvPr>
        </p:nvSpPr>
        <p:spPr>
          <a:xfrm>
            <a:off x="8190728" y="6356350"/>
            <a:ext cx="2743200" cy="365125"/>
          </a:xfrm>
        </p:spPr>
        <p:txBody>
          <a:bodyPr/>
          <a:lstStyle/>
          <a:p>
            <a:fld id="{134130E5-E61B-4CBB-BE4D-E8692FE607E9}" type="slidenum">
              <a:rPr lang="en-AU" smtClean="0"/>
              <a:t>9</a:t>
            </a:fld>
            <a:endParaRPr lang="en-AU"/>
          </a:p>
        </p:txBody>
      </p:sp>
    </p:spTree>
    <p:extLst>
      <p:ext uri="{BB962C8B-B14F-4D97-AF65-F5344CB8AC3E}">
        <p14:creationId xmlns:p14="http://schemas.microsoft.com/office/powerpoint/2010/main" val="1895344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_Y7.potx" id="{6321A0CD-00E4-4DF7-AE5A-95AECB430FF1}" vid="{B382150E-5AAA-4661-86D3-11AA75DE41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EACF6BC67DC64E81EC1693F0C041B9" ma:contentTypeVersion="12" ma:contentTypeDescription="Create a new document." ma:contentTypeScope="" ma:versionID="2bb1e2135f37ff5c454a61ad5785ef49">
  <xsd:schema xmlns:xsd="http://www.w3.org/2001/XMLSchema" xmlns:xs="http://www.w3.org/2001/XMLSchema" xmlns:p="http://schemas.microsoft.com/office/2006/metadata/properties" xmlns:ns2="c11337b8-a1c9-4e93-a10e-b9c3de58965d" xmlns:ns3="939100e6-dc5b-4952-bae1-a6b604181575" targetNamespace="http://schemas.microsoft.com/office/2006/metadata/properties" ma:root="true" ma:fieldsID="15b09a6b1faadbb15ceed342801856bc" ns2:_="" ns3:_="">
    <xsd:import namespace="c11337b8-a1c9-4e93-a10e-b9c3de58965d"/>
    <xsd:import namespace="939100e6-dc5b-4952-bae1-a6b6041815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1337b8-a1c9-4e93-a10e-b9c3de589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9100e6-dc5b-4952-bae1-a6b6041815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7D824E-8F5E-4632-86A6-6B820FF94E83}">
  <ds:schemaRefs>
    <ds:schemaRef ds:uri="http://schemas.microsoft.com/sharepoint/v3/contenttype/forms"/>
  </ds:schemaRefs>
</ds:datastoreItem>
</file>

<file path=customXml/itemProps2.xml><?xml version="1.0" encoding="utf-8"?>
<ds:datastoreItem xmlns:ds="http://schemas.openxmlformats.org/officeDocument/2006/customXml" ds:itemID="{17096CCC-78DF-4691-9B1E-18B8F5A7E71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a7410e4e-0e94-4d9f-bc7f-ec562f0f3678"/>
    <ds:schemaRef ds:uri="http://www.w3.org/XML/1998/namespace"/>
  </ds:schemaRefs>
</ds:datastoreItem>
</file>

<file path=customXml/itemProps3.xml><?xml version="1.0" encoding="utf-8"?>
<ds:datastoreItem xmlns:ds="http://schemas.openxmlformats.org/officeDocument/2006/customXml" ds:itemID="{070855DF-7E55-4706-98E5-F36762FF7F98}"/>
</file>

<file path=docProps/app.xml><?xml version="1.0" encoding="utf-8"?>
<Properties xmlns="http://schemas.openxmlformats.org/officeDocument/2006/extended-properties" xmlns:vt="http://schemas.openxmlformats.org/officeDocument/2006/docPropsVTypes">
  <Template>Facet</Template>
  <TotalTime>27</TotalTime>
  <Words>1411</Words>
  <Application>Microsoft Office PowerPoint</Application>
  <PresentationFormat>Widescreen</PresentationFormat>
  <Paragraphs>153</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Soils as ecosystems</vt:lpstr>
      <vt:lpstr>What is soil and why is it important?</vt:lpstr>
      <vt:lpstr>Healthy soils in Western Australia</vt:lpstr>
      <vt:lpstr>Soil health animation:  What is in soil and what does it do?</vt:lpstr>
      <vt:lpstr>Group discussion</vt:lpstr>
      <vt:lpstr>Soils are incredible </vt:lpstr>
      <vt:lpstr>Soils are diverse</vt:lpstr>
      <vt:lpstr>Soils as ecosystems</vt:lpstr>
      <vt:lpstr>Soil organism interactions</vt:lpstr>
      <vt:lpstr>Soil nematodes</vt:lpstr>
      <vt:lpstr>Predator nematodes</vt:lpstr>
      <vt:lpstr>Parasitic nematodes</vt:lpstr>
      <vt:lpstr>Parasitic nematodes and agriculture</vt:lpstr>
      <vt:lpstr>Saprophytic nematodes</vt:lpstr>
      <vt:lpstr>PowerPoint Presentation</vt:lpstr>
      <vt:lpstr>Benefits of the soil food web</vt:lpstr>
      <vt:lpstr>Glossary</vt:lpstr>
      <vt:lpstr>Acknowledgements</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Soils as Ecosystems</dc:title>
  <dc:creator>LAU Gina [SIDE - Sch of Isol &amp; Dist Edu]</dc:creator>
  <cp:lastModifiedBy>LAU Gina [SIDE - Sch of Isol &amp; Dist Edu]</cp:lastModifiedBy>
  <cp:revision>5</cp:revision>
  <cp:lastPrinted>2021-05-05T02:00:09Z</cp:lastPrinted>
  <dcterms:created xsi:type="dcterms:W3CDTF">2020-10-01T03:08:42Z</dcterms:created>
  <dcterms:modified xsi:type="dcterms:W3CDTF">2021-05-07T00:38:22Z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0x01010006EACF6BC67DC64E81EC1693F0C041B9</vt:lpwstr>
  </property>
</Properties>
</file>