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78" r:id="rId6"/>
    <p:sldId id="294" r:id="rId7"/>
    <p:sldId id="307" r:id="rId8"/>
    <p:sldId id="305" r:id="rId9"/>
    <p:sldId id="302" r:id="rId10"/>
    <p:sldId id="303" r:id="rId11"/>
    <p:sldId id="304" r:id="rId12"/>
    <p:sldId id="301" r:id="rId13"/>
    <p:sldId id="306" r:id="rId14"/>
    <p:sldId id="295" r:id="rId15"/>
    <p:sldId id="273" r:id="rId16"/>
  </p:sldIdLst>
  <p:sldSz cx="12192000" cy="6858000"/>
  <p:notesSz cx="6797675"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NOW Nathan [John Curtin College of th Arts]" initials="CN[CCotA" lastIdx="8" clrIdx="0">
    <p:extLst>
      <p:ext uri="{19B8F6BF-5375-455C-9EA6-DF929625EA0E}">
        <p15:presenceInfo xmlns:p15="http://schemas.microsoft.com/office/powerpoint/2012/main" userId="S::Nathan.Curnow@education.wa.edu.au::6cc3e341-3727-4e93-b714-f4ee3cb642c8" providerId="AD"/>
      </p:ext>
    </p:extLst>
  </p:cmAuthor>
  <p:cmAuthor id="2" name="LAU Gina [SIDE - Sch of Isol &amp; Dist Edu]" initials="LG[-SoI&amp;DE" lastIdx="2" clrIdx="1">
    <p:extLst>
      <p:ext uri="{19B8F6BF-5375-455C-9EA6-DF929625EA0E}">
        <p15:presenceInfo xmlns:p15="http://schemas.microsoft.com/office/powerpoint/2012/main" userId="S-1-5-21-4016737976-1595093383-3530643372-334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0DCB57-F73C-4E4F-8814-23D3B9A290B3}" type="datetimeFigureOut">
              <a:rPr lang="en-AU" smtClean="0"/>
              <a:t>31/10/2021</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dirty="0"/>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A554B38-D4C3-469F-AB3D-42D4D5DD128E}" type="slidenum">
              <a:rPr lang="en-AU" smtClean="0"/>
              <a:t>2</a:t>
            </a:fld>
            <a:endParaRPr lang="en-AU" dirty="0"/>
          </a:p>
        </p:txBody>
      </p:sp>
    </p:spTree>
    <p:extLst>
      <p:ext uri="{BB962C8B-B14F-4D97-AF65-F5344CB8AC3E}">
        <p14:creationId xmlns:p14="http://schemas.microsoft.com/office/powerpoint/2010/main" val="130187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dirty="0"/>
          </a:p>
        </p:txBody>
      </p:sp>
      <p:sp>
        <p:nvSpPr>
          <p:cNvPr id="20"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dirty="0">
                <a:solidFill>
                  <a:schemeClr val="accent6">
                    <a:lumMod val="75000"/>
                  </a:schemeClr>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SCIENCE</a:t>
                      </a:r>
                      <a:endParaRPr lang="en-AU"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9131934" y="4290139"/>
            <a:ext cx="1905870" cy="1656000"/>
          </a:xfrm>
          <a:prstGeom prst="rect">
            <a:avLst/>
          </a:prstGeom>
        </p:spPr>
      </p:pic>
    </p:spTree>
    <p:extLst>
      <p:ext uri="{BB962C8B-B14F-4D97-AF65-F5344CB8AC3E}">
        <p14:creationId xmlns:p14="http://schemas.microsoft.com/office/powerpoint/2010/main" val="32127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13789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r>
              <a:rPr lang="en-AU" dirty="0"/>
              <a:t>PRIMED10TL001 | Science | 1.0 What are the big issues in Western Australia? </a:t>
            </a:r>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dirty="0"/>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504634"/>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16644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dirty="0"/>
          </a:p>
        </p:txBody>
      </p:sp>
      <p:sp>
        <p:nvSpPr>
          <p:cNvPr id="7"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6774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3260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6">
                    <a:lumMod val="75000"/>
                  </a:schemeClr>
                </a:solidFill>
              </a:defRPr>
            </a:lvl1p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dirty="0"/>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842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6">
                    <a:lumMod val="75000"/>
                  </a:schemeClr>
                </a:solidFill>
              </a:defRPr>
            </a:lvl1pPr>
          </a:lstStyle>
          <a:p>
            <a:r>
              <a:rPr lang="en-US"/>
              <a:t>Click to edit Master title style</a:t>
            </a:r>
            <a:endParaRPr lang="en-AU"/>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dirty="0"/>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379566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dirty="0"/>
              <a:t>PRIMED10TL001 | Science | 1.0 Sustainable ecosystem interactions </a:t>
            </a:r>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dirty="0"/>
          </a:p>
        </p:txBody>
      </p:sp>
    </p:spTree>
    <p:extLst>
      <p:ext uri="{BB962C8B-B14F-4D97-AF65-F5344CB8AC3E}">
        <p14:creationId xmlns:p14="http://schemas.microsoft.com/office/powerpoint/2010/main" val="416369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31832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chemeClr val="accent6">
                    <a:lumMod val="75000"/>
                  </a:schemeClr>
                </a:solidFill>
              </a:defRPr>
            </a:lvl1pPr>
          </a:lstStyle>
          <a:p>
            <a:r>
              <a:rPr lang="en-US"/>
              <a:t>Click to edit Master title style</a:t>
            </a:r>
            <a:endParaRPr lang="en-AU"/>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dirty="0"/>
          </a:p>
        </p:txBody>
      </p:sp>
      <p:sp>
        <p:nvSpPr>
          <p:cNvPr id="8"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86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PRIMED10TL001 | Science | 1.0 What are the big issues in Western Australia? </a:t>
            </a:r>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dirty="0"/>
          </a:p>
        </p:txBody>
      </p:sp>
      <p:sp>
        <p:nvSpPr>
          <p:cNvPr id="4" name="Rectangle 3"/>
          <p:cNvSpPr/>
          <p:nvPr userDrawn="1"/>
        </p:nvSpPr>
        <p:spPr>
          <a:xfrm>
            <a:off x="9116554" y="6584077"/>
            <a:ext cx="2582758"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8XGQGhli0I0"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Ldza3txPNTA" TargetMode="External"/><Relationship Id="rId13" Type="http://schemas.openxmlformats.org/officeDocument/2006/relationships/hyperlink" Target="https://www.agric.wa.gov.au/assessment-agricultural-expansion/gascoyne-food-bowl-initiative" TargetMode="External"/><Relationship Id="rId3" Type="http://schemas.openxmlformats.org/officeDocument/2006/relationships/hyperlink" Target="https://www.wickedproblems.com/1_wicked_problems.php%20accessed%2028%20July%202021" TargetMode="External"/><Relationship Id="rId7" Type="http://schemas.openxmlformats.org/officeDocument/2006/relationships/hyperlink" Target="https://www.regenwa.com/wp-content/uploads/2019/09/WA-Food-Security-Plan-Situation-Report-Sept-2019.pdf" TargetMode="External"/><Relationship Id="rId12" Type="http://schemas.openxmlformats.org/officeDocument/2006/relationships/hyperlink" Target="https://www.agric.wa.gov.au/climate-change/climate-trends-western-australia" TargetMode="External"/><Relationship Id="rId2" Type="http://schemas.openxmlformats.org/officeDocument/2006/relationships/slideLayout" Target="../slideLayouts/slideLayout2.xml"/><Relationship Id="rId16" Type="http://schemas.openxmlformats.org/officeDocument/2006/relationships/hyperlink" Target="https://www.agric.wa.gov.au/pest-mammals/wild-rabbit-and-feral-pig-survey" TargetMode="External"/><Relationship Id="rId1" Type="http://schemas.openxmlformats.org/officeDocument/2006/relationships/tags" Target="../tags/tag12.xml"/><Relationship Id="rId6" Type="http://schemas.openxmlformats.org/officeDocument/2006/relationships/hyperlink" Target="https://www.youtube.com/watch?v=8XGQGhli0I0" TargetMode="External"/><Relationship Id="rId11" Type="http://schemas.openxmlformats.org/officeDocument/2006/relationships/hyperlink" Target="https://commons.wikimedia.org/wiki/File:Wickedproperties.jpg" TargetMode="External"/><Relationship Id="rId5" Type="http://schemas.openxmlformats.org/officeDocument/2006/relationships/hyperlink" Target="https://www.agric.wa.gov.au/biosecurity-quarantine/biosecurity" TargetMode="External"/><Relationship Id="rId15" Type="http://schemas.openxmlformats.org/officeDocument/2006/relationships/hyperlink" Target="https://www.agric.wa.gov.au/vegetables/stable-fly-western-australia" TargetMode="External"/><Relationship Id="rId10" Type="http://schemas.openxmlformats.org/officeDocument/2006/relationships/hyperlink" Target="https://creativecommons.org/licenses/by-sa/4.0/deed.en" TargetMode="External"/><Relationship Id="rId4" Type="http://schemas.openxmlformats.org/officeDocument/2006/relationships/hyperlink" Target="https://aifsc.aciar.gov.au/food-security-and-why-it-matters.html" TargetMode="External"/><Relationship Id="rId9" Type="http://schemas.openxmlformats.org/officeDocument/2006/relationships/hyperlink" Target="https://theconversation.com/wicked-problems-and-how-to-solve-them-100047" TargetMode="External"/><Relationship Id="rId14" Type="http://schemas.openxmlformats.org/officeDocument/2006/relationships/hyperlink" Target="https://www.agric.wa.gov.au/barley/russian-wheat-aphid-production-pes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hyperlink" Target="http://ecm.det.wa.edu.au/connect/resolver/view/PRIMED710TL000/latest/index.html"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hyperlink" Target="https://www.wickedproblems.com/1_wicked_problems.php"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hyperlink" Target="https://www.regenwa.com/wp-content/uploads/2019/09/WA-Food-Security-Plan-Situation-Report-Sept-2019.pdf" TargetMode="External"/><Relationship Id="rId4" Type="http://schemas.openxmlformats.org/officeDocument/2006/relationships/hyperlink" Target="https://www.agriculture.gov.au/abares/products/insights/australian-food-security-and-COVID-19#:~:text=Australia%20is%20one%20of%20the,around%2070%25%20of%20agricultural%20produ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dirty="0"/>
          </a:p>
        </p:txBody>
      </p:sp>
      <p:sp>
        <p:nvSpPr>
          <p:cNvPr id="17" name="Title 16"/>
          <p:cNvSpPr>
            <a:spLocks noGrp="1"/>
          </p:cNvSpPr>
          <p:nvPr>
            <p:ph type="ctrTitle"/>
          </p:nvPr>
        </p:nvSpPr>
        <p:spPr/>
        <p:txBody>
          <a:bodyPr>
            <a:normAutofit fontScale="90000"/>
          </a:bodyPr>
          <a:lstStyle/>
          <a:p>
            <a:r>
              <a:rPr lang="en-AU" dirty="0">
                <a:latin typeface="Arial"/>
                <a:cs typeface="Arial"/>
              </a:rPr>
              <a:t>What are the big issues facing agriculture in Western Australia? </a:t>
            </a:r>
            <a:endParaRPr lang="en-AU" dirty="0"/>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763726" y="474784"/>
            <a:ext cx="4358541" cy="1060801"/>
          </a:xfrm>
        </p:spPr>
        <p:txBody>
          <a:bodyPr>
            <a:normAutofit/>
          </a:bodyPr>
          <a:lstStyle/>
          <a:p>
            <a:r>
              <a:rPr lang="en-AU" dirty="0"/>
              <a:t>Biosecurity and invasive species</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838199" y="1947152"/>
            <a:ext cx="5122985" cy="261307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1591408"/>
            <a:ext cx="4170202" cy="4764942"/>
          </a:xfrm>
        </p:spPr>
        <p:txBody>
          <a:bodyPr>
            <a:noAutofit/>
          </a:bodyPr>
          <a:lstStyle/>
          <a:p>
            <a:pPr>
              <a:lnSpc>
                <a:spcPct val="110000"/>
              </a:lnSpc>
            </a:pPr>
            <a:endParaRPr lang="en-AU" sz="2000" dirty="0"/>
          </a:p>
          <a:p>
            <a:pPr marL="285750" indent="-285750">
              <a:lnSpc>
                <a:spcPct val="110000"/>
              </a:lnSpc>
              <a:buFontTx/>
              <a:buChar char="-"/>
            </a:pPr>
            <a:r>
              <a:rPr lang="en-AU" sz="2000" dirty="0"/>
              <a:t>list as many biosecurity threats as you can think of to WA’s agricultural industries. Share your list with others</a:t>
            </a:r>
          </a:p>
          <a:p>
            <a:pPr marL="285750" indent="-285750">
              <a:lnSpc>
                <a:spcPct val="110000"/>
              </a:lnSpc>
              <a:buFontTx/>
              <a:buChar char="-"/>
            </a:pPr>
            <a:r>
              <a:rPr lang="en-AU" sz="2000" dirty="0"/>
              <a:t>examine the image of the feral pigs. Feral pigs in WA are descended from pigs that are bred commercially for food</a:t>
            </a:r>
          </a:p>
          <a:p>
            <a:pPr>
              <a:lnSpc>
                <a:spcPct val="110000"/>
              </a:lnSpc>
            </a:pPr>
            <a:r>
              <a:rPr lang="en-AU" sz="2000" dirty="0"/>
              <a:t>What reasons could be used to classify feral pigs as a biosecurity threat?</a:t>
            </a: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10</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313591" y="4964581"/>
            <a:ext cx="6172200" cy="289078"/>
          </a:xfrm>
        </p:spPr>
        <p:txBody>
          <a:bodyPr/>
          <a:lstStyle/>
          <a:p>
            <a:r>
              <a:rPr lang="en-AU" dirty="0"/>
              <a:t>Image 1.0.6 Feral pigs at a waterhole in the Kimberley</a:t>
            </a:r>
          </a:p>
        </p:txBody>
      </p:sp>
    </p:spTree>
    <p:custDataLst>
      <p:tags r:id="rId1"/>
    </p:custDataLst>
    <p:extLst>
      <p:ext uri="{BB962C8B-B14F-4D97-AF65-F5344CB8AC3E}">
        <p14:creationId xmlns:p14="http://schemas.microsoft.com/office/powerpoint/2010/main" val="178134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6550-D94A-47A4-96E3-2D8848FF1FA4}"/>
              </a:ext>
            </a:extLst>
          </p:cNvPr>
          <p:cNvSpPr>
            <a:spLocks noGrp="1"/>
          </p:cNvSpPr>
          <p:nvPr>
            <p:ph type="title"/>
          </p:nvPr>
        </p:nvSpPr>
        <p:spPr/>
        <p:txBody>
          <a:bodyPr/>
          <a:lstStyle/>
          <a:p>
            <a:r>
              <a:rPr lang="en-AU" dirty="0"/>
              <a:t>Student activities</a:t>
            </a:r>
          </a:p>
        </p:txBody>
      </p:sp>
      <p:sp>
        <p:nvSpPr>
          <p:cNvPr id="3" name="Content Placeholder 2">
            <a:extLst>
              <a:ext uri="{FF2B5EF4-FFF2-40B4-BE49-F238E27FC236}">
                <a16:creationId xmlns:a16="http://schemas.microsoft.com/office/drawing/2014/main" id="{A1DADF0B-C986-4733-853C-3E92779A9EA8}"/>
              </a:ext>
            </a:extLst>
          </p:cNvPr>
          <p:cNvSpPr>
            <a:spLocks noGrp="1"/>
          </p:cNvSpPr>
          <p:nvPr>
            <p:ph idx="1"/>
          </p:nvPr>
        </p:nvSpPr>
        <p:spPr>
          <a:xfrm>
            <a:off x="838200" y="1517894"/>
            <a:ext cx="10515600" cy="4986739"/>
          </a:xfrm>
        </p:spPr>
        <p:txBody>
          <a:bodyPr>
            <a:noAutofit/>
          </a:bodyPr>
          <a:lstStyle/>
          <a:p>
            <a:pPr>
              <a:lnSpc>
                <a:spcPct val="120000"/>
              </a:lnSpc>
            </a:pPr>
            <a:r>
              <a:rPr lang="en-AU" dirty="0"/>
              <a:t>Create a </a:t>
            </a:r>
            <a:r>
              <a:rPr lang="en-AU" b="1" dirty="0"/>
              <a:t>concept map </a:t>
            </a:r>
            <a:r>
              <a:rPr lang="en-AU" dirty="0"/>
              <a:t>showing how wicked problems facing WA agriculture are linked. If you are unfamiliar with the purpose of a concept map or how to create one, a useful resource is the short video </a:t>
            </a:r>
            <a:r>
              <a:rPr lang="en-US" u="sng" dirty="0">
                <a:hlinkClick r:id="rId3"/>
              </a:rPr>
              <a:t>How to make a concept map</a:t>
            </a:r>
            <a:endParaRPr lang="en-AU" u="sng" dirty="0"/>
          </a:p>
          <a:p>
            <a:pPr marL="0" indent="0">
              <a:lnSpc>
                <a:spcPct val="120000"/>
              </a:lnSpc>
              <a:buNone/>
            </a:pPr>
            <a:endParaRPr lang="en-AU" dirty="0"/>
          </a:p>
        </p:txBody>
      </p:sp>
      <p:sp>
        <p:nvSpPr>
          <p:cNvPr id="4" name="Slide Number Placeholder 3">
            <a:extLst>
              <a:ext uri="{FF2B5EF4-FFF2-40B4-BE49-F238E27FC236}">
                <a16:creationId xmlns:a16="http://schemas.microsoft.com/office/drawing/2014/main" id="{FE469D70-0534-4E49-8692-D223BEB49196}"/>
              </a:ext>
            </a:extLst>
          </p:cNvPr>
          <p:cNvSpPr>
            <a:spLocks noGrp="1"/>
          </p:cNvSpPr>
          <p:nvPr>
            <p:ph type="sldNum" sz="quarter" idx="12"/>
          </p:nvPr>
        </p:nvSpPr>
        <p:spPr/>
        <p:txBody>
          <a:bodyPr/>
          <a:lstStyle/>
          <a:p>
            <a:fld id="{134130E5-E61B-4CBB-BE4D-E8692FE607E9}" type="slidenum">
              <a:rPr lang="en-AU" smtClean="0"/>
              <a:t>11</a:t>
            </a:fld>
            <a:endParaRPr lang="en-AU" dirty="0"/>
          </a:p>
        </p:txBody>
      </p:sp>
      <p:sp>
        <p:nvSpPr>
          <p:cNvPr id="5" name="Footer Placeholder 4">
            <a:extLst>
              <a:ext uri="{FF2B5EF4-FFF2-40B4-BE49-F238E27FC236}">
                <a16:creationId xmlns:a16="http://schemas.microsoft.com/office/drawing/2014/main" id="{87E62019-D76C-4481-99B7-CE8762596A50}"/>
              </a:ext>
            </a:extLst>
          </p:cNvPr>
          <p:cNvSpPr>
            <a:spLocks noGrp="1"/>
          </p:cNvSpPr>
          <p:nvPr>
            <p:ph type="ftr" sz="quarter" idx="3"/>
          </p:nvPr>
        </p:nvSpPr>
        <p:spPr/>
        <p:txBody>
          <a:bodyPr/>
          <a:lstStyle/>
          <a:p>
            <a:r>
              <a:rPr lang="en-AU" dirty="0"/>
              <a:t>PRIMED10TL001 | Science | PowerPoint 1.0 | WA primary producers – solving the big issues</a:t>
            </a:r>
          </a:p>
        </p:txBody>
      </p:sp>
    </p:spTree>
    <p:custDataLst>
      <p:tags r:id="rId1"/>
    </p:custDataLst>
    <p:extLst>
      <p:ext uri="{BB962C8B-B14F-4D97-AF65-F5344CB8AC3E}">
        <p14:creationId xmlns:p14="http://schemas.microsoft.com/office/powerpoint/2010/main" val="41168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8057"/>
          </a:xfrm>
        </p:spPr>
        <p:txBody>
          <a:bodyPr>
            <a:normAutofit/>
          </a:bodyPr>
          <a:lstStyle/>
          <a:p>
            <a:r>
              <a:rPr lang="en-AU" sz="2800" dirty="0"/>
              <a:t>Acknowledgements</a:t>
            </a:r>
          </a:p>
        </p:txBody>
      </p:sp>
      <p:sp>
        <p:nvSpPr>
          <p:cNvPr id="3" name="Content Placeholder 2"/>
          <p:cNvSpPr>
            <a:spLocks noGrp="1"/>
          </p:cNvSpPr>
          <p:nvPr>
            <p:ph idx="1"/>
          </p:nvPr>
        </p:nvSpPr>
        <p:spPr>
          <a:xfrm>
            <a:off x="838200" y="1112561"/>
            <a:ext cx="10730218" cy="4961068"/>
          </a:xfrm>
        </p:spPr>
        <p:txBody>
          <a:bodyPr vert="horz" lIns="91440" tIns="45720" rIns="91440" bIns="45720" rtlCol="0" anchor="t">
            <a:normAutofit fontScale="40000" lnSpcReduction="20000"/>
          </a:bodyPr>
          <a:lstStyle/>
          <a:p>
            <a:pPr marL="0" indent="0">
              <a:lnSpc>
                <a:spcPct val="120000"/>
              </a:lnSpc>
              <a:buNone/>
            </a:pPr>
            <a:r>
              <a:rPr lang="en-AU" sz="2000" b="1" dirty="0">
                <a:solidFill>
                  <a:schemeClr val="accent6">
                    <a:lumMod val="75000"/>
                  </a:schemeClr>
                </a:solidFill>
                <a:latin typeface="Arial"/>
                <a:cs typeface="Arial"/>
              </a:rPr>
              <a:t>References</a:t>
            </a:r>
          </a:p>
          <a:p>
            <a:pPr marL="0" indent="0">
              <a:lnSpc>
                <a:spcPct val="120000"/>
              </a:lnSpc>
              <a:buNone/>
            </a:pPr>
            <a:r>
              <a:rPr lang="en-AU" sz="2000" dirty="0"/>
              <a:t>AC4D (nd), ‘Wicked problems: Problems worth solving’ available at: &lt;</a:t>
            </a:r>
            <a:r>
              <a:rPr lang="en-AU" sz="2000" u="sng" dirty="0">
                <a:hlinkClick r:id="rId3"/>
              </a:rPr>
              <a:t>https://www.wickedproblems.com/1_wicked_problems.php</a:t>
            </a:r>
            <a:r>
              <a:rPr lang="en-AU" sz="2000" dirty="0"/>
              <a:t> &gt; accessed 28 July 2021</a:t>
            </a:r>
            <a:endParaRPr lang="en-AU" sz="2000" dirty="0">
              <a:latin typeface="Arial"/>
              <a:cs typeface="Arial"/>
            </a:endParaRPr>
          </a:p>
          <a:p>
            <a:pPr marL="0" indent="0">
              <a:lnSpc>
                <a:spcPct val="120000"/>
              </a:lnSpc>
              <a:buNone/>
            </a:pPr>
            <a:r>
              <a:rPr lang="en-AU" sz="2000" dirty="0">
                <a:latin typeface="Arial"/>
                <a:cs typeface="Arial"/>
              </a:rPr>
              <a:t>Australian Government, Australian Centre for International Agricultural Research, (2021), ‘Food security and why it matters’ available at:&lt; </a:t>
            </a:r>
            <a:r>
              <a:rPr lang="en-AU" sz="2000" dirty="0">
                <a:latin typeface="Arial"/>
                <a:cs typeface="Arial"/>
                <a:hlinkClick r:id="rId4"/>
              </a:rPr>
              <a:t>https://aifsc.aciar.gov.au/food-security-and-why-it-matters.html</a:t>
            </a:r>
            <a:r>
              <a:rPr lang="en-AU" sz="2000" dirty="0">
                <a:latin typeface="Arial"/>
                <a:cs typeface="Arial"/>
              </a:rPr>
              <a:t> &gt; accessed 27 July 2021</a:t>
            </a:r>
          </a:p>
          <a:p>
            <a:pPr marL="0" indent="0">
              <a:lnSpc>
                <a:spcPct val="120000"/>
              </a:lnSpc>
              <a:buNone/>
            </a:pPr>
            <a:r>
              <a:rPr lang="en-AU" sz="2000" dirty="0">
                <a:latin typeface="Arial"/>
                <a:cs typeface="Arial"/>
              </a:rPr>
              <a:t>Government of Western Australia, DPIRD, (2021) ‘Biosecurity’ available at: &lt; </a:t>
            </a:r>
            <a:r>
              <a:rPr lang="en-AU" sz="2000" dirty="0">
                <a:latin typeface="Arial"/>
                <a:cs typeface="Arial"/>
                <a:hlinkClick r:id="rId5"/>
              </a:rPr>
              <a:t>https://www.agric.wa.gov.au/biosecurity-quarantine/biosecurity</a:t>
            </a:r>
            <a:r>
              <a:rPr lang="en-AU" sz="2000" dirty="0">
                <a:latin typeface="Arial"/>
                <a:cs typeface="Arial"/>
              </a:rPr>
              <a:t> &gt; </a:t>
            </a:r>
            <a:r>
              <a:rPr lang="en-US" sz="2000" dirty="0">
                <a:latin typeface="Arial"/>
                <a:cs typeface="Arial"/>
              </a:rPr>
              <a:t>accessed 18 June 2021</a:t>
            </a:r>
          </a:p>
          <a:p>
            <a:pPr marL="0" indent="0">
              <a:lnSpc>
                <a:spcPct val="120000"/>
              </a:lnSpc>
              <a:buNone/>
            </a:pPr>
            <a:r>
              <a:rPr lang="en-US" sz="2000" dirty="0">
                <a:latin typeface="Arial"/>
                <a:cs typeface="Arial"/>
              </a:rPr>
              <a:t>Lucid Chart, (1 June 2018) video ‘How to make a concept map’ available at: &lt; </a:t>
            </a:r>
            <a:r>
              <a:rPr lang="en-US" sz="2000" dirty="0">
                <a:latin typeface="Arial"/>
                <a:cs typeface="Arial"/>
                <a:hlinkClick r:id="rId6"/>
              </a:rPr>
              <a:t>https://www.youtube.com/watch?v=8XGQGhli0I0</a:t>
            </a:r>
            <a:r>
              <a:rPr lang="en-US" sz="2000" dirty="0">
                <a:latin typeface="Arial"/>
                <a:cs typeface="Arial"/>
              </a:rPr>
              <a:t> &gt; accessed 6 September 2021</a:t>
            </a:r>
          </a:p>
          <a:p>
            <a:pPr marL="0" indent="0">
              <a:lnSpc>
                <a:spcPct val="120000"/>
              </a:lnSpc>
              <a:buNone/>
            </a:pPr>
            <a:r>
              <a:rPr lang="en-US" sz="2000" dirty="0">
                <a:latin typeface="Arial"/>
                <a:cs typeface="Arial"/>
              </a:rPr>
              <a:t>Perth NRM, (September 2019), ‘Food security plan for Western Australia’ available at: &lt; </a:t>
            </a:r>
            <a:r>
              <a:rPr lang="en-US" sz="2000" dirty="0">
                <a:latin typeface="Arial"/>
                <a:cs typeface="Arial"/>
                <a:hlinkClick r:id="rId7"/>
              </a:rPr>
              <a:t>https://www.regenwa.com/wp-content/uploads/2019/09/WA-Food-Security-Plan-Situation-Report-Sept-2019.pdf</a:t>
            </a:r>
            <a:r>
              <a:rPr lang="en-US" sz="2000" dirty="0">
                <a:latin typeface="Arial"/>
                <a:cs typeface="Arial"/>
              </a:rPr>
              <a:t> &gt; accessed 27 July 2021</a:t>
            </a:r>
          </a:p>
          <a:p>
            <a:pPr marL="0" indent="0">
              <a:lnSpc>
                <a:spcPct val="120000"/>
              </a:lnSpc>
              <a:buNone/>
            </a:pPr>
            <a:r>
              <a:rPr lang="en-US" sz="2000" dirty="0">
                <a:latin typeface="Arial"/>
                <a:cs typeface="Arial"/>
              </a:rPr>
              <a:t>Systems Innovation, (17 September 2019), video ‘Wicked problems’ available at: &lt; </a:t>
            </a:r>
            <a:r>
              <a:rPr lang="en-AU" sz="2000" dirty="0">
                <a:hlinkClick r:id="rId8"/>
              </a:rPr>
              <a:t>https://www.youtube.com/watch?v=Ldza3txPNTA - </a:t>
            </a:r>
            <a:r>
              <a:rPr lang="en-AU" sz="2000" dirty="0"/>
              <a:t> &gt; accessed 27 June 2021</a:t>
            </a:r>
            <a:endParaRPr lang="en-US" sz="2000" dirty="0">
              <a:latin typeface="Arial"/>
              <a:cs typeface="Arial"/>
            </a:endParaRPr>
          </a:p>
          <a:p>
            <a:pPr marL="0" indent="0">
              <a:lnSpc>
                <a:spcPct val="120000"/>
              </a:lnSpc>
              <a:buNone/>
            </a:pPr>
            <a:r>
              <a:rPr lang="en-US" sz="2000" dirty="0">
                <a:latin typeface="Arial"/>
                <a:cs typeface="Arial"/>
              </a:rPr>
              <a:t>The Conversation, (18 October 2018) ‘Wicked problems and how to solve them’ available at: &lt; </a:t>
            </a:r>
            <a:r>
              <a:rPr lang="en-US" sz="2000" dirty="0">
                <a:latin typeface="Arial"/>
                <a:cs typeface="Arial"/>
                <a:hlinkClick r:id="rId9"/>
              </a:rPr>
              <a:t>https://theconversation.com/wicked-problems-and-how-to-solve-them-100047</a:t>
            </a:r>
            <a:r>
              <a:rPr lang="en-US" sz="2000" dirty="0">
                <a:latin typeface="Arial"/>
                <a:cs typeface="Arial"/>
              </a:rPr>
              <a:t>  &gt; accessed 27 July 2021</a:t>
            </a:r>
            <a:endParaRPr lang="en-AU" sz="2000" dirty="0">
              <a:latin typeface="Arial"/>
              <a:cs typeface="Arial"/>
            </a:endParaRPr>
          </a:p>
          <a:p>
            <a:pPr marL="0" indent="0">
              <a:lnSpc>
                <a:spcPct val="120000"/>
              </a:lnSpc>
              <a:buNone/>
            </a:pPr>
            <a:r>
              <a:rPr lang="en-AU" sz="2000" b="1" dirty="0">
                <a:solidFill>
                  <a:schemeClr val="accent6">
                    <a:lumMod val="75000"/>
                  </a:schemeClr>
                </a:solidFill>
                <a:latin typeface="Arial"/>
                <a:cs typeface="Arial"/>
              </a:rPr>
              <a:t>Images</a:t>
            </a:r>
          </a:p>
          <a:p>
            <a:pPr marL="0" indent="0">
              <a:lnSpc>
                <a:spcPct val="120000"/>
              </a:lnSpc>
              <a:buNone/>
            </a:pPr>
            <a:r>
              <a:rPr lang="en-AU" sz="2000" dirty="0">
                <a:latin typeface="Arial"/>
                <a:cs typeface="Arial"/>
              </a:rPr>
              <a:t>1.0.1 Christian Sarkar, ‘Wicked problems’ </a:t>
            </a:r>
            <a:r>
              <a:rPr lang="en-AU" sz="2000" dirty="0">
                <a:latin typeface="Arial"/>
                <a:cs typeface="Arial"/>
                <a:hlinkClick r:id="rId10"/>
              </a:rPr>
              <a:t>CC BY-SA 4.0</a:t>
            </a:r>
            <a:r>
              <a:rPr lang="en-AU" sz="2000" dirty="0">
                <a:latin typeface="Arial"/>
                <a:cs typeface="Arial"/>
              </a:rPr>
              <a:t> available at: &lt; </a:t>
            </a:r>
            <a:r>
              <a:rPr lang="en-AU" sz="2000" dirty="0">
                <a:latin typeface="Arial"/>
                <a:cs typeface="Arial"/>
                <a:hlinkClick r:id="rId11"/>
              </a:rPr>
              <a:t>https://commons.wikimedia.org/wiki/File:Wickedproperties.jpg</a:t>
            </a:r>
            <a:r>
              <a:rPr lang="en-AU" sz="2000" dirty="0">
                <a:latin typeface="Arial"/>
                <a:cs typeface="Arial"/>
              </a:rPr>
              <a:t> &gt; accessed 27 July 2021</a:t>
            </a:r>
          </a:p>
          <a:p>
            <a:pPr marL="0" indent="0">
              <a:lnSpc>
                <a:spcPct val="120000"/>
              </a:lnSpc>
              <a:buNone/>
            </a:pPr>
            <a:r>
              <a:rPr lang="en-AU" sz="2000" dirty="0">
                <a:latin typeface="Arial"/>
                <a:cs typeface="Arial"/>
              </a:rPr>
              <a:t>1.0.2 Government of Western Australia, © 2021 DPIRD ‘Rainfall reductions in the May to October growing period of south-west Western Australia’ available at:&lt; </a:t>
            </a:r>
            <a:r>
              <a:rPr lang="en-AU" sz="2000" dirty="0">
                <a:latin typeface="Arial"/>
                <a:cs typeface="Arial"/>
                <a:hlinkClick r:id="rId12"/>
              </a:rPr>
              <a:t>https://www.agric.wa.gov.au/climate-change/climate-trends-western-australia</a:t>
            </a:r>
            <a:r>
              <a:rPr lang="en-AU" sz="2000" dirty="0">
                <a:latin typeface="Arial"/>
                <a:cs typeface="Arial"/>
              </a:rPr>
              <a:t> &gt; accessed 27 July 2021</a:t>
            </a:r>
          </a:p>
          <a:p>
            <a:pPr marL="0" indent="0">
              <a:lnSpc>
                <a:spcPct val="120000"/>
              </a:lnSpc>
              <a:buNone/>
            </a:pPr>
            <a:r>
              <a:rPr lang="en-AU" sz="2000" dirty="0">
                <a:latin typeface="Arial"/>
                <a:cs typeface="Arial"/>
              </a:rPr>
              <a:t>1.0.3 Government of Western Australia, © 2021 DPIRD ‘Bananas in the Gascoyne region of Western Australia’ available at: &lt; </a:t>
            </a:r>
            <a:r>
              <a:rPr lang="en-AU" sz="2000" dirty="0">
                <a:latin typeface="Arial"/>
                <a:cs typeface="Arial"/>
                <a:hlinkClick r:id="rId13"/>
              </a:rPr>
              <a:t>https://www.agric.wa.gov.au/assessment-agricultural-expansion/gascoyne-food-bowl-initiative</a:t>
            </a:r>
            <a:r>
              <a:rPr lang="en-AU" sz="2000" dirty="0">
                <a:latin typeface="Arial"/>
                <a:cs typeface="Arial"/>
              </a:rPr>
              <a:t> &gt; accessed 27 July 2021</a:t>
            </a:r>
          </a:p>
          <a:p>
            <a:pPr marL="0" indent="0">
              <a:lnSpc>
                <a:spcPct val="120000"/>
              </a:lnSpc>
              <a:buNone/>
            </a:pPr>
            <a:r>
              <a:rPr lang="en-AU" sz="2000" dirty="0">
                <a:latin typeface="Arial"/>
                <a:cs typeface="Arial"/>
              </a:rPr>
              <a:t>1.0.4 Government of Western Australia, © 2021 DPIRD ‘Russian wheat aphid; production pest’ available at: &lt; </a:t>
            </a:r>
            <a:r>
              <a:rPr lang="en-AU" sz="2000" dirty="0">
                <a:latin typeface="Arial"/>
                <a:cs typeface="Arial"/>
                <a:hlinkClick r:id="rId14"/>
              </a:rPr>
              <a:t>https://www.agric.wa.gov.au/barley/russian-wheat-aphid-production-pest</a:t>
            </a:r>
            <a:r>
              <a:rPr lang="en-AU" sz="2000" dirty="0">
                <a:latin typeface="Arial"/>
                <a:cs typeface="Arial"/>
              </a:rPr>
              <a:t> &gt; accessed 27 July 2021</a:t>
            </a:r>
          </a:p>
          <a:p>
            <a:pPr marL="0" indent="0">
              <a:lnSpc>
                <a:spcPct val="120000"/>
              </a:lnSpc>
              <a:buNone/>
            </a:pPr>
            <a:r>
              <a:rPr lang="en-AU" sz="2000" dirty="0">
                <a:latin typeface="Arial"/>
                <a:cs typeface="Arial"/>
              </a:rPr>
              <a:t>1.0.5 Government of Western Australia, © 2021 DPIRD ‘Stable fly’ available at: &lt; </a:t>
            </a:r>
            <a:r>
              <a:rPr lang="en-AU" sz="2000" dirty="0">
                <a:latin typeface="Arial"/>
                <a:cs typeface="Arial"/>
                <a:hlinkClick r:id="rId15"/>
              </a:rPr>
              <a:t>https://www.agric.wa.gov.au/vegetables/stable-fly-western-australia</a:t>
            </a:r>
            <a:r>
              <a:rPr lang="en-AU" sz="2000" dirty="0">
                <a:latin typeface="Arial"/>
                <a:cs typeface="Arial"/>
              </a:rPr>
              <a:t> &gt; accessed 27 July 2021</a:t>
            </a:r>
          </a:p>
          <a:p>
            <a:pPr marL="0" indent="0">
              <a:lnSpc>
                <a:spcPct val="120000"/>
              </a:lnSpc>
              <a:buNone/>
            </a:pPr>
            <a:r>
              <a:rPr lang="en-AU" sz="2000" dirty="0">
                <a:latin typeface="Arial"/>
                <a:cs typeface="Arial"/>
              </a:rPr>
              <a:t>1.0.6 Government of Western Australia, © 2021 DPIRD ‘Pigs at waterhole - feral pigs in the Kimberley’ available at: &lt; </a:t>
            </a:r>
            <a:r>
              <a:rPr lang="en-AU" sz="2000" dirty="0">
                <a:latin typeface="Arial"/>
                <a:cs typeface="Arial"/>
                <a:hlinkClick r:id="rId16"/>
              </a:rPr>
              <a:t>https://www.agric.wa.gov.au/pest-mammals/wild-rabbit-and-feral-pig-survey</a:t>
            </a:r>
            <a:r>
              <a:rPr lang="en-AU" sz="2000" dirty="0">
                <a:latin typeface="Arial"/>
                <a:cs typeface="Arial"/>
              </a:rPr>
              <a:t>  &gt; accessed 7 September 2021</a:t>
            </a:r>
          </a:p>
          <a:p>
            <a:pPr marL="0" indent="0">
              <a:lnSpc>
                <a:spcPct val="120000"/>
              </a:lnSpc>
              <a:buNone/>
            </a:pPr>
            <a:endParaRPr lang="en-AU" sz="2000" dirty="0">
              <a:latin typeface="Arial"/>
              <a:cs typeface="Arial"/>
            </a:endParaRPr>
          </a:p>
          <a:p>
            <a:pPr marL="0" indent="0">
              <a:lnSpc>
                <a:spcPct val="120000"/>
              </a:lnSpc>
              <a:buNone/>
            </a:pPr>
            <a:endParaRPr lang="en-AU" sz="1100" dirty="0"/>
          </a:p>
          <a:p>
            <a:pPr marL="0" indent="0">
              <a:lnSpc>
                <a:spcPct val="120000"/>
              </a:lnSpc>
              <a:buNone/>
            </a:pPr>
            <a:endParaRPr lang="en-AU" sz="1100" dirty="0"/>
          </a:p>
          <a:p>
            <a:pPr marL="0" indent="0">
              <a:lnSpc>
                <a:spcPct val="120000"/>
              </a:lnSpc>
              <a:buNone/>
            </a:pPr>
            <a:endParaRPr lang="en-AU" sz="1100" dirty="0"/>
          </a:p>
          <a:p>
            <a:pPr marL="0" indent="0">
              <a:lnSpc>
                <a:spcPct val="120000"/>
              </a:lnSpc>
              <a:buNone/>
            </a:pPr>
            <a:endParaRPr lang="en-AU" sz="1100" dirty="0"/>
          </a:p>
        </p:txBody>
      </p:sp>
      <p:sp>
        <p:nvSpPr>
          <p:cNvPr id="4" name="Footer Placeholder 3"/>
          <p:cNvSpPr>
            <a:spLocks noGrp="1"/>
          </p:cNvSpPr>
          <p:nvPr>
            <p:ph type="ftr" sz="quarter" idx="3"/>
          </p:nvPr>
        </p:nvSpPr>
        <p:spPr/>
        <p:txBody>
          <a:bodyPr/>
          <a:lstStyle/>
          <a:p>
            <a:r>
              <a:rPr lang="en-AU" dirty="0"/>
              <a:t>PRIMED10TL001 | Science | PowerPoint 1.0 | WA primary producers – solving the big issues </a:t>
            </a:r>
          </a:p>
        </p:txBody>
      </p:sp>
      <p:sp>
        <p:nvSpPr>
          <p:cNvPr id="5" name="Slide Number Placeholder 4"/>
          <p:cNvSpPr>
            <a:spLocks noGrp="1"/>
          </p:cNvSpPr>
          <p:nvPr>
            <p:ph type="sldNum" sz="quarter" idx="12"/>
          </p:nvPr>
        </p:nvSpPr>
        <p:spPr/>
        <p:txBody>
          <a:bodyPr/>
          <a:lstStyle/>
          <a:p>
            <a:fld id="{134130E5-E61B-4CBB-BE4D-E8692FE607E9}" type="slidenum">
              <a:rPr lang="en-AU" smtClean="0"/>
              <a:t>12</a:t>
            </a:fld>
            <a:endParaRPr lang="en-AU" dirty="0"/>
          </a:p>
        </p:txBody>
      </p:sp>
    </p:spTree>
    <p:custDataLst>
      <p:tags r:id="rId1"/>
    </p:custDataLst>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a:cs typeface="Arial"/>
              </a:rPr>
              <a:t>What are the big issues facing agriculture in WA?</a:t>
            </a:r>
          </a:p>
        </p:txBody>
      </p:sp>
      <p:sp>
        <p:nvSpPr>
          <p:cNvPr id="3" name="Content Placeholder 2"/>
          <p:cNvSpPr>
            <a:spLocks noGrp="1"/>
          </p:cNvSpPr>
          <p:nvPr>
            <p:ph idx="1"/>
          </p:nvPr>
        </p:nvSpPr>
        <p:spPr/>
        <p:txBody>
          <a:bodyPr>
            <a:normAutofit/>
          </a:bodyPr>
          <a:lstStyle/>
          <a:p>
            <a:pPr marL="0" indent="0">
              <a:lnSpc>
                <a:spcPct val="100000"/>
              </a:lnSpc>
              <a:buNone/>
            </a:pPr>
            <a:endParaRPr lang="en-AU" dirty="0"/>
          </a:p>
          <a:p>
            <a:pPr marL="0" indent="0">
              <a:lnSpc>
                <a:spcPct val="100000"/>
              </a:lnSpc>
              <a:buNone/>
            </a:pPr>
            <a:r>
              <a:rPr lang="en-AU" dirty="0"/>
              <a:t>Brainstorm this question as a class</a:t>
            </a:r>
          </a:p>
          <a:p>
            <a:pPr marL="0" indent="0">
              <a:lnSpc>
                <a:spcPct val="100000"/>
              </a:lnSpc>
              <a:buNone/>
            </a:pPr>
            <a:endParaRPr lang="en-AU" dirty="0"/>
          </a:p>
          <a:p>
            <a:pPr marL="0" indent="0">
              <a:lnSpc>
                <a:spcPct val="100000"/>
              </a:lnSpc>
              <a:buNone/>
            </a:pPr>
            <a:r>
              <a:rPr lang="en-AU" dirty="0"/>
              <a:t>Discuss the ideas generated in a small group and try to rank them in order of importance</a:t>
            </a:r>
          </a:p>
          <a:p>
            <a:pPr marL="0" indent="0">
              <a:lnSpc>
                <a:spcPct val="100000"/>
              </a:lnSpc>
              <a:buNone/>
            </a:pPr>
            <a:endParaRPr lang="en-AU" dirty="0"/>
          </a:p>
          <a:p>
            <a:pPr>
              <a:lnSpc>
                <a:spcPct val="100000"/>
              </a:lnSpc>
            </a:pPr>
            <a:endParaRPr lang="en-AU" dirty="0"/>
          </a:p>
        </p:txBody>
      </p:sp>
      <p:sp>
        <p:nvSpPr>
          <p:cNvPr id="5" name="Slide Number Placeholder 4">
            <a:extLst>
              <a:ext uri="{FF2B5EF4-FFF2-40B4-BE49-F238E27FC236}">
                <a16:creationId xmlns:a16="http://schemas.microsoft.com/office/drawing/2014/main" id="{1F1E4790-85DF-4807-B414-9E607E650C79}"/>
              </a:ext>
            </a:extLst>
          </p:cNvPr>
          <p:cNvSpPr>
            <a:spLocks noGrp="1"/>
          </p:cNvSpPr>
          <p:nvPr>
            <p:ph type="sldNum" sz="quarter" idx="12"/>
          </p:nvPr>
        </p:nvSpPr>
        <p:spPr/>
        <p:txBody>
          <a:bodyPr/>
          <a:lstStyle/>
          <a:p>
            <a:fld id="{134130E5-E61B-4CBB-BE4D-E8692FE607E9}" type="slidenum">
              <a:rPr lang="en-AU" smtClean="0"/>
              <a:t>2</a:t>
            </a:fld>
            <a:endParaRPr lang="en-US" dirty="0"/>
          </a:p>
        </p:txBody>
      </p:sp>
      <p:sp>
        <p:nvSpPr>
          <p:cNvPr id="6" name="Footer Placeholder 5">
            <a:extLst>
              <a:ext uri="{FF2B5EF4-FFF2-40B4-BE49-F238E27FC236}">
                <a16:creationId xmlns:a16="http://schemas.microsoft.com/office/drawing/2014/main" id="{003B5D04-5707-C349-BE0C-2FC9C50FC7F1}"/>
              </a:ext>
            </a:extLst>
          </p:cNvPr>
          <p:cNvSpPr>
            <a:spLocks noGrp="1"/>
          </p:cNvSpPr>
          <p:nvPr>
            <p:ph type="ftr" sz="quarter" idx="3"/>
          </p:nvPr>
        </p:nvSpPr>
        <p:spPr/>
        <p:txBody>
          <a:bodyPr/>
          <a:lstStyle/>
          <a:p>
            <a:r>
              <a:rPr lang="en-AU" dirty="0"/>
              <a:t>PRIMED10TL001 | Science | PowerPoint 1.0 | WA primary producers – solving the big issues</a:t>
            </a:r>
          </a:p>
        </p:txBody>
      </p:sp>
    </p:spTree>
    <p:custDataLst>
      <p:tags r:id="rId1"/>
    </p:custDataLst>
    <p:extLst>
      <p:ext uri="{BB962C8B-B14F-4D97-AF65-F5344CB8AC3E}">
        <p14:creationId xmlns:p14="http://schemas.microsoft.com/office/powerpoint/2010/main" val="2869084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1901581" y="361592"/>
            <a:ext cx="4358541" cy="1060801"/>
          </a:xfrm>
        </p:spPr>
        <p:txBody>
          <a:bodyPr/>
          <a:lstStyle/>
          <a:p>
            <a:r>
              <a:rPr lang="en-AU" dirty="0"/>
              <a:t>Wicked problems</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64654" y="1591408"/>
            <a:ext cx="3935984" cy="425511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361591"/>
            <a:ext cx="4170202" cy="5994759"/>
          </a:xfrm>
        </p:spPr>
        <p:txBody>
          <a:bodyPr>
            <a:noAutofit/>
          </a:bodyPr>
          <a:lstStyle/>
          <a:p>
            <a:pPr>
              <a:lnSpc>
                <a:spcPct val="110000"/>
              </a:lnSpc>
            </a:pPr>
            <a:r>
              <a:rPr lang="en-AU" dirty="0"/>
              <a:t>In 1973, design theorists Horst Rittel and Melvin Webber introduced the term ‘wicked problem’. Wicked problems are issues so complex that it is hard to grasp exactly what the problem is or how to tackle it</a:t>
            </a:r>
          </a:p>
          <a:p>
            <a:pPr>
              <a:lnSpc>
                <a:spcPct val="110000"/>
              </a:lnSpc>
            </a:pPr>
            <a:r>
              <a:rPr lang="en-AU" dirty="0"/>
              <a:t>Wicked problems include:</a:t>
            </a:r>
          </a:p>
          <a:p>
            <a:pPr marL="285750" indent="-285750">
              <a:lnSpc>
                <a:spcPct val="110000"/>
              </a:lnSpc>
              <a:buFontTx/>
              <a:buChar char="-"/>
            </a:pPr>
            <a:r>
              <a:rPr lang="en-AU" dirty="0"/>
              <a:t>Poverty</a:t>
            </a:r>
          </a:p>
          <a:p>
            <a:pPr marL="285750" indent="-285750">
              <a:lnSpc>
                <a:spcPct val="110000"/>
              </a:lnSpc>
              <a:buFontTx/>
              <a:buChar char="-"/>
            </a:pPr>
            <a:r>
              <a:rPr lang="en-AU" dirty="0"/>
              <a:t>Climate change</a:t>
            </a:r>
          </a:p>
          <a:p>
            <a:pPr marL="285750" indent="-285750">
              <a:lnSpc>
                <a:spcPct val="110000"/>
              </a:lnSpc>
              <a:buFontTx/>
              <a:buChar char="-"/>
            </a:pPr>
            <a:r>
              <a:rPr lang="en-AU" dirty="0"/>
              <a:t>Homelessness</a:t>
            </a:r>
          </a:p>
          <a:p>
            <a:pPr marL="285750" indent="-285750">
              <a:lnSpc>
                <a:spcPct val="110000"/>
              </a:lnSpc>
              <a:buFontTx/>
              <a:buChar char="-"/>
            </a:pPr>
            <a:r>
              <a:rPr lang="en-AU" dirty="0"/>
              <a:t>Sustainability</a:t>
            </a:r>
          </a:p>
          <a:p>
            <a:pPr marL="285750" indent="-285750">
              <a:lnSpc>
                <a:spcPct val="110000"/>
              </a:lnSpc>
              <a:buFontTx/>
              <a:buChar char="-"/>
            </a:pPr>
            <a:r>
              <a:rPr lang="en-AU" dirty="0"/>
              <a:t>Food security</a:t>
            </a:r>
          </a:p>
          <a:p>
            <a:pPr marL="285750" indent="-285750">
              <a:lnSpc>
                <a:spcPct val="110000"/>
              </a:lnSpc>
              <a:buFontTx/>
              <a:buChar char="-"/>
            </a:pPr>
            <a:r>
              <a:rPr lang="en-AU" dirty="0"/>
              <a:t>Biosecurity</a:t>
            </a:r>
          </a:p>
          <a:p>
            <a:pPr>
              <a:lnSpc>
                <a:spcPct val="110000"/>
              </a:lnSpc>
            </a:pPr>
            <a:r>
              <a:rPr lang="en-AU" b="1" dirty="0"/>
              <a:t>Small group activity:</a:t>
            </a:r>
          </a:p>
          <a:p>
            <a:pPr marL="285750" indent="-285750">
              <a:lnSpc>
                <a:spcPct val="110000"/>
              </a:lnSpc>
              <a:buFontTx/>
              <a:buChar char="-"/>
            </a:pPr>
            <a:r>
              <a:rPr lang="en-AU" dirty="0"/>
              <a:t>Examine image 1.0.1</a:t>
            </a:r>
          </a:p>
          <a:p>
            <a:pPr marL="285750" indent="-285750">
              <a:lnSpc>
                <a:spcPct val="110000"/>
              </a:lnSpc>
              <a:buFontTx/>
              <a:buChar char="-"/>
            </a:pPr>
            <a:r>
              <a:rPr lang="en-AU" dirty="0"/>
              <a:t>Use the ten properties of wickedness to create your own definition of a wicked problem</a:t>
            </a:r>
          </a:p>
          <a:p>
            <a:pPr marL="285750" indent="-285750">
              <a:lnSpc>
                <a:spcPct val="110000"/>
              </a:lnSpc>
              <a:buFontTx/>
              <a:buChar char="-"/>
            </a:pPr>
            <a:endParaRPr lang="en-AU" dirty="0"/>
          </a:p>
          <a:p>
            <a:pPr marL="285750" indent="-285750">
              <a:lnSpc>
                <a:spcPct val="110000"/>
              </a:lnSpc>
              <a:buFontTx/>
              <a:buChar char="-"/>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00000"/>
              </a:lnSpc>
            </a:pPr>
            <a:endParaRPr lang="en-AU" dirty="0"/>
          </a:p>
          <a:p>
            <a:pPr>
              <a:lnSpc>
                <a:spcPct val="100000"/>
              </a:lnSpc>
            </a:pPr>
            <a:endParaRPr lang="en-AU" dirty="0"/>
          </a:p>
          <a:p>
            <a:pPr>
              <a:lnSpc>
                <a:spcPct val="110000"/>
              </a:lnSpc>
            </a:pPr>
            <a:endParaRPr lang="en-AU" dirty="0"/>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3</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a:t>
            </a:r>
          </a:p>
          <a:p>
            <a:r>
              <a:rPr lang="en-AU" dirty="0"/>
              <a:t>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p:txBody>
          <a:bodyPr/>
          <a:lstStyle/>
          <a:p>
            <a:r>
              <a:rPr lang="en-AU" dirty="0"/>
              <a:t>Image 1.0.1 Wicked problems</a:t>
            </a:r>
          </a:p>
        </p:txBody>
      </p:sp>
    </p:spTree>
    <p:custDataLst>
      <p:tags r:id="rId1"/>
    </p:custDataLst>
    <p:extLst>
      <p:ext uri="{BB962C8B-B14F-4D97-AF65-F5344CB8AC3E}">
        <p14:creationId xmlns:p14="http://schemas.microsoft.com/office/powerpoint/2010/main" val="377261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6550-D94A-47A4-96E3-2D8848FF1FA4}"/>
              </a:ext>
            </a:extLst>
          </p:cNvPr>
          <p:cNvSpPr>
            <a:spLocks noGrp="1"/>
          </p:cNvSpPr>
          <p:nvPr>
            <p:ph type="title"/>
          </p:nvPr>
        </p:nvSpPr>
        <p:spPr/>
        <p:txBody>
          <a:bodyPr/>
          <a:lstStyle/>
          <a:p>
            <a:r>
              <a:rPr lang="en-AU" dirty="0"/>
              <a:t>Student activity</a:t>
            </a:r>
          </a:p>
        </p:txBody>
      </p:sp>
      <p:sp>
        <p:nvSpPr>
          <p:cNvPr id="3" name="Content Placeholder 2">
            <a:extLst>
              <a:ext uri="{FF2B5EF4-FFF2-40B4-BE49-F238E27FC236}">
                <a16:creationId xmlns:a16="http://schemas.microsoft.com/office/drawing/2014/main" id="{A1DADF0B-C986-4733-853C-3E92779A9EA8}"/>
              </a:ext>
            </a:extLst>
          </p:cNvPr>
          <p:cNvSpPr>
            <a:spLocks noGrp="1"/>
          </p:cNvSpPr>
          <p:nvPr>
            <p:ph idx="1"/>
          </p:nvPr>
        </p:nvSpPr>
        <p:spPr>
          <a:xfrm>
            <a:off x="838200" y="1517894"/>
            <a:ext cx="10515600" cy="4986739"/>
          </a:xfrm>
        </p:spPr>
        <p:txBody>
          <a:bodyPr vert="horz" lIns="91440" tIns="45720" rIns="91440" bIns="45720" rtlCol="0" anchor="t">
            <a:noAutofit/>
          </a:bodyPr>
          <a:lstStyle/>
          <a:p>
            <a:pPr>
              <a:lnSpc>
                <a:spcPct val="120000"/>
              </a:lnSpc>
            </a:pPr>
            <a:r>
              <a:rPr lang="en-AU" dirty="0">
                <a:latin typeface="Arial"/>
                <a:cs typeface="Arial"/>
              </a:rPr>
              <a:t>Watch the video </a:t>
            </a:r>
            <a:r>
              <a:rPr lang="en-AU" i="1" dirty="0">
                <a:latin typeface="Arial"/>
                <a:cs typeface="Arial"/>
              </a:rPr>
              <a:t>Caring about wicked problems in WA agriculture</a:t>
            </a:r>
            <a:r>
              <a:rPr lang="en-AU" dirty="0">
                <a:latin typeface="Arial"/>
                <a:cs typeface="Arial"/>
              </a:rPr>
              <a:t> supplied in this </a:t>
            </a:r>
            <a:r>
              <a:rPr lang="en-AU" dirty="0" smtClean="0">
                <a:latin typeface="Arial"/>
                <a:cs typeface="Arial"/>
              </a:rPr>
              <a:t>resource</a:t>
            </a:r>
          </a:p>
          <a:p>
            <a:pPr>
              <a:lnSpc>
                <a:spcPct val="120000"/>
              </a:lnSpc>
            </a:pPr>
            <a:r>
              <a:rPr lang="en-AU" dirty="0" smtClean="0">
                <a:latin typeface="Arial"/>
                <a:cs typeface="Arial"/>
              </a:rPr>
              <a:t>This video can be accessed on the </a:t>
            </a:r>
            <a:r>
              <a:rPr lang="en-AU" dirty="0" smtClean="0">
                <a:latin typeface="Arial"/>
                <a:cs typeface="Arial"/>
                <a:hlinkClick r:id="rId3"/>
              </a:rPr>
              <a:t>PRIMED</a:t>
            </a:r>
            <a:r>
              <a:rPr lang="en-AU" dirty="0" smtClean="0">
                <a:latin typeface="Arial"/>
                <a:cs typeface="Arial"/>
              </a:rPr>
              <a:t> landing page.</a:t>
            </a:r>
          </a:p>
          <a:p>
            <a:pPr>
              <a:lnSpc>
                <a:spcPct val="120000"/>
              </a:lnSpc>
            </a:pPr>
            <a:endParaRPr lang="en-AU" dirty="0">
              <a:latin typeface="Arial"/>
              <a:cs typeface="Arial"/>
            </a:endParaRPr>
          </a:p>
          <a:p>
            <a:pPr marL="0" indent="0">
              <a:lnSpc>
                <a:spcPct val="120000"/>
              </a:lnSpc>
              <a:buNone/>
            </a:pPr>
            <a:endParaRPr lang="en-AU" dirty="0">
              <a:solidFill>
                <a:srgbClr val="FF0000"/>
              </a:solidFill>
            </a:endParaRPr>
          </a:p>
          <a:p>
            <a:pPr marL="0" indent="0">
              <a:lnSpc>
                <a:spcPct val="120000"/>
              </a:lnSpc>
              <a:buNone/>
            </a:pPr>
            <a:endParaRPr lang="en-AU" dirty="0"/>
          </a:p>
          <a:p>
            <a:pPr>
              <a:lnSpc>
                <a:spcPct val="120000"/>
              </a:lnSpc>
            </a:pPr>
            <a:endParaRPr lang="en-AU" dirty="0"/>
          </a:p>
          <a:p>
            <a:pPr marL="0" indent="0">
              <a:lnSpc>
                <a:spcPct val="120000"/>
              </a:lnSpc>
              <a:buNone/>
            </a:pPr>
            <a:endParaRPr lang="en-AU" dirty="0"/>
          </a:p>
        </p:txBody>
      </p:sp>
      <p:sp>
        <p:nvSpPr>
          <p:cNvPr id="4" name="Slide Number Placeholder 3">
            <a:extLst>
              <a:ext uri="{FF2B5EF4-FFF2-40B4-BE49-F238E27FC236}">
                <a16:creationId xmlns:a16="http://schemas.microsoft.com/office/drawing/2014/main" id="{FE469D70-0534-4E49-8692-D223BEB49196}"/>
              </a:ext>
            </a:extLst>
          </p:cNvPr>
          <p:cNvSpPr>
            <a:spLocks noGrp="1"/>
          </p:cNvSpPr>
          <p:nvPr>
            <p:ph type="sldNum" sz="quarter" idx="12"/>
          </p:nvPr>
        </p:nvSpPr>
        <p:spPr/>
        <p:txBody>
          <a:bodyPr/>
          <a:lstStyle/>
          <a:p>
            <a:fld id="{134130E5-E61B-4CBB-BE4D-E8692FE607E9}" type="slidenum">
              <a:rPr lang="en-AU" smtClean="0"/>
              <a:t>4</a:t>
            </a:fld>
            <a:endParaRPr lang="en-AU" dirty="0"/>
          </a:p>
        </p:txBody>
      </p:sp>
      <p:sp>
        <p:nvSpPr>
          <p:cNvPr id="5" name="Footer Placeholder 4">
            <a:extLst>
              <a:ext uri="{FF2B5EF4-FFF2-40B4-BE49-F238E27FC236}">
                <a16:creationId xmlns:a16="http://schemas.microsoft.com/office/drawing/2014/main" id="{87E62019-D76C-4481-99B7-CE8762596A50}"/>
              </a:ext>
            </a:extLst>
          </p:cNvPr>
          <p:cNvSpPr>
            <a:spLocks noGrp="1"/>
          </p:cNvSpPr>
          <p:nvPr>
            <p:ph type="ftr" sz="quarter" idx="3"/>
          </p:nvPr>
        </p:nvSpPr>
        <p:spPr/>
        <p:txBody>
          <a:bodyPr/>
          <a:lstStyle/>
          <a:p>
            <a:r>
              <a:rPr lang="en-AU" dirty="0"/>
              <a:t>PRIMED10TL001 | Science | PowerPoint 1.0 | WA primary producers – solving the big issues </a:t>
            </a:r>
          </a:p>
        </p:txBody>
      </p:sp>
    </p:spTree>
    <p:custDataLst>
      <p:tags r:id="rId1"/>
    </p:custDataLst>
    <p:extLst>
      <p:ext uri="{BB962C8B-B14F-4D97-AF65-F5344CB8AC3E}">
        <p14:creationId xmlns:p14="http://schemas.microsoft.com/office/powerpoint/2010/main" val="3094222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More on wicked problems</a:t>
            </a:r>
          </a:p>
        </p:txBody>
      </p:sp>
      <p:sp>
        <p:nvSpPr>
          <p:cNvPr id="9" name="Content Placeholder 8"/>
          <p:cNvSpPr>
            <a:spLocks noGrp="1"/>
          </p:cNvSpPr>
          <p:nvPr>
            <p:ph idx="1"/>
          </p:nvPr>
        </p:nvSpPr>
        <p:spPr/>
        <p:txBody>
          <a:bodyPr>
            <a:normAutofit/>
          </a:bodyPr>
          <a:lstStyle/>
          <a:p>
            <a:pPr>
              <a:lnSpc>
                <a:spcPct val="100000"/>
              </a:lnSpc>
            </a:pPr>
            <a:r>
              <a:rPr lang="en-AU" dirty="0"/>
              <a:t>Read the discussion and watch the video at </a:t>
            </a:r>
            <a:r>
              <a:rPr lang="en-AU" dirty="0">
                <a:hlinkClick r:id="rId3"/>
              </a:rPr>
              <a:t>Wicked problems: Problems worth solving</a:t>
            </a:r>
            <a:r>
              <a:rPr lang="en-AU" dirty="0"/>
              <a:t> to find out more</a:t>
            </a:r>
          </a:p>
          <a:p>
            <a:pPr>
              <a:lnSpc>
                <a:spcPct val="100000"/>
              </a:lnSpc>
            </a:pPr>
            <a:r>
              <a:rPr lang="en-AU" dirty="0"/>
              <a:t>In this resource we will be focusing on three of these wicked problems facing agriculture in WA and some of the efforts being made to tackle them: </a:t>
            </a:r>
          </a:p>
          <a:p>
            <a:pPr>
              <a:lnSpc>
                <a:spcPct val="100000"/>
              </a:lnSpc>
              <a:buFontTx/>
              <a:buChar char="-"/>
            </a:pPr>
            <a:r>
              <a:rPr lang="en-AU" dirty="0"/>
              <a:t>Climate change</a:t>
            </a:r>
          </a:p>
          <a:p>
            <a:pPr>
              <a:lnSpc>
                <a:spcPct val="100000"/>
              </a:lnSpc>
              <a:buFontTx/>
              <a:buChar char="-"/>
            </a:pPr>
            <a:r>
              <a:rPr lang="en-AU" dirty="0"/>
              <a:t>Food security</a:t>
            </a:r>
          </a:p>
          <a:p>
            <a:pPr>
              <a:lnSpc>
                <a:spcPct val="100000"/>
              </a:lnSpc>
              <a:buFontTx/>
              <a:buChar char="-"/>
            </a:pPr>
            <a:r>
              <a:rPr lang="en-AU" dirty="0"/>
              <a:t>Biosecurity and invasive species </a:t>
            </a:r>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5</a:t>
            </a:fld>
            <a:endParaRPr lang="en-AU" dirty="0"/>
          </a:p>
        </p:txBody>
      </p:sp>
      <p:sp>
        <p:nvSpPr>
          <p:cNvPr id="6" name="Footer Placeholder 5"/>
          <p:cNvSpPr>
            <a:spLocks noGrp="1"/>
          </p:cNvSpPr>
          <p:nvPr>
            <p:ph type="ftr" sz="quarter" idx="3"/>
          </p:nvPr>
        </p:nvSpPr>
        <p:spPr/>
        <p:txBody>
          <a:bodyPr/>
          <a:lstStyle/>
          <a:p>
            <a:r>
              <a:rPr lang="en-AU" dirty="0"/>
              <a:t>PRIMED10TL001 | Science | PowerPoint 1.0 | WA primary producers – solving the big issues</a:t>
            </a:r>
          </a:p>
        </p:txBody>
      </p:sp>
    </p:spTree>
    <p:custDataLst>
      <p:tags r:id="rId1"/>
    </p:custDataLst>
    <p:extLst>
      <p:ext uri="{BB962C8B-B14F-4D97-AF65-F5344CB8AC3E}">
        <p14:creationId xmlns:p14="http://schemas.microsoft.com/office/powerpoint/2010/main" val="1704689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763726" y="474784"/>
            <a:ext cx="4358541" cy="1060801"/>
          </a:xfrm>
        </p:spPr>
        <p:txBody>
          <a:bodyPr>
            <a:normAutofit fontScale="90000"/>
          </a:bodyPr>
          <a:lstStyle/>
          <a:p>
            <a:r>
              <a:rPr lang="en-AU" dirty="0"/>
              <a:t>Climate change – trends in Western Australia</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46546" y="184727"/>
            <a:ext cx="5603272" cy="5510535"/>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1591408"/>
            <a:ext cx="4170202" cy="4764942"/>
          </a:xfrm>
        </p:spPr>
        <p:txBody>
          <a:bodyPr>
            <a:noAutofit/>
          </a:bodyPr>
          <a:lstStyle/>
          <a:p>
            <a:pPr>
              <a:lnSpc>
                <a:spcPct val="110000"/>
              </a:lnSpc>
            </a:pPr>
            <a:r>
              <a:rPr lang="en-AU" sz="2000" b="1" dirty="0"/>
              <a:t>Examine</a:t>
            </a:r>
            <a:r>
              <a:rPr lang="en-AU" sz="2000" dirty="0"/>
              <a:t> this map of southwest WA. It shows rainfall trends in May – October during the periods 2000-2018 and 1910-1999</a:t>
            </a:r>
          </a:p>
          <a:p>
            <a:pPr>
              <a:lnSpc>
                <a:spcPct val="110000"/>
              </a:lnSpc>
            </a:pPr>
            <a:r>
              <a:rPr lang="en-AU" sz="2000" b="1" dirty="0"/>
              <a:t>Discuss</a:t>
            </a:r>
            <a:r>
              <a:rPr lang="en-AU" sz="2000" dirty="0"/>
              <a:t> the map in your small group</a:t>
            </a:r>
          </a:p>
          <a:p>
            <a:pPr>
              <a:lnSpc>
                <a:spcPct val="110000"/>
              </a:lnSpc>
            </a:pPr>
            <a:r>
              <a:rPr lang="en-AU" sz="2000" dirty="0"/>
              <a:t>What do you think this map suggests about rainfall trends and our climate in WA?</a:t>
            </a:r>
          </a:p>
          <a:p>
            <a:pPr>
              <a:lnSpc>
                <a:spcPct val="110000"/>
              </a:lnSpc>
            </a:pPr>
            <a:r>
              <a:rPr lang="en-AU" sz="2000" dirty="0"/>
              <a:t>What might this mean for agricultural food production in WA?</a:t>
            </a: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6</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162082" y="5695262"/>
            <a:ext cx="6172200" cy="320816"/>
          </a:xfrm>
        </p:spPr>
        <p:txBody>
          <a:bodyPr/>
          <a:lstStyle/>
          <a:p>
            <a:r>
              <a:rPr lang="en-AU" dirty="0"/>
              <a:t>Image 1.0.2 rainfall reductions in the May to October growing period of southwest Western Australia</a:t>
            </a:r>
          </a:p>
        </p:txBody>
      </p:sp>
    </p:spTree>
    <p:custDataLst>
      <p:tags r:id="rId1"/>
    </p:custDataLst>
    <p:extLst>
      <p:ext uri="{BB962C8B-B14F-4D97-AF65-F5344CB8AC3E}">
        <p14:creationId xmlns:p14="http://schemas.microsoft.com/office/powerpoint/2010/main" val="3524504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646985" y="287899"/>
            <a:ext cx="4358541" cy="1060801"/>
          </a:xfrm>
        </p:spPr>
        <p:txBody>
          <a:bodyPr>
            <a:normAutofit/>
          </a:bodyPr>
          <a:lstStyle/>
          <a:p>
            <a:r>
              <a:rPr lang="en-AU" dirty="0"/>
              <a:t>Food security</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2119261" y="1591408"/>
            <a:ext cx="2826770" cy="425511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646985" y="1102936"/>
            <a:ext cx="3918156" cy="5084399"/>
          </a:xfrm>
        </p:spPr>
        <p:txBody>
          <a:bodyPr>
            <a:noAutofit/>
          </a:bodyPr>
          <a:lstStyle/>
          <a:p>
            <a:pPr>
              <a:lnSpc>
                <a:spcPct val="110000"/>
              </a:lnSpc>
            </a:pPr>
            <a:r>
              <a:rPr lang="en-AU" dirty="0"/>
              <a:t>Food security is defined by the Food and Agriculture Organization (FAO) of the United Nations as:</a:t>
            </a:r>
          </a:p>
          <a:p>
            <a:pPr>
              <a:lnSpc>
                <a:spcPct val="110000"/>
              </a:lnSpc>
            </a:pPr>
            <a:r>
              <a:rPr lang="en-AU" dirty="0"/>
              <a:t> </a:t>
            </a:r>
            <a:r>
              <a:rPr lang="en-AU" i="1" dirty="0"/>
              <a:t>‘when all people, at all times, have physical, social and economic access to sufficient, safe and nutritious food that meets their dietary needs and food preferences for an active and healthy life’</a:t>
            </a:r>
          </a:p>
          <a:p>
            <a:pPr>
              <a:lnSpc>
                <a:spcPct val="110000"/>
              </a:lnSpc>
            </a:pPr>
            <a:r>
              <a:rPr lang="en-AU" dirty="0"/>
              <a:t>Do you think we have food security in WA and Australia? Discuss this with your group members</a:t>
            </a:r>
          </a:p>
          <a:p>
            <a:pPr>
              <a:lnSpc>
                <a:spcPct val="110000"/>
              </a:lnSpc>
            </a:pPr>
            <a:r>
              <a:rPr lang="en-AU" dirty="0"/>
              <a:t>Read the following articles to find out more:</a:t>
            </a:r>
          </a:p>
          <a:p>
            <a:pPr>
              <a:lnSpc>
                <a:spcPct val="110000"/>
              </a:lnSpc>
            </a:pPr>
            <a:r>
              <a:rPr lang="en-AU" dirty="0">
                <a:hlinkClick r:id="rId4"/>
              </a:rPr>
              <a:t>Analysis of Australia’s food security and the COVID-19 pandemic</a:t>
            </a:r>
            <a:r>
              <a:rPr lang="en-AU" dirty="0"/>
              <a:t> </a:t>
            </a:r>
          </a:p>
          <a:p>
            <a:pPr>
              <a:lnSpc>
                <a:spcPct val="110000"/>
              </a:lnSpc>
            </a:pPr>
            <a:r>
              <a:rPr lang="en-AU" dirty="0">
                <a:hlinkClick r:id="rId5"/>
              </a:rPr>
              <a:t>Food Security Plan For Western Austral</a:t>
            </a:r>
            <a:r>
              <a:rPr lang="en-AU" sz="1400" dirty="0">
                <a:hlinkClick r:id="rId5"/>
              </a:rPr>
              <a:t>ia</a:t>
            </a:r>
            <a:endParaRPr lang="en-AU" sz="1400" dirty="0"/>
          </a:p>
          <a:p>
            <a:endParaRPr lang="en-AU" dirty="0"/>
          </a:p>
          <a:p>
            <a:r>
              <a:rPr lang="en-AU" dirty="0"/>
              <a:t/>
            </a:r>
            <a:br>
              <a:rPr lang="en-AU" dirty="0"/>
            </a:br>
            <a:r>
              <a:rPr lang="en-AU" dirty="0"/>
              <a:t> </a:t>
            </a: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7</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446546" y="5878264"/>
            <a:ext cx="6172200" cy="289078"/>
          </a:xfrm>
        </p:spPr>
        <p:txBody>
          <a:bodyPr/>
          <a:lstStyle/>
          <a:p>
            <a:r>
              <a:rPr lang="en-AU" dirty="0"/>
              <a:t>Image 1.0.3 Bananas in the Gascoyne region of Western Australia </a:t>
            </a:r>
          </a:p>
        </p:txBody>
      </p:sp>
    </p:spTree>
    <p:custDataLst>
      <p:tags r:id="rId1"/>
    </p:custDataLst>
    <p:extLst>
      <p:ext uri="{BB962C8B-B14F-4D97-AF65-F5344CB8AC3E}">
        <p14:creationId xmlns:p14="http://schemas.microsoft.com/office/powerpoint/2010/main" val="281960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763726" y="474784"/>
            <a:ext cx="4358541" cy="1060801"/>
          </a:xfrm>
        </p:spPr>
        <p:txBody>
          <a:bodyPr>
            <a:normAutofit/>
          </a:bodyPr>
          <a:lstStyle/>
          <a:p>
            <a:r>
              <a:rPr lang="en-AU" dirty="0"/>
              <a:t>Biosecurity</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711738" y="2345004"/>
            <a:ext cx="3641816" cy="2747926"/>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1591408"/>
            <a:ext cx="4170202" cy="4764942"/>
          </a:xfrm>
        </p:spPr>
        <p:txBody>
          <a:bodyPr>
            <a:noAutofit/>
          </a:bodyPr>
          <a:lstStyle/>
          <a:p>
            <a:pPr>
              <a:lnSpc>
                <a:spcPct val="110000"/>
              </a:lnSpc>
            </a:pPr>
            <a:r>
              <a:rPr lang="en-AU" sz="2000" dirty="0"/>
              <a:t>Biosecurity is the management of the risk of animal and plant pests and diseases entering, emerging, establishing or spreading in WA. The aim is to protect our economy, environment and the community</a:t>
            </a:r>
          </a:p>
          <a:p>
            <a:pPr>
              <a:lnSpc>
                <a:spcPct val="110000"/>
              </a:lnSpc>
            </a:pPr>
            <a:r>
              <a:rPr lang="en-AU" sz="2000" dirty="0"/>
              <a:t>Biosecurity is fundamental for safeguarding our valuable agricultural resources against the threat and impacts of invasive and feral species, pests, weeds and diseases</a:t>
            </a: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8</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446546" y="5224738"/>
            <a:ext cx="6172200" cy="289078"/>
          </a:xfrm>
        </p:spPr>
        <p:txBody>
          <a:bodyPr/>
          <a:lstStyle/>
          <a:p>
            <a:r>
              <a:rPr lang="en-AU" dirty="0"/>
              <a:t>Image 1.0.4 Russian wheat aphids – a biosecurity risk to WA agriculture</a:t>
            </a:r>
          </a:p>
        </p:txBody>
      </p:sp>
    </p:spTree>
    <p:custDataLst>
      <p:tags r:id="rId1"/>
    </p:custDataLst>
    <p:extLst>
      <p:ext uri="{BB962C8B-B14F-4D97-AF65-F5344CB8AC3E}">
        <p14:creationId xmlns:p14="http://schemas.microsoft.com/office/powerpoint/2010/main" val="4113079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763726" y="474784"/>
            <a:ext cx="4358541" cy="1060801"/>
          </a:xfrm>
        </p:spPr>
        <p:txBody>
          <a:bodyPr>
            <a:normAutofit/>
          </a:bodyPr>
          <a:lstStyle/>
          <a:p>
            <a:r>
              <a:rPr lang="en-AU" dirty="0"/>
              <a:t>Biosecurity and the management of pests</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838200" y="1925663"/>
            <a:ext cx="5388891" cy="3586607"/>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1591408"/>
            <a:ext cx="4170202" cy="4764942"/>
          </a:xfrm>
        </p:spPr>
        <p:txBody>
          <a:bodyPr>
            <a:noAutofit/>
          </a:bodyPr>
          <a:lstStyle/>
          <a:p>
            <a:pPr>
              <a:lnSpc>
                <a:spcPct val="110000"/>
              </a:lnSpc>
            </a:pPr>
            <a:r>
              <a:rPr lang="en-US" sz="1800" b="0" i="0" dirty="0">
                <a:effectLst/>
              </a:rPr>
              <a:t>Animal pests, both vertebrates (backbone) and invertebrates (no backbone), can have an adverse impact on agriculture, the natural environment and even our lifestyle</a:t>
            </a:r>
          </a:p>
          <a:p>
            <a:pPr>
              <a:lnSpc>
                <a:spcPct val="110000"/>
              </a:lnSpc>
            </a:pPr>
            <a:r>
              <a:rPr lang="en-US" sz="1800" b="0" i="0" dirty="0">
                <a:effectLst/>
              </a:rPr>
              <a:t>Animal pests </a:t>
            </a:r>
            <a:r>
              <a:rPr lang="en-US" sz="1800" dirty="0"/>
              <a:t>are often </a:t>
            </a:r>
            <a:r>
              <a:rPr lang="en-US" sz="1800" b="0" i="0" dirty="0">
                <a:effectLst/>
              </a:rPr>
              <a:t>exotic animals </a:t>
            </a:r>
            <a:r>
              <a:rPr lang="en-US" sz="1800" dirty="0"/>
              <a:t>that</a:t>
            </a:r>
            <a:r>
              <a:rPr lang="en-US" sz="1800" b="0" i="0" dirty="0">
                <a:effectLst/>
              </a:rPr>
              <a:t> are introduced, either accidentally or deliberately</a:t>
            </a:r>
          </a:p>
          <a:p>
            <a:pPr>
              <a:lnSpc>
                <a:spcPct val="110000"/>
              </a:lnSpc>
            </a:pPr>
            <a:r>
              <a:rPr lang="en-US" sz="1800" b="0" i="0" dirty="0">
                <a:effectLst/>
              </a:rPr>
              <a:t>Stable fly </a:t>
            </a:r>
            <a:r>
              <a:rPr lang="en-US" sz="1800" b="0" i="1" dirty="0">
                <a:effectLst/>
              </a:rPr>
              <a:t>(Stomoxys calcitrans)</a:t>
            </a:r>
            <a:r>
              <a:rPr lang="en-US" sz="1800" b="0" i="0" dirty="0">
                <a:effectLst/>
              </a:rPr>
              <a:t> is just one example of an international insect that has become an aggravating pest in WA, particularly on the coastal plain, north and south of Perth</a:t>
            </a: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9</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1.0 | WA primary producers – solving the big issues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446546" y="5773127"/>
            <a:ext cx="6172200" cy="289078"/>
          </a:xfrm>
        </p:spPr>
        <p:txBody>
          <a:bodyPr/>
          <a:lstStyle/>
          <a:p>
            <a:r>
              <a:rPr lang="en-AU" dirty="0"/>
              <a:t>Image 1.0.5 Stable fly</a:t>
            </a:r>
          </a:p>
        </p:txBody>
      </p:sp>
    </p:spTree>
    <p:custDataLst>
      <p:tags r:id="rId1"/>
    </p:custDataLst>
    <p:extLst>
      <p:ext uri="{BB962C8B-B14F-4D97-AF65-F5344CB8AC3E}">
        <p14:creationId xmlns:p14="http://schemas.microsoft.com/office/powerpoint/2010/main" val="2792887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CE_Presentation.potx" id="{F188A3F0-1164-430F-B131-D794ADCFAD2C}" vid="{37B3992D-9CCE-4042-A874-3C6A7AB3D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45E52-86FD-4DDF-AA7C-84051C4EADE1}">
  <ds:schemaRefs>
    <ds:schemaRef ds:uri="http://purl.org/dc/dcmitype/"/>
    <ds:schemaRef ds:uri="939100e6-dc5b-4952-bae1-a6b604181575"/>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c11337b8-a1c9-4e93-a10e-b9c3de58965d"/>
    <ds:schemaRef ds:uri="http://www.w3.org/XML/1998/namespace"/>
    <ds:schemaRef ds:uri="http://purl.org/dc/elements/1.1/"/>
  </ds:schemaRefs>
</ds:datastoreItem>
</file>

<file path=customXml/itemProps2.xml><?xml version="1.0" encoding="utf-8"?>
<ds:datastoreItem xmlns:ds="http://schemas.openxmlformats.org/officeDocument/2006/customXml" ds:itemID="{D022FBA5-368F-446B-B86A-40137311C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337b8-a1c9-4e93-a10e-b9c3de58965d"/>
    <ds:schemaRef ds:uri="939100e6-dc5b-4952-bae1-a6b604181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03CD0F-9331-4840-902D-BD6C13839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SCIENCE_Presentation</Template>
  <TotalTime>1167</TotalTime>
  <Words>1228</Words>
  <Application>Microsoft Office PowerPoint</Application>
  <PresentationFormat>Widescreen</PresentationFormat>
  <Paragraphs>120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What are the big issues facing agriculture in Western Australia? </vt:lpstr>
      <vt:lpstr>What are the big issues facing agriculture in WA?</vt:lpstr>
      <vt:lpstr>Wicked problems</vt:lpstr>
      <vt:lpstr>Student activity</vt:lpstr>
      <vt:lpstr>More on wicked problems</vt:lpstr>
      <vt:lpstr>Climate change – trends in Western Australia</vt:lpstr>
      <vt:lpstr>Food security</vt:lpstr>
      <vt:lpstr>Biosecurity</vt:lpstr>
      <vt:lpstr>Biosecurity and the management of pests</vt:lpstr>
      <vt:lpstr>Biosecurity and invasive species</vt:lpstr>
      <vt:lpstr>Student activities</vt:lpstr>
      <vt:lpstr>Acknowledgements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Dave [SIDE - Sch of Isol &amp; Dist Edu]</dc:creator>
  <cp:lastModifiedBy>DELVES Vicki [Curriculum Support]</cp:lastModifiedBy>
  <cp:revision>77</cp:revision>
  <cp:lastPrinted>2021-09-06T03:30:47Z</cp:lastPrinted>
  <dcterms:created xsi:type="dcterms:W3CDTF">2021-06-17T23:25:55Z</dcterms:created>
  <dcterms:modified xsi:type="dcterms:W3CDTF">2021-10-31T05:16:13Z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245600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ArticulateGUID">
    <vt:lpwstr>4D0F31AA-2DA3-4B62-ABBC-7AF759E2D6CD</vt:lpwstr>
  </property>
  <property fmtid="{D5CDD505-2E9C-101B-9397-08002B2CF9AE}" pid="13" name="ArticulatePath">
    <vt:lpwstr>1_0_WhatAreTheBigIssues</vt:lpwstr>
  </property>
</Properties>
</file>