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sldIdLst>
    <p:sldId id="256" r:id="rId5"/>
    <p:sldId id="294" r:id="rId6"/>
    <p:sldId id="311" r:id="rId7"/>
    <p:sldId id="308" r:id="rId8"/>
    <p:sldId id="310" r:id="rId9"/>
    <p:sldId id="309" r:id="rId10"/>
    <p:sldId id="301" r:id="rId11"/>
    <p:sldId id="305" r:id="rId12"/>
    <p:sldId id="295" r:id="rId13"/>
    <p:sldId id="273"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57D3D5A-18E3-4AB6-A56D-7EC5241BB863}">
          <p14:sldIdLst>
            <p14:sldId id="256"/>
            <p14:sldId id="294"/>
            <p14:sldId id="311"/>
            <p14:sldId id="308"/>
            <p14:sldId id="310"/>
            <p14:sldId id="309"/>
            <p14:sldId id="301"/>
            <p14:sldId id="305"/>
            <p14:sldId id="295"/>
          </p14:sldIdLst>
        </p14:section>
        <p14:section name="Untitled Section" id="{31331CFB-54E6-45CF-B476-6A64F4D0F040}">
          <p14:sldIdLst>
            <p14:sldId id="27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BSTER Dave [SIDE - Sch of Isol &amp; Dist Edu]" initials="WD[SoI&amp;DE" lastIdx="1" clrIdx="0">
    <p:extLst>
      <p:ext uri="{19B8F6BF-5375-455C-9EA6-DF929625EA0E}">
        <p15:presenceInfo xmlns:p15="http://schemas.microsoft.com/office/powerpoint/2012/main" userId="WEBSTER Dave [SIDE - Sch of Isol &amp; Dist Edu]" providerId="None"/>
      </p:ext>
    </p:extLst>
  </p:cmAuthor>
  <p:cmAuthor id="2" name="CURNOW Nathan [John Curtin College of th Arts]" initials="CN[CCotA" lastIdx="2" clrIdx="1">
    <p:extLst>
      <p:ext uri="{19B8F6BF-5375-455C-9EA6-DF929625EA0E}">
        <p15:presenceInfo xmlns:p15="http://schemas.microsoft.com/office/powerpoint/2012/main" userId="S::Nathan.Curnow@education.wa.edu.au::6cc3e341-3727-4e93-b714-f4ee3cb642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F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FC3DDA-496D-495C-8241-EB7EF80D5D74}" v="2" dt="2021-09-20T02:00:05.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5" y="5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DCB57-F73C-4E4F-8814-23D3B9A290B3}" type="datetimeFigureOut">
              <a:rPr lang="en-AU" smtClean="0"/>
              <a:t>31/10/2021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54B38-D4C3-469F-AB3D-42D4D5DD128E}" type="slidenum">
              <a:rPr lang="en-AU" smtClean="0"/>
              <a:t>‹#›</a:t>
            </a:fld>
            <a:endParaRPr lang="en-AU"/>
          </a:p>
        </p:txBody>
      </p:sp>
    </p:spTree>
    <p:extLst>
      <p:ext uri="{BB962C8B-B14F-4D97-AF65-F5344CB8AC3E}">
        <p14:creationId xmlns:p14="http://schemas.microsoft.com/office/powerpoint/2010/main" val="372412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5766486" cy="2387600"/>
          </a:xfrm>
        </p:spPr>
        <p:txBody>
          <a:bodyPr anchor="b">
            <a:normAutofit/>
          </a:bodyPr>
          <a:lstStyle>
            <a:lvl1pPr algn="ctr">
              <a:defRPr sz="4400" b="1">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3" name="Subtitle 2"/>
          <p:cNvSpPr>
            <a:spLocks noGrp="1"/>
          </p:cNvSpPr>
          <p:nvPr>
            <p:ph type="subTitle" idx="1"/>
          </p:nvPr>
        </p:nvSpPr>
        <p:spPr>
          <a:xfrm>
            <a:off x="1524000" y="3602038"/>
            <a:ext cx="5766486" cy="1655762"/>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6" name="Slide Number Placeholder 5"/>
          <p:cNvSpPr>
            <a:spLocks noGrp="1"/>
          </p:cNvSpPr>
          <p:nvPr>
            <p:ph type="sldNum" sz="quarter" idx="12"/>
          </p:nvPr>
        </p:nvSpPr>
        <p:spPr>
          <a:xfrm>
            <a:off x="8610600" y="6356350"/>
            <a:ext cx="2371863" cy="365125"/>
          </a:xfrm>
        </p:spPr>
        <p:txBody>
          <a:bodyPr/>
          <a:lstStyle/>
          <a:p>
            <a:fld id="{134130E5-E61B-4CBB-BE4D-E8692FE607E9}" type="slidenum">
              <a:rPr lang="en-AU" smtClean="0"/>
              <a:t>‹#›</a:t>
            </a:fld>
            <a:endParaRPr lang="en-AU"/>
          </a:p>
        </p:txBody>
      </p:sp>
      <p:sp>
        <p:nvSpPr>
          <p:cNvPr id="20" name="Footer Placeholder 4"/>
          <p:cNvSpPr>
            <a:spLocks noGrp="1"/>
          </p:cNvSpPr>
          <p:nvPr>
            <p:ph type="ftr" sz="quarter" idx="3"/>
          </p:nvPr>
        </p:nvSpPr>
        <p:spPr>
          <a:xfrm>
            <a:off x="838200" y="6488158"/>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PRIMED10TL001 | Science | 1.0 What are the big issues in Western Australia </a:t>
            </a:r>
          </a:p>
        </p:txBody>
      </p:sp>
      <p:sp>
        <p:nvSpPr>
          <p:cNvPr id="4" name="TextBox 3"/>
          <p:cNvSpPr txBox="1"/>
          <p:nvPr userDrawn="1"/>
        </p:nvSpPr>
        <p:spPr>
          <a:xfrm>
            <a:off x="9596519" y="495068"/>
            <a:ext cx="958917" cy="369332"/>
          </a:xfrm>
          <a:prstGeom prst="rect">
            <a:avLst/>
          </a:prstGeom>
          <a:noFill/>
        </p:spPr>
        <p:txBody>
          <a:bodyPr wrap="none" rtlCol="0">
            <a:spAutoFit/>
          </a:bodyPr>
          <a:lstStyle/>
          <a:p>
            <a:r>
              <a:rPr lang="en-AU" b="1">
                <a:solidFill>
                  <a:schemeClr val="accent6">
                    <a:lumMod val="75000"/>
                  </a:schemeClr>
                </a:solidFill>
              </a:rPr>
              <a:t>PRIMED</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1733" y="195092"/>
            <a:ext cx="3661756" cy="540327"/>
          </a:xfrm>
          <a:prstGeom prst="rect">
            <a:avLst/>
          </a:prstGeom>
        </p:spPr>
      </p:pic>
      <p:grpSp>
        <p:nvGrpSpPr>
          <p:cNvPr id="7" name="Group 6"/>
          <p:cNvGrpSpPr/>
          <p:nvPr userDrawn="1"/>
        </p:nvGrpSpPr>
        <p:grpSpPr>
          <a:xfrm>
            <a:off x="1161733" y="37465"/>
            <a:ext cx="9868534" cy="6783070"/>
            <a:chOff x="0" y="0"/>
            <a:chExt cx="9869005" cy="6783070"/>
          </a:xfrm>
        </p:grpSpPr>
        <p:cxnSp>
          <p:nvCxnSpPr>
            <p:cNvPr id="8" name="Straight Connector 7"/>
            <p:cNvCxnSpPr/>
            <p:nvPr/>
          </p:nvCxnSpPr>
          <p:spPr>
            <a:xfrm flipH="1" flipV="1">
              <a:off x="0" y="826935"/>
              <a:ext cx="6480000" cy="0"/>
            </a:xfrm>
            <a:prstGeom prst="line">
              <a:avLst/>
            </a:prstGeom>
            <a:ln w="317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grpSp>
          <p:nvGrpSpPr>
            <p:cNvPr id="9" name="Group 8"/>
            <p:cNvGrpSpPr/>
            <p:nvPr/>
          </p:nvGrpSpPr>
          <p:grpSpPr>
            <a:xfrm>
              <a:off x="6488265" y="0"/>
              <a:ext cx="3380740" cy="6783070"/>
              <a:chOff x="0" y="0"/>
              <a:chExt cx="3381185" cy="678368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21" y="5130140"/>
                <a:ext cx="1903038" cy="165354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10015"/>
                <a:ext cx="1903730" cy="1650581"/>
              </a:xfrm>
              <a:prstGeom prst="rect">
                <a:avLst/>
              </a:prstGeom>
            </p:spPr>
          </p:pic>
          <p:grpSp>
            <p:nvGrpSpPr>
              <p:cNvPr id="12" name="Group 11"/>
              <p:cNvGrpSpPr/>
              <p:nvPr/>
            </p:nvGrpSpPr>
            <p:grpSpPr>
              <a:xfrm>
                <a:off x="11875" y="0"/>
                <a:ext cx="3369310" cy="5912485"/>
                <a:chOff x="0" y="0"/>
                <a:chExt cx="3368500" cy="5915876"/>
              </a:xfrm>
            </p:grpSpPr>
            <p:grpSp>
              <p:nvGrpSpPr>
                <p:cNvPr id="13" name="Group 12"/>
                <p:cNvGrpSpPr/>
                <p:nvPr/>
              </p:nvGrpSpPr>
              <p:grpSpPr>
                <a:xfrm>
                  <a:off x="0" y="0"/>
                  <a:ext cx="3368500" cy="4202350"/>
                  <a:chOff x="0" y="0"/>
                  <a:chExt cx="3368500" cy="4202350"/>
                </a:xfrm>
              </p:grpSpPr>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695450"/>
                    <a:ext cx="1905635" cy="1655445"/>
                  </a:xfrm>
                  <a:prstGeom prst="rect">
                    <a:avLst/>
                  </a:prstGeom>
                </p:spPr>
              </p:pic>
              <p:grpSp>
                <p:nvGrpSpPr>
                  <p:cNvPr id="16" name="Group 15"/>
                  <p:cNvGrpSpPr/>
                  <p:nvPr/>
                </p:nvGrpSpPr>
                <p:grpSpPr>
                  <a:xfrm>
                    <a:off x="0" y="0"/>
                    <a:ext cx="3368500" cy="4202350"/>
                    <a:chOff x="0" y="0"/>
                    <a:chExt cx="3368500" cy="4202350"/>
                  </a:xfrm>
                </p:grpSpPr>
                <p:sp>
                  <p:nvSpPr>
                    <p:cNvPr id="17" name="Hexagon 16"/>
                    <p:cNvSpPr/>
                    <p:nvPr/>
                  </p:nvSpPr>
                  <p:spPr>
                    <a:xfrm>
                      <a:off x="1460500" y="844550"/>
                      <a:ext cx="1907540" cy="1655445"/>
                    </a:xfrm>
                    <a:prstGeom prst="hexagon">
                      <a:avLst>
                        <a:gd name="adj" fmla="val 29199"/>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AU" sz="7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8" name="Hexagon 17"/>
                    <p:cNvSpPr/>
                    <p:nvPr/>
                  </p:nvSpPr>
                  <p:spPr>
                    <a:xfrm>
                      <a:off x="0" y="0"/>
                      <a:ext cx="1907540" cy="1655445"/>
                    </a:xfrm>
                    <a:prstGeom prst="hexagon">
                      <a:avLst>
                        <a:gd name="adj" fmla="val 29199"/>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AU" sz="4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Year</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9" name="Hexagon 18"/>
                    <p:cNvSpPr/>
                    <p:nvPr/>
                  </p:nvSpPr>
                  <p:spPr>
                    <a:xfrm>
                      <a:off x="1460500" y="2546350"/>
                      <a:ext cx="1908000" cy="1656000"/>
                    </a:xfrm>
                    <a:prstGeom prst="hexagon">
                      <a:avLst>
                        <a:gd name="adj" fmla="val 29199"/>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AU" sz="2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SCIENCE</a:t>
                      </a:r>
                      <a:endParaRPr lang="en-AU" sz="220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sp>
              <p:nvSpPr>
                <p:cNvPr id="14" name="Hexagon 13"/>
                <p:cNvSpPr/>
                <p:nvPr/>
              </p:nvSpPr>
              <p:spPr>
                <a:xfrm>
                  <a:off x="1460761" y="4260095"/>
                  <a:ext cx="1907739" cy="1655781"/>
                </a:xfrm>
                <a:prstGeom prst="hexagon">
                  <a:avLst>
                    <a:gd name="adj" fmla="val 29199"/>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grp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9131934" y="4290139"/>
            <a:ext cx="1905870" cy="1656000"/>
          </a:xfrm>
          <a:prstGeom prst="rect">
            <a:avLst/>
          </a:prstGeom>
        </p:spPr>
      </p:pic>
    </p:spTree>
    <p:extLst>
      <p:ext uri="{BB962C8B-B14F-4D97-AF65-F5344CB8AC3E}">
        <p14:creationId xmlns:p14="http://schemas.microsoft.com/office/powerpoint/2010/main" val="321277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defRPr>
            </a:lvl1p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a:p>
        </p:txBody>
      </p:sp>
      <p:sp>
        <p:nvSpPr>
          <p:cNvPr id="7"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PRIMED10TL001 | Science | 1.0 What are the big issues in Western Australia?</a:t>
            </a:r>
          </a:p>
        </p:txBody>
      </p:sp>
    </p:spTree>
    <p:extLst>
      <p:ext uri="{BB962C8B-B14F-4D97-AF65-F5344CB8AC3E}">
        <p14:creationId xmlns:p14="http://schemas.microsoft.com/office/powerpoint/2010/main" val="137898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1">
                <a:solidFill>
                  <a:schemeClr val="accent6">
                    <a:lumMod val="75000"/>
                  </a:schemeClr>
                </a:solidFill>
              </a:defRPr>
            </a:lvl1pPr>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a:p>
        </p:txBody>
      </p:sp>
      <p:sp>
        <p:nvSpPr>
          <p:cNvPr id="7"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PRIMED10TL001 | Science | 1.0 What are the big issues in Western Australia?</a:t>
            </a:r>
          </a:p>
        </p:txBody>
      </p:sp>
    </p:spTree>
    <p:extLst>
      <p:ext uri="{BB962C8B-B14F-4D97-AF65-F5344CB8AC3E}">
        <p14:creationId xmlns:p14="http://schemas.microsoft.com/office/powerpoint/2010/main" val="4114637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defRPr>
            </a:lvl1pPr>
          </a:lstStyle>
          <a:p>
            <a:r>
              <a:rPr lang="en-US"/>
              <a:t>Click to edit Master title style</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r>
              <a:rPr lang="en-AU" dirty="0"/>
              <a:t>PRIMED10TL001 | Science | 1.0 What are the big issues in Western Australia? </a:t>
            </a:r>
          </a:p>
        </p:txBody>
      </p:sp>
      <p:sp>
        <p:nvSpPr>
          <p:cNvPr id="7" name="Slide Number Placeholder 6"/>
          <p:cNvSpPr>
            <a:spLocks noGrp="1"/>
          </p:cNvSpPr>
          <p:nvPr>
            <p:ph type="sldNum" sz="quarter" idx="12"/>
          </p:nvPr>
        </p:nvSpPr>
        <p:spPr/>
        <p:txBody>
          <a:bodyPr/>
          <a:lstStyle/>
          <a:p>
            <a:fld id="{FF82B52C-C974-455C-8BEA-1DEC0A0EFF6E}" type="slidenum">
              <a:rPr lang="en-AU" smtClean="0"/>
              <a:t>‹#›</a:t>
            </a:fld>
            <a:endParaRPr lang="en-AU"/>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923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a:p>
        </p:txBody>
      </p:sp>
      <p:sp>
        <p:nvSpPr>
          <p:cNvPr id="7" name="Footer Placeholder 4"/>
          <p:cNvSpPr>
            <a:spLocks noGrp="1"/>
          </p:cNvSpPr>
          <p:nvPr>
            <p:ph type="ftr" sz="quarter" idx="3"/>
          </p:nvPr>
        </p:nvSpPr>
        <p:spPr>
          <a:xfrm>
            <a:off x="838200" y="6504634"/>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PRIMED10TL001 | Science | 1.0 What are the big issues in Western Australia?</a:t>
            </a:r>
          </a:p>
        </p:txBody>
      </p:sp>
    </p:spTree>
    <p:extLst>
      <p:ext uri="{BB962C8B-B14F-4D97-AF65-F5344CB8AC3E}">
        <p14:creationId xmlns:p14="http://schemas.microsoft.com/office/powerpoint/2010/main" val="166443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b="1">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6"/>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a:p>
        </p:txBody>
      </p:sp>
      <p:sp>
        <p:nvSpPr>
          <p:cNvPr id="7" name="Footer Placeholder 4"/>
          <p:cNvSpPr>
            <a:spLocks noGrp="1"/>
          </p:cNvSpPr>
          <p:nvPr>
            <p:ph type="ftr" sz="quarter" idx="3"/>
          </p:nvPr>
        </p:nvSpPr>
        <p:spPr>
          <a:xfrm>
            <a:off x="838200" y="6488158"/>
            <a:ext cx="7315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AU" dirty="0"/>
              <a:t>PRIMED10TL001 | Science | 1.0 What are the big issues in Western Australia? </a:t>
            </a:r>
          </a:p>
        </p:txBody>
      </p:sp>
    </p:spTree>
    <p:extLst>
      <p:ext uri="{BB962C8B-B14F-4D97-AF65-F5344CB8AC3E}">
        <p14:creationId xmlns:p14="http://schemas.microsoft.com/office/powerpoint/2010/main" val="677446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75000"/>
                  </a:schemeClr>
                </a:solidFill>
              </a:defRPr>
            </a:lvl1p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sz="quarter" idx="12"/>
          </p:nvPr>
        </p:nvSpPr>
        <p:spPr/>
        <p:txBody>
          <a:bodyPr/>
          <a:lstStyle/>
          <a:p>
            <a:fld id="{134130E5-E61B-4CBB-BE4D-E8692FE607E9}" type="slidenum">
              <a:rPr lang="en-AU" smtClean="0"/>
              <a:t>‹#›</a:t>
            </a:fld>
            <a:endParaRPr lang="en-AU"/>
          </a:p>
        </p:txBody>
      </p:sp>
      <p:sp>
        <p:nvSpPr>
          <p:cNvPr id="8"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PRIMED10TL001 | Science | 1.0 What are the big issues in Western Australia? </a:t>
            </a:r>
          </a:p>
        </p:txBody>
      </p:sp>
    </p:spTree>
    <p:extLst>
      <p:ext uri="{BB962C8B-B14F-4D97-AF65-F5344CB8AC3E}">
        <p14:creationId xmlns:p14="http://schemas.microsoft.com/office/powerpoint/2010/main" val="326002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chemeClr val="accent6">
                    <a:lumMod val="75000"/>
                  </a:schemeClr>
                </a:solidFill>
              </a:defRPr>
            </a:lvl1p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8"/>
          <p:cNvSpPr>
            <a:spLocks noGrp="1"/>
          </p:cNvSpPr>
          <p:nvPr>
            <p:ph type="sldNum" sz="quarter" idx="12"/>
          </p:nvPr>
        </p:nvSpPr>
        <p:spPr/>
        <p:txBody>
          <a:bodyPr/>
          <a:lstStyle/>
          <a:p>
            <a:fld id="{134130E5-E61B-4CBB-BE4D-E8692FE607E9}" type="slidenum">
              <a:rPr lang="en-AU" smtClean="0"/>
              <a:t>‹#›</a:t>
            </a:fld>
            <a:endParaRPr lang="en-AU"/>
          </a:p>
        </p:txBody>
      </p:sp>
      <p:sp>
        <p:nvSpPr>
          <p:cNvPr id="10" name="Footer Placeholder 4"/>
          <p:cNvSpPr>
            <a:spLocks noGrp="1"/>
          </p:cNvSpPr>
          <p:nvPr>
            <p:ph type="ftr" sz="quarter" idx="1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PRIMED10TL001 | Science | 1.0 What are the big issues in Western Australia? </a:t>
            </a:r>
          </a:p>
        </p:txBody>
      </p:sp>
    </p:spTree>
    <p:extLst>
      <p:ext uri="{BB962C8B-B14F-4D97-AF65-F5344CB8AC3E}">
        <p14:creationId xmlns:p14="http://schemas.microsoft.com/office/powerpoint/2010/main" val="84220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chemeClr val="accent6">
                    <a:lumMod val="75000"/>
                  </a:schemeClr>
                </a:solidFill>
              </a:defRPr>
            </a:lvl1pPr>
          </a:lstStyle>
          <a:p>
            <a:r>
              <a:rPr lang="en-US"/>
              <a:t>Click to edit Master title style</a:t>
            </a:r>
            <a:endParaRPr lang="en-AU"/>
          </a:p>
        </p:txBody>
      </p:sp>
      <p:sp>
        <p:nvSpPr>
          <p:cNvPr id="5" name="Slide Number Placeholder 4"/>
          <p:cNvSpPr>
            <a:spLocks noGrp="1"/>
          </p:cNvSpPr>
          <p:nvPr>
            <p:ph type="sldNum" sz="quarter" idx="12"/>
          </p:nvPr>
        </p:nvSpPr>
        <p:spPr/>
        <p:txBody>
          <a:bodyPr/>
          <a:lstStyle/>
          <a:p>
            <a:fld id="{134130E5-E61B-4CBB-BE4D-E8692FE607E9}" type="slidenum">
              <a:rPr lang="en-AU" smtClean="0"/>
              <a:t>‹#›</a:t>
            </a:fld>
            <a:endParaRPr lang="en-AU"/>
          </a:p>
        </p:txBody>
      </p:sp>
      <p:sp>
        <p:nvSpPr>
          <p:cNvPr id="6"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PRIMED10TL001 | Science | 1.0 What are the big issues in Western Australia?</a:t>
            </a:r>
          </a:p>
        </p:txBody>
      </p:sp>
    </p:spTree>
    <p:extLst>
      <p:ext uri="{BB962C8B-B14F-4D97-AF65-F5344CB8AC3E}">
        <p14:creationId xmlns:p14="http://schemas.microsoft.com/office/powerpoint/2010/main" val="379566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44843" y="6356350"/>
            <a:ext cx="7708557" cy="365125"/>
          </a:xfrm>
        </p:spPr>
        <p:txBody>
          <a:bodyPr/>
          <a:lstStyle>
            <a:lvl1pPr algn="l">
              <a:defRPr/>
            </a:lvl1pPr>
          </a:lstStyle>
          <a:p>
            <a:r>
              <a:rPr lang="en-AU" dirty="0"/>
              <a:t>PRIMED10TL001 | Science | 1.0 Sustainable ecosystem interactions </a:t>
            </a:r>
          </a:p>
        </p:txBody>
      </p:sp>
      <p:sp>
        <p:nvSpPr>
          <p:cNvPr id="4" name="Slide Number Placeholder 3"/>
          <p:cNvSpPr>
            <a:spLocks noGrp="1"/>
          </p:cNvSpPr>
          <p:nvPr>
            <p:ph type="sldNum" sz="quarter" idx="12"/>
          </p:nvPr>
        </p:nvSpPr>
        <p:spPr/>
        <p:txBody>
          <a:bodyPr/>
          <a:lstStyle/>
          <a:p>
            <a:fld id="{134130E5-E61B-4CBB-BE4D-E8692FE607E9}" type="slidenum">
              <a:rPr lang="en-AU" smtClean="0"/>
              <a:t>‹#›</a:t>
            </a:fld>
            <a:endParaRPr lang="en-AU"/>
          </a:p>
        </p:txBody>
      </p:sp>
    </p:spTree>
    <p:extLst>
      <p:ext uri="{BB962C8B-B14F-4D97-AF65-F5344CB8AC3E}">
        <p14:creationId xmlns:p14="http://schemas.microsoft.com/office/powerpoint/2010/main" val="4163692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chemeClr val="accent6">
                    <a:lumMod val="75000"/>
                  </a:schemeClr>
                </a:solidFill>
              </a:defRPr>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4130E5-E61B-4CBB-BE4D-E8692FE607E9}" type="slidenum">
              <a:rPr lang="en-AU" smtClean="0"/>
              <a:t>‹#›</a:t>
            </a:fld>
            <a:endParaRPr lang="en-AU"/>
          </a:p>
        </p:txBody>
      </p:sp>
      <p:sp>
        <p:nvSpPr>
          <p:cNvPr id="8"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PRIMED10TL001 | Science | 1.0 What are the big issues in Western Australia? </a:t>
            </a:r>
          </a:p>
        </p:txBody>
      </p:sp>
    </p:spTree>
    <p:extLst>
      <p:ext uri="{BB962C8B-B14F-4D97-AF65-F5344CB8AC3E}">
        <p14:creationId xmlns:p14="http://schemas.microsoft.com/office/powerpoint/2010/main" val="318320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23151" y="457200"/>
            <a:ext cx="3932237" cy="1600200"/>
          </a:xfrm>
        </p:spPr>
        <p:txBody>
          <a:bodyPr anchor="ctr" anchorCtr="0"/>
          <a:lstStyle>
            <a:lvl1pPr>
              <a:defRPr sz="3200" b="1">
                <a:solidFill>
                  <a:schemeClr val="accent6">
                    <a:lumMod val="75000"/>
                  </a:schemeClr>
                </a:solidFill>
              </a:defRPr>
            </a:lvl1pPr>
          </a:lstStyle>
          <a:p>
            <a:r>
              <a:rPr lang="en-US"/>
              <a:t>Click to edit Master title style</a:t>
            </a:r>
            <a:endParaRPr lang="en-AU"/>
          </a:p>
        </p:txBody>
      </p:sp>
      <p:sp>
        <p:nvSpPr>
          <p:cNvPr id="3" name="Picture Placeholder 2"/>
          <p:cNvSpPr>
            <a:spLocks noGrp="1"/>
          </p:cNvSpPr>
          <p:nvPr>
            <p:ph type="pic" idx="1"/>
          </p:nvPr>
        </p:nvSpPr>
        <p:spPr>
          <a:xfrm>
            <a:off x="838200" y="97290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74231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4130E5-E61B-4CBB-BE4D-E8692FE607E9}" type="slidenum">
              <a:rPr lang="en-AU" smtClean="0"/>
              <a:t>‹#›</a:t>
            </a:fld>
            <a:endParaRPr lang="en-AU"/>
          </a:p>
        </p:txBody>
      </p:sp>
      <p:sp>
        <p:nvSpPr>
          <p:cNvPr id="8" name="Footer Placeholder 4"/>
          <p:cNvSpPr>
            <a:spLocks noGrp="1"/>
          </p:cNvSpPr>
          <p:nvPr>
            <p:ph type="ftr" sz="quarter" idx="3"/>
          </p:nvPr>
        </p:nvSpPr>
        <p:spPr>
          <a:xfrm>
            <a:off x="838200" y="6488158"/>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a:t>PRIMED10TL001 | Science | 1.0 What are the big issues in Western Australia? </a:t>
            </a:r>
          </a:p>
        </p:txBody>
      </p:sp>
      <p:sp>
        <p:nvSpPr>
          <p:cNvPr id="9" name="Text Placeholder 3"/>
          <p:cNvSpPr>
            <a:spLocks noGrp="1"/>
          </p:cNvSpPr>
          <p:nvPr>
            <p:ph type="body" sz="half" idx="13"/>
          </p:nvPr>
        </p:nvSpPr>
        <p:spPr>
          <a:xfrm>
            <a:off x="838200" y="5861050"/>
            <a:ext cx="6172200" cy="289078"/>
          </a:xfrm>
        </p:spPr>
        <p:txBody>
          <a:bodyPr>
            <a:normAutofit/>
          </a:bodyPr>
          <a:lstStyle>
            <a:lvl1pPr marL="0" indent="0" algn="ctr">
              <a:buNone/>
              <a:defRPr sz="1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8869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AU" dirty="0"/>
              <a:t>PRIMED10TL001 | Science | 1.0 What are the big issues in Western Australia? </a:t>
            </a:r>
          </a:p>
        </p:txBody>
      </p:sp>
      <p:sp>
        <p:nvSpPr>
          <p:cNvPr id="6" name="Slide Number Placeholder 5"/>
          <p:cNvSpPr>
            <a:spLocks noGrp="1"/>
          </p:cNvSpPr>
          <p:nvPr>
            <p:ph type="sldNum" sz="quarter" idx="4"/>
          </p:nvPr>
        </p:nvSpPr>
        <p:spPr>
          <a:xfrm>
            <a:off x="819072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34130E5-E61B-4CBB-BE4D-E8692FE607E9}" type="slidenum">
              <a:rPr lang="en-AU" smtClean="0"/>
              <a:pPr/>
              <a:t>‹#›</a:t>
            </a:fld>
            <a:endParaRPr lang="en-AU"/>
          </a:p>
        </p:txBody>
      </p:sp>
      <p:sp>
        <p:nvSpPr>
          <p:cNvPr id="4" name="Rectangle 3"/>
          <p:cNvSpPr/>
          <p:nvPr userDrawn="1"/>
        </p:nvSpPr>
        <p:spPr>
          <a:xfrm>
            <a:off x="9116554" y="6584077"/>
            <a:ext cx="2582758" cy="261610"/>
          </a:xfrm>
          <a:prstGeom prst="rect">
            <a:avLst/>
          </a:prstGeom>
        </p:spPr>
        <p:txBody>
          <a:bodyPr wrap="none">
            <a:spAutoFit/>
          </a:bodyPr>
          <a:lstStyle/>
          <a:p>
            <a:pPr defTabSz="914378"/>
            <a:r>
              <a:rPr lang="en-AU" sz="1100">
                <a:solidFill>
                  <a:prstClr val="white">
                    <a:lumMod val="50000"/>
                  </a:prstClr>
                </a:solidFill>
                <a:latin typeface="Arial" panose="020B0604020202020204" pitchFamily="34" charset="0"/>
                <a:cs typeface="Arial" panose="020B0604020202020204" pitchFamily="34" charset="0"/>
              </a:rPr>
              <a:t>© Department of Education WA 2021</a:t>
            </a:r>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087052" y="6465753"/>
            <a:ext cx="414564" cy="146317"/>
          </a:xfrm>
          <a:prstGeom prst="rect">
            <a:avLst/>
          </a:prstGeom>
        </p:spPr>
      </p:pic>
    </p:spTree>
    <p:extLst>
      <p:ext uri="{BB962C8B-B14F-4D97-AF65-F5344CB8AC3E}">
        <p14:creationId xmlns:p14="http://schemas.microsoft.com/office/powerpoint/2010/main" val="2825509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dt="0"/>
  <p:txStyles>
    <p:titleStyle>
      <a:lvl1pPr algn="l" defTabSz="914400" rtl="0" eaLnBrk="1" latinLnBrk="0" hangingPunct="1">
        <a:lnSpc>
          <a:spcPct val="90000"/>
        </a:lnSpc>
        <a:spcBef>
          <a:spcPct val="0"/>
        </a:spcBef>
        <a:buNone/>
        <a:defRPr sz="4400" b="1" kern="1200">
          <a:solidFill>
            <a:schemeClr val="accent6">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13" Type="http://schemas.openxmlformats.org/officeDocument/2006/relationships/hyperlink" Target="https://commons.wikimedia.org/wiki/File:Gregor_mendel.jpg" TargetMode="External"/><Relationship Id="rId3" Type="http://schemas.openxmlformats.org/officeDocument/2006/relationships/hyperlink" Target="https://www.britannica.com/biography/Gregor-Mendel" TargetMode="External"/><Relationship Id="rId7" Type="http://schemas.openxmlformats.org/officeDocument/2006/relationships/hyperlink" Target="https://www.history.com/topics/pre-history/neolithic-revolution" TargetMode="External"/><Relationship Id="rId12" Type="http://schemas.openxmlformats.org/officeDocument/2006/relationships/hyperlink" Target="https://creativecommons.org/licenses/by-sa/4.0/deed.en" TargetMode="External"/><Relationship Id="rId2" Type="http://schemas.openxmlformats.org/officeDocument/2006/relationships/slideLayout" Target="../slideLayouts/slideLayout2.xml"/><Relationship Id="rId16" Type="http://schemas.openxmlformats.org/officeDocument/2006/relationships/hyperlink" Target="https://commons.wikimedia.org/wiki/File:CSIRO_ScienceImage_4484_Cattle_grazing_on_pastures_with_earthen_dam_for_stock_watering_in_background_near_Bega_NSW_2002.jpg" TargetMode="External"/><Relationship Id="rId1" Type="http://schemas.openxmlformats.org/officeDocument/2006/relationships/tags" Target="../tags/tag10.xml"/><Relationship Id="rId6" Type="http://schemas.openxmlformats.org/officeDocument/2006/relationships/hyperlink" Target="https://www.youtube.com/watch?v=fHS-OY9XDZc" TargetMode="External"/><Relationship Id="rId11" Type="http://schemas.openxmlformats.org/officeDocument/2006/relationships/hyperlink" Target="https://commons.wikimedia.org/wiki/File:Portrait_of_Charles_Darwin._Wellcome_M0010103.jpg" TargetMode="External"/><Relationship Id="rId5" Type="http://schemas.openxmlformats.org/officeDocument/2006/relationships/hyperlink" Target="https://www.deadlystory.com/page/culture/Life_Lore/Food#:~:text=Aboriginal%20farming%20and%20agriculture%20suited,of%20water%20for%20our%20crops" TargetMode="External"/><Relationship Id="rId15" Type="http://schemas.openxmlformats.org/officeDocument/2006/relationships/hyperlink" Target="https://creativecommons.org/licenses/by/3.0/deed.en" TargetMode="External"/><Relationship Id="rId10" Type="http://schemas.openxmlformats.org/officeDocument/2006/relationships/hyperlink" Target="https://creativecommons.org/licenses/by/4.0/deed.en" TargetMode="External"/><Relationship Id="rId4" Type="http://schemas.openxmlformats.org/officeDocument/2006/relationships/hyperlink" Target="https://www.britannica.com/biography/Charles-Darwin" TargetMode="External"/><Relationship Id="rId9" Type="http://schemas.openxmlformats.org/officeDocument/2006/relationships/hyperlink" Target="https://www.flickr.com/photos/chainedreactions/2392901730" TargetMode="External"/><Relationship Id="rId14" Type="http://schemas.openxmlformats.org/officeDocument/2006/relationships/hyperlink" Target="https://commons.wikimedia.org/wiki/File:Triticum_dicoccum_var_atratum_RF.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hyperlink" Target="https://www.deadlystory.com/page/culture/Life_Lore/Food" TargetMode="Externa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9.xml"/><Relationship Id="rId1" Type="http://schemas.openxmlformats.org/officeDocument/2006/relationships/tags" Target="../tags/tag4.xml"/><Relationship Id="rId4" Type="http://schemas.openxmlformats.org/officeDocument/2006/relationships/hyperlink" Target="https://www.britannica.com/biography/Charles-Darwi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hyperlink" Target="https://www.britannica.com/biography/Gregor-Mende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fHS-OY9XDZc"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AU"/>
          </a:p>
        </p:txBody>
      </p:sp>
      <p:sp>
        <p:nvSpPr>
          <p:cNvPr id="17" name="Title 16"/>
          <p:cNvSpPr>
            <a:spLocks noGrp="1"/>
          </p:cNvSpPr>
          <p:nvPr>
            <p:ph type="ctrTitle"/>
          </p:nvPr>
        </p:nvSpPr>
        <p:spPr/>
        <p:txBody>
          <a:bodyPr>
            <a:normAutofit/>
          </a:bodyPr>
          <a:lstStyle/>
          <a:p>
            <a:r>
              <a:rPr lang="en-AU" dirty="0">
                <a:latin typeface="Arial"/>
                <a:cs typeface="Arial"/>
              </a:rPr>
              <a:t>An introduction to selective breeding and genetics  </a:t>
            </a:r>
            <a:endParaRPr lang="en-AU" dirty="0"/>
          </a:p>
        </p:txBody>
      </p:sp>
    </p:spTree>
    <p:extLst>
      <p:ext uri="{BB962C8B-B14F-4D97-AF65-F5344CB8AC3E}">
        <p14:creationId xmlns:p14="http://schemas.microsoft.com/office/powerpoint/2010/main" val="2816152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8057"/>
          </a:xfrm>
        </p:spPr>
        <p:txBody>
          <a:bodyPr>
            <a:normAutofit/>
          </a:bodyPr>
          <a:lstStyle/>
          <a:p>
            <a:r>
              <a:rPr lang="en-AU" sz="2800"/>
              <a:t>Acknowledgements</a:t>
            </a:r>
          </a:p>
        </p:txBody>
      </p:sp>
      <p:sp>
        <p:nvSpPr>
          <p:cNvPr id="3" name="Content Placeholder 2"/>
          <p:cNvSpPr>
            <a:spLocks noGrp="1"/>
          </p:cNvSpPr>
          <p:nvPr>
            <p:ph idx="1"/>
          </p:nvPr>
        </p:nvSpPr>
        <p:spPr>
          <a:xfrm>
            <a:off x="838200" y="1112561"/>
            <a:ext cx="10730218" cy="4961068"/>
          </a:xfrm>
        </p:spPr>
        <p:txBody>
          <a:bodyPr vert="horz" lIns="91440" tIns="45720" rIns="91440" bIns="45720" rtlCol="0" anchor="t">
            <a:normAutofit fontScale="47500" lnSpcReduction="20000"/>
          </a:bodyPr>
          <a:lstStyle/>
          <a:p>
            <a:pPr marL="0" indent="0">
              <a:lnSpc>
                <a:spcPct val="120000"/>
              </a:lnSpc>
              <a:buNone/>
            </a:pPr>
            <a:r>
              <a:rPr lang="en-AU" sz="2000" b="1" dirty="0">
                <a:solidFill>
                  <a:schemeClr val="accent6">
                    <a:lumMod val="75000"/>
                  </a:schemeClr>
                </a:solidFill>
                <a:latin typeface="Arial"/>
                <a:cs typeface="Arial"/>
              </a:rPr>
              <a:t>References</a:t>
            </a:r>
          </a:p>
          <a:p>
            <a:pPr marL="0" indent="0">
              <a:lnSpc>
                <a:spcPct val="120000"/>
              </a:lnSpc>
              <a:buNone/>
            </a:pPr>
            <a:r>
              <a:rPr lang="en-AU" sz="2000" dirty="0"/>
              <a:t>Britannica (19 July 2021) ‘ Gregor Mendel’ available at: &lt;</a:t>
            </a:r>
            <a:r>
              <a:rPr lang="en-AU" sz="2000" dirty="0">
                <a:hlinkClick r:id="rId3"/>
              </a:rPr>
              <a:t>https://www.britannica.com/biography/Gregor-Mendel</a:t>
            </a:r>
            <a:r>
              <a:rPr lang="en-AU" sz="2000" dirty="0"/>
              <a:t> &gt; accessed 12 August 2021</a:t>
            </a:r>
          </a:p>
          <a:p>
            <a:pPr marL="0" indent="0">
              <a:lnSpc>
                <a:spcPct val="120000"/>
              </a:lnSpc>
              <a:buNone/>
            </a:pPr>
            <a:r>
              <a:rPr lang="en-AU" sz="2000" dirty="0"/>
              <a:t>Britannica (15 April 2021) ‘Charles Darwin’ available at: &lt;</a:t>
            </a:r>
            <a:r>
              <a:rPr lang="en-AU" sz="2000" dirty="0">
                <a:hlinkClick r:id="rId4"/>
              </a:rPr>
              <a:t>https://www.britannica.com/biography/Charles-Darwin</a:t>
            </a:r>
            <a:r>
              <a:rPr lang="en-AU" sz="2000" dirty="0"/>
              <a:t> &gt; accessed 12 August 2021</a:t>
            </a:r>
          </a:p>
          <a:p>
            <a:pPr marL="0" indent="0">
              <a:lnSpc>
                <a:spcPct val="120000"/>
              </a:lnSpc>
              <a:buNone/>
            </a:pPr>
            <a:r>
              <a:rPr lang="en-AU" sz="2000" dirty="0"/>
              <a:t>Food and Agriculture – Deadly Story (February 2014) available at: &lt;</a:t>
            </a:r>
            <a:r>
              <a:rPr lang="en-AU" sz="2000" dirty="0">
                <a:hlinkClick r:id="rId5"/>
              </a:rPr>
              <a:t>https://www.deadlystory.com/page/culture/Life_Lore/Food#:~:text=Aboriginal%20farming%20and%20agriculture%20suited,of%20water%20for%20our%20crops</a:t>
            </a:r>
            <a:r>
              <a:rPr lang="en-AU" sz="2000" dirty="0"/>
              <a:t> &gt; accessed 14 September </a:t>
            </a:r>
          </a:p>
          <a:p>
            <a:pPr marL="0" indent="0">
              <a:lnSpc>
                <a:spcPct val="120000"/>
              </a:lnSpc>
              <a:buNone/>
            </a:pPr>
            <a:r>
              <a:rPr lang="en-AU" sz="2000" dirty="0" err="1"/>
              <a:t>FuseSchool</a:t>
            </a:r>
            <a:r>
              <a:rPr lang="en-AU" sz="2000" dirty="0"/>
              <a:t> (11 January 2017) video ‘Selective breeding’ available at: &lt;</a:t>
            </a:r>
            <a:r>
              <a:rPr lang="en-US" sz="2000" dirty="0">
                <a:hlinkClick r:id="rId6"/>
              </a:rPr>
              <a:t>https://www.youtube.com/watch?v=fHS-OY9XDZc </a:t>
            </a:r>
            <a:r>
              <a:rPr lang="en-US" sz="2000" dirty="0"/>
              <a:t>&gt; </a:t>
            </a:r>
            <a:r>
              <a:rPr lang="en-AU" sz="2000" dirty="0"/>
              <a:t>accessed 12 August 2021</a:t>
            </a:r>
          </a:p>
          <a:p>
            <a:pPr marL="0" indent="0">
              <a:lnSpc>
                <a:spcPct val="120000"/>
              </a:lnSpc>
              <a:buNone/>
            </a:pPr>
            <a:r>
              <a:rPr lang="en-AU" sz="2000" dirty="0"/>
              <a:t>History (23 August 2019) ‘Neolithic Revolution’ available at: &lt; </a:t>
            </a:r>
            <a:r>
              <a:rPr lang="en-AU" sz="2000" dirty="0">
                <a:hlinkClick r:id="rId7"/>
              </a:rPr>
              <a:t>https://www.history.com/topics/pre-history/neolithic-revolution</a:t>
            </a:r>
            <a:r>
              <a:rPr lang="en-AU" sz="2000" dirty="0"/>
              <a:t> &gt;accessed 12 August 2021</a:t>
            </a:r>
          </a:p>
          <a:p>
            <a:pPr marL="0" indent="0">
              <a:lnSpc>
                <a:spcPct val="120000"/>
              </a:lnSpc>
              <a:buNone/>
            </a:pPr>
            <a:endParaRPr lang="en-AU" sz="2000" dirty="0"/>
          </a:p>
          <a:p>
            <a:pPr marL="0" indent="0">
              <a:lnSpc>
                <a:spcPct val="120000"/>
              </a:lnSpc>
              <a:buNone/>
            </a:pPr>
            <a:r>
              <a:rPr lang="en-AU" sz="2000" b="1" dirty="0">
                <a:solidFill>
                  <a:schemeClr val="accent6">
                    <a:lumMod val="75000"/>
                  </a:schemeClr>
                </a:solidFill>
              </a:rPr>
              <a:t>Images</a:t>
            </a:r>
          </a:p>
          <a:p>
            <a:pPr marL="0" indent="0">
              <a:lnSpc>
                <a:spcPct val="120000"/>
              </a:lnSpc>
              <a:buNone/>
            </a:pPr>
            <a:r>
              <a:rPr lang="en-AU" sz="2000" dirty="0"/>
              <a:t>3.0.1 Believe Created (6 April 2008) ‘Egyptian domesticated animals’ </a:t>
            </a:r>
            <a:r>
              <a:rPr lang="en-AU" sz="2000" dirty="0">
                <a:hlinkClick r:id="rId8"/>
              </a:rPr>
              <a:t>CC BY 2.0 </a:t>
            </a:r>
            <a:r>
              <a:rPr lang="en-AU" sz="2000" dirty="0"/>
              <a:t>, available at:  &lt;</a:t>
            </a:r>
            <a:r>
              <a:rPr lang="en-AU" sz="2000" dirty="0">
                <a:hlinkClick r:id="rId9"/>
              </a:rPr>
              <a:t>https://www.flickr.com/photos/chainedreactions/2392901730</a:t>
            </a:r>
            <a:r>
              <a:rPr lang="en-AU" sz="2000" dirty="0"/>
              <a:t> &gt; accessed 12 August 2021</a:t>
            </a:r>
            <a:endParaRPr lang="en-AU" sz="2000" b="1" dirty="0">
              <a:solidFill>
                <a:schemeClr val="accent6">
                  <a:lumMod val="75000"/>
                </a:schemeClr>
              </a:solidFill>
            </a:endParaRPr>
          </a:p>
          <a:p>
            <a:pPr marL="0" indent="0">
              <a:lnSpc>
                <a:spcPct val="120000"/>
              </a:lnSpc>
              <a:buNone/>
            </a:pPr>
            <a:r>
              <a:rPr lang="en-AU" sz="2000" dirty="0"/>
              <a:t>3.0.2 </a:t>
            </a:r>
            <a:r>
              <a:rPr lang="en-AU" sz="2000" dirty="0" err="1"/>
              <a:t>Wellcome</a:t>
            </a:r>
            <a:r>
              <a:rPr lang="en-AU" sz="2000" dirty="0"/>
              <a:t> Images (1 April 2018) ‘Portrait of Charles Darwin’ </a:t>
            </a:r>
            <a:r>
              <a:rPr lang="en-AU" sz="2000" dirty="0">
                <a:hlinkClick r:id="rId10"/>
              </a:rPr>
              <a:t>CC BY 4.0 </a:t>
            </a:r>
            <a:r>
              <a:rPr lang="en-AU" sz="2000" dirty="0"/>
              <a:t>available at: &lt;</a:t>
            </a:r>
            <a:r>
              <a:rPr lang="en-AU" sz="2000" dirty="0">
                <a:hlinkClick r:id="rId11"/>
              </a:rPr>
              <a:t>https://commons.wikimedia.org/wiki/File:Portrait_of_Charles_Darwin._Wellcome_M0010103.jpg</a:t>
            </a:r>
            <a:r>
              <a:rPr lang="en-AU" sz="2000" dirty="0"/>
              <a:t>&gt;  accessed 11 August 2021</a:t>
            </a:r>
          </a:p>
          <a:p>
            <a:pPr marL="0" indent="0">
              <a:lnSpc>
                <a:spcPct val="120000"/>
              </a:lnSpc>
              <a:buNone/>
            </a:pPr>
            <a:r>
              <a:rPr lang="en-AU" sz="2000" dirty="0"/>
              <a:t>3.0.3 </a:t>
            </a:r>
            <a:r>
              <a:rPr lang="en-AU" sz="2000" dirty="0" err="1"/>
              <a:t>Krithika</a:t>
            </a:r>
            <a:r>
              <a:rPr lang="en-AU" sz="2000" dirty="0"/>
              <a:t> Nagaraj (3 September 2016) ‘</a:t>
            </a:r>
            <a:r>
              <a:rPr lang="en-AU" sz="2000" dirty="0" err="1"/>
              <a:t>Gregor</a:t>
            </a:r>
            <a:r>
              <a:rPr lang="en-AU" sz="2000" dirty="0"/>
              <a:t> Mendel’ </a:t>
            </a:r>
            <a:r>
              <a:rPr lang="en-AU" sz="2000" dirty="0">
                <a:hlinkClick r:id="rId12"/>
              </a:rPr>
              <a:t>CC BY-SA 4.0</a:t>
            </a:r>
            <a:r>
              <a:rPr lang="en-AU" sz="2000" dirty="0"/>
              <a:t> available at:&lt; </a:t>
            </a:r>
            <a:r>
              <a:rPr lang="en-AU" sz="2000" dirty="0">
                <a:hlinkClick r:id="rId13"/>
              </a:rPr>
              <a:t>https://commons.wikimedia.org/wiki/File:Gregor_mendel.jpg</a:t>
            </a:r>
            <a:r>
              <a:rPr lang="en-AU" sz="2000" dirty="0"/>
              <a:t> &gt; accessed 12 August 2021</a:t>
            </a:r>
          </a:p>
          <a:p>
            <a:pPr marL="0" indent="0">
              <a:lnSpc>
                <a:spcPct val="120000"/>
              </a:lnSpc>
              <a:buNone/>
            </a:pPr>
            <a:r>
              <a:rPr lang="en-AU" sz="2000" dirty="0"/>
              <a:t>3.0.4 Robert </a:t>
            </a:r>
            <a:r>
              <a:rPr lang="en-AU" sz="2000" dirty="0" err="1"/>
              <a:t>Flogaus</a:t>
            </a:r>
            <a:r>
              <a:rPr lang="en-AU" sz="2000" dirty="0"/>
              <a:t>-Faust (7 July 2018) ‘</a:t>
            </a:r>
            <a:r>
              <a:rPr lang="en-AU" sz="2000" i="1" dirty="0"/>
              <a:t>Triticum </a:t>
            </a:r>
            <a:r>
              <a:rPr lang="en-AU" sz="2000" i="1" dirty="0" err="1"/>
              <a:t>dicoccum</a:t>
            </a:r>
            <a:r>
              <a:rPr lang="en-AU" sz="2000" i="1" dirty="0"/>
              <a:t> </a:t>
            </a:r>
            <a:r>
              <a:rPr lang="en-AU" sz="2000" dirty="0"/>
              <a:t>var. </a:t>
            </a:r>
            <a:r>
              <a:rPr lang="en-AU" sz="2000" i="1" dirty="0" err="1"/>
              <a:t>atratum</a:t>
            </a:r>
            <a:r>
              <a:rPr lang="en-AU" sz="2000" i="1" dirty="0"/>
              <a:t>’</a:t>
            </a:r>
            <a:r>
              <a:rPr lang="en-AU" sz="2000" dirty="0"/>
              <a:t>, </a:t>
            </a:r>
            <a:r>
              <a:rPr lang="en-AU" sz="2000" dirty="0">
                <a:hlinkClick r:id="rId10"/>
              </a:rPr>
              <a:t>CC BY 4.0</a:t>
            </a:r>
            <a:r>
              <a:rPr lang="en-AU" sz="2000" dirty="0"/>
              <a:t> available at: &lt;</a:t>
            </a:r>
            <a:r>
              <a:rPr lang="en-AU" sz="2000" dirty="0">
                <a:hlinkClick r:id="rId14"/>
              </a:rPr>
              <a:t>https://commons.wikimedia.org/wiki/File:Triticum_dicoccum_var_atratum_RF.jpg</a:t>
            </a:r>
            <a:r>
              <a:rPr lang="en-AU" sz="2000" dirty="0"/>
              <a:t> &gt; accessed 12 August 2021</a:t>
            </a:r>
          </a:p>
          <a:p>
            <a:pPr marL="0" indent="0">
              <a:lnSpc>
                <a:spcPct val="120000"/>
              </a:lnSpc>
              <a:buNone/>
            </a:pPr>
            <a:r>
              <a:rPr lang="en-AU" sz="2000" dirty="0"/>
              <a:t>3.0.5 CSIRO, Gregory Heath (26 July 2007) “Cattle grazing on pastures, with earthen dam for watering in background’ </a:t>
            </a:r>
            <a:r>
              <a:rPr lang="en-AU" sz="2000" dirty="0">
                <a:hlinkClick r:id="rId15"/>
              </a:rPr>
              <a:t>CC BY 3.0</a:t>
            </a:r>
            <a:r>
              <a:rPr lang="en-AU" sz="2000" dirty="0"/>
              <a:t> available at: &lt;</a:t>
            </a:r>
            <a:r>
              <a:rPr lang="en-AU" sz="2000" dirty="0">
                <a:hlinkClick r:id="rId16"/>
              </a:rPr>
              <a:t>https://commons.wikimedia.org/wiki/File:CSIRO_ScienceImage_4484_Cattle_grazing_on_pastures_with_earthen_dam_for_stock_watering_in_background_near_Bega_NSW_2002.jpg</a:t>
            </a:r>
            <a:r>
              <a:rPr lang="en-AU" sz="2000" dirty="0"/>
              <a:t> &gt; accessed 12 August 2021</a:t>
            </a:r>
          </a:p>
          <a:p>
            <a:pPr marL="0" indent="0">
              <a:lnSpc>
                <a:spcPct val="120000"/>
              </a:lnSpc>
              <a:buNone/>
            </a:pPr>
            <a:endParaRPr lang="en-AU" sz="1100" dirty="0"/>
          </a:p>
        </p:txBody>
      </p:sp>
      <p:sp>
        <p:nvSpPr>
          <p:cNvPr id="4" name="Footer Placeholder 3"/>
          <p:cNvSpPr>
            <a:spLocks noGrp="1"/>
          </p:cNvSpPr>
          <p:nvPr>
            <p:ph type="ftr" sz="quarter" idx="3"/>
          </p:nvPr>
        </p:nvSpPr>
        <p:spPr/>
        <p:txBody>
          <a:bodyPr/>
          <a:lstStyle/>
          <a:p>
            <a:r>
              <a:rPr lang="en-AU" dirty="0"/>
              <a:t>PRIMED10TL001 | Science | PowerPoint 3.0 | WA primary producers – solving the big issues </a:t>
            </a:r>
          </a:p>
        </p:txBody>
      </p:sp>
      <p:sp>
        <p:nvSpPr>
          <p:cNvPr id="5" name="Slide Number Placeholder 4"/>
          <p:cNvSpPr>
            <a:spLocks noGrp="1"/>
          </p:cNvSpPr>
          <p:nvPr>
            <p:ph type="sldNum" sz="quarter" idx="12"/>
          </p:nvPr>
        </p:nvSpPr>
        <p:spPr/>
        <p:txBody>
          <a:bodyPr/>
          <a:lstStyle/>
          <a:p>
            <a:fld id="{134130E5-E61B-4CBB-BE4D-E8692FE607E9}" type="slidenum">
              <a:rPr lang="en-AU" smtClean="0"/>
              <a:t>10</a:t>
            </a:fld>
            <a:endParaRPr lang="en-AU"/>
          </a:p>
        </p:txBody>
      </p:sp>
    </p:spTree>
    <p:custDataLst>
      <p:tags r:id="rId1"/>
    </p:custDataLst>
    <p:extLst>
      <p:ext uri="{BB962C8B-B14F-4D97-AF65-F5344CB8AC3E}">
        <p14:creationId xmlns:p14="http://schemas.microsoft.com/office/powerpoint/2010/main" val="2839639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28F7E-654A-4686-804A-B59F6F4B30A4}"/>
              </a:ext>
            </a:extLst>
          </p:cNvPr>
          <p:cNvSpPr>
            <a:spLocks noGrp="1"/>
          </p:cNvSpPr>
          <p:nvPr>
            <p:ph type="title"/>
          </p:nvPr>
        </p:nvSpPr>
        <p:spPr>
          <a:xfrm>
            <a:off x="1901581" y="361592"/>
            <a:ext cx="4358541" cy="1060801"/>
          </a:xfrm>
        </p:spPr>
        <p:txBody>
          <a:bodyPr/>
          <a:lstStyle/>
          <a:p>
            <a:r>
              <a:rPr lang="en-AU" dirty="0"/>
              <a:t>The history of selective breeding</a:t>
            </a:r>
          </a:p>
        </p:txBody>
      </p:sp>
      <p:pic>
        <p:nvPicPr>
          <p:cNvPr id="9" name="Picture Placeholder 8">
            <a:extLst>
              <a:ext uri="{FF2B5EF4-FFF2-40B4-BE49-F238E27FC236}">
                <a16:creationId xmlns:a16="http://schemas.microsoft.com/office/drawing/2014/main" id="{88E4C735-76F5-45BF-99FC-5DA8C215BB5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1832971" y="1830736"/>
            <a:ext cx="3935984" cy="2213991"/>
          </a:xfrm>
        </p:spPr>
      </p:pic>
      <p:sp>
        <p:nvSpPr>
          <p:cNvPr id="3" name="Content Placeholder 2">
            <a:extLst>
              <a:ext uri="{FF2B5EF4-FFF2-40B4-BE49-F238E27FC236}">
                <a16:creationId xmlns:a16="http://schemas.microsoft.com/office/drawing/2014/main" id="{3FFABB89-3598-4A9C-95DA-E6A01EFBF023}"/>
              </a:ext>
            </a:extLst>
          </p:cNvPr>
          <p:cNvSpPr>
            <a:spLocks noGrp="1"/>
          </p:cNvSpPr>
          <p:nvPr>
            <p:ph type="body" sz="half" idx="2"/>
          </p:nvPr>
        </p:nvSpPr>
        <p:spPr>
          <a:xfrm>
            <a:off x="6763726" y="361591"/>
            <a:ext cx="4170202" cy="5994759"/>
          </a:xfrm>
        </p:spPr>
        <p:txBody>
          <a:bodyPr>
            <a:noAutofit/>
          </a:bodyPr>
          <a:lstStyle/>
          <a:p>
            <a:pPr marL="285750" indent="-285750">
              <a:lnSpc>
                <a:spcPct val="110000"/>
              </a:lnSpc>
              <a:buFont typeface="Arial" panose="020B0604020202020204" pitchFamily="34" charset="0"/>
              <a:buChar char="•"/>
            </a:pPr>
            <a:r>
              <a:rPr lang="en-US" b="0" i="0" dirty="0">
                <a:solidFill>
                  <a:srgbClr val="181818"/>
                </a:solidFill>
                <a:effectLst/>
              </a:rPr>
              <a:t>The </a:t>
            </a:r>
            <a:r>
              <a:rPr lang="en-US" b="1" i="0" dirty="0">
                <a:solidFill>
                  <a:srgbClr val="181818"/>
                </a:solidFill>
                <a:effectLst/>
              </a:rPr>
              <a:t>Neolithic Revolution</a:t>
            </a:r>
            <a:r>
              <a:rPr lang="en-US" b="0" i="0" dirty="0">
                <a:solidFill>
                  <a:srgbClr val="181818"/>
                </a:solidFill>
                <a:effectLst/>
              </a:rPr>
              <a:t>, also called the </a:t>
            </a:r>
            <a:r>
              <a:rPr lang="en-US" b="1" i="0" dirty="0">
                <a:solidFill>
                  <a:srgbClr val="181818"/>
                </a:solidFill>
                <a:effectLst/>
              </a:rPr>
              <a:t>Agricultural Revolution</a:t>
            </a:r>
            <a:r>
              <a:rPr lang="en-US" b="0" i="0" dirty="0">
                <a:solidFill>
                  <a:srgbClr val="181818"/>
                </a:solidFill>
                <a:effectLst/>
              </a:rPr>
              <a:t>, marked the transition in human history from small, nomadic bands of hunter-gatherers to larger, agricultural settlements and early civilization</a:t>
            </a:r>
          </a:p>
          <a:p>
            <a:pPr marL="285750" indent="-285750">
              <a:lnSpc>
                <a:spcPct val="110000"/>
              </a:lnSpc>
              <a:buFont typeface="Arial" panose="020B0604020202020204" pitchFamily="34" charset="0"/>
              <a:buChar char="•"/>
            </a:pPr>
            <a:r>
              <a:rPr lang="en-US" dirty="0">
                <a:solidFill>
                  <a:srgbClr val="181818"/>
                </a:solidFill>
              </a:rPr>
              <a:t>Current archaeological evidence indicates that the Neolithic revolution began around 10 000 B.C in a region known as the Fertile Crescent – an area that covers present day southern Iraq, Syria, Lebanon, Jordon, Palestine, Israel, Egypt and parts of Turkey and Iran </a:t>
            </a:r>
            <a:endParaRPr lang="en-US" b="0" i="0" dirty="0">
              <a:solidFill>
                <a:srgbClr val="231F20"/>
              </a:solidFill>
              <a:effectLst/>
            </a:endParaRPr>
          </a:p>
          <a:p>
            <a:pPr marL="285750" indent="-285750">
              <a:lnSpc>
                <a:spcPct val="110000"/>
              </a:lnSpc>
              <a:buFont typeface="Arial" panose="020B0604020202020204" pitchFamily="34" charset="0"/>
              <a:buChar char="•"/>
            </a:pPr>
            <a:r>
              <a:rPr lang="en-US" b="0" i="0" dirty="0">
                <a:solidFill>
                  <a:srgbClr val="231F20"/>
                </a:solidFill>
                <a:effectLst/>
              </a:rPr>
              <a:t>Since the time humans first domesticated animals and plants, </a:t>
            </a:r>
            <a:r>
              <a:rPr lang="en-US" b="1" i="0" dirty="0">
                <a:solidFill>
                  <a:srgbClr val="231F20"/>
                </a:solidFill>
                <a:effectLst/>
              </a:rPr>
              <a:t>selective breeding</a:t>
            </a:r>
            <a:r>
              <a:rPr lang="en-US" b="0" i="0" dirty="0">
                <a:solidFill>
                  <a:srgbClr val="231F20"/>
                </a:solidFill>
                <a:effectLst/>
              </a:rPr>
              <a:t> has been used to develop better or more useful strains from the genetic biodiversity that naturally exists in the population of a single species</a:t>
            </a:r>
          </a:p>
          <a:p>
            <a:pPr>
              <a:lnSpc>
                <a:spcPct val="110000"/>
              </a:lnSpc>
            </a:pPr>
            <a:endParaRPr lang="en-AU" dirty="0"/>
          </a:p>
          <a:p>
            <a:pPr>
              <a:lnSpc>
                <a:spcPct val="110000"/>
              </a:lnSpc>
            </a:pPr>
            <a:endParaRPr lang="en-AU" dirty="0"/>
          </a:p>
          <a:p>
            <a:pPr marL="285750" indent="-285750">
              <a:lnSpc>
                <a:spcPct val="110000"/>
              </a:lnSpc>
              <a:buFontTx/>
              <a:buChar char="-"/>
            </a:pPr>
            <a:endParaRPr lang="en-AU" dirty="0"/>
          </a:p>
          <a:p>
            <a:pPr marL="285750" indent="-285750">
              <a:lnSpc>
                <a:spcPct val="110000"/>
              </a:lnSpc>
              <a:buFontTx/>
              <a:buChar char="-"/>
            </a:pPr>
            <a:endParaRPr lang="en-AU" dirty="0"/>
          </a:p>
          <a:p>
            <a:pPr>
              <a:lnSpc>
                <a:spcPct val="110000"/>
              </a:lnSpc>
            </a:pPr>
            <a:endParaRPr lang="en-AU" dirty="0"/>
          </a:p>
          <a:p>
            <a:pPr>
              <a:lnSpc>
                <a:spcPct val="110000"/>
              </a:lnSpc>
            </a:pPr>
            <a:endParaRPr lang="en-AU" dirty="0"/>
          </a:p>
          <a:p>
            <a:pPr>
              <a:lnSpc>
                <a:spcPct val="110000"/>
              </a:lnSpc>
            </a:pPr>
            <a:endParaRPr lang="en-AU" dirty="0"/>
          </a:p>
          <a:p>
            <a:pPr>
              <a:lnSpc>
                <a:spcPct val="110000"/>
              </a:lnSpc>
            </a:pPr>
            <a:endParaRPr lang="en-AU" dirty="0"/>
          </a:p>
          <a:p>
            <a:pPr>
              <a:lnSpc>
                <a:spcPct val="110000"/>
              </a:lnSpc>
            </a:pPr>
            <a:endParaRPr lang="en-AU" dirty="0"/>
          </a:p>
          <a:p>
            <a:pPr>
              <a:lnSpc>
                <a:spcPct val="110000"/>
              </a:lnSpc>
            </a:pPr>
            <a:endParaRPr lang="en-AU" dirty="0"/>
          </a:p>
          <a:p>
            <a:pPr>
              <a:lnSpc>
                <a:spcPct val="110000"/>
              </a:lnSpc>
            </a:pPr>
            <a:endParaRPr lang="en-AU" dirty="0"/>
          </a:p>
          <a:p>
            <a:pPr>
              <a:lnSpc>
                <a:spcPct val="110000"/>
              </a:lnSpc>
            </a:pPr>
            <a:endParaRPr lang="en-AU" dirty="0"/>
          </a:p>
          <a:p>
            <a:pPr>
              <a:lnSpc>
                <a:spcPct val="110000"/>
              </a:lnSpc>
            </a:pPr>
            <a:endParaRPr lang="en-AU" dirty="0"/>
          </a:p>
          <a:p>
            <a:pPr>
              <a:lnSpc>
                <a:spcPct val="110000"/>
              </a:lnSpc>
            </a:pPr>
            <a:endParaRPr lang="en-AU" dirty="0"/>
          </a:p>
          <a:p>
            <a:pPr>
              <a:lnSpc>
                <a:spcPct val="100000"/>
              </a:lnSpc>
            </a:pPr>
            <a:endParaRPr lang="en-AU" dirty="0"/>
          </a:p>
          <a:p>
            <a:pPr>
              <a:lnSpc>
                <a:spcPct val="100000"/>
              </a:lnSpc>
            </a:pPr>
            <a:endParaRPr lang="en-AU" dirty="0"/>
          </a:p>
          <a:p>
            <a:pPr>
              <a:lnSpc>
                <a:spcPct val="110000"/>
              </a:lnSpc>
            </a:pPr>
            <a:endParaRPr lang="en-AU" dirty="0"/>
          </a:p>
        </p:txBody>
      </p:sp>
      <p:sp>
        <p:nvSpPr>
          <p:cNvPr id="4" name="Slide Number Placeholder 3">
            <a:extLst>
              <a:ext uri="{FF2B5EF4-FFF2-40B4-BE49-F238E27FC236}">
                <a16:creationId xmlns:a16="http://schemas.microsoft.com/office/drawing/2014/main" id="{6138D722-3367-4966-8F6E-1A6DA59FC94F}"/>
              </a:ext>
            </a:extLst>
          </p:cNvPr>
          <p:cNvSpPr>
            <a:spLocks noGrp="1"/>
          </p:cNvSpPr>
          <p:nvPr>
            <p:ph type="sldNum" sz="quarter" idx="12"/>
          </p:nvPr>
        </p:nvSpPr>
        <p:spPr/>
        <p:txBody>
          <a:bodyPr/>
          <a:lstStyle/>
          <a:p>
            <a:fld id="{134130E5-E61B-4CBB-BE4D-E8692FE607E9}" type="slidenum">
              <a:rPr lang="en-AU" smtClean="0"/>
              <a:t>2</a:t>
            </a:fld>
            <a:endParaRPr lang="en-AU" dirty="0"/>
          </a:p>
        </p:txBody>
      </p:sp>
      <p:sp>
        <p:nvSpPr>
          <p:cNvPr id="5" name="Footer Placeholder 4">
            <a:extLst>
              <a:ext uri="{FF2B5EF4-FFF2-40B4-BE49-F238E27FC236}">
                <a16:creationId xmlns:a16="http://schemas.microsoft.com/office/drawing/2014/main" id="{061B4466-C1C8-48CA-AC8D-F543A9FCAF2D}"/>
              </a:ext>
            </a:extLst>
          </p:cNvPr>
          <p:cNvSpPr>
            <a:spLocks noGrp="1"/>
          </p:cNvSpPr>
          <p:nvPr>
            <p:ph type="ftr" sz="quarter" idx="3"/>
          </p:nvPr>
        </p:nvSpPr>
        <p:spPr/>
        <p:txBody>
          <a:bodyPr/>
          <a:lstStyle/>
          <a:p>
            <a:r>
              <a:rPr lang="en-AU" dirty="0"/>
              <a:t>PRIMED10TL001 | Science | PowerPoint 3.0 | WA primary producers – solving the big issues</a:t>
            </a:r>
          </a:p>
          <a:p>
            <a:r>
              <a:rPr lang="en-AU" dirty="0"/>
              <a:t> </a:t>
            </a:r>
          </a:p>
        </p:txBody>
      </p:sp>
      <p:sp>
        <p:nvSpPr>
          <p:cNvPr id="7" name="Text Placeholder 6">
            <a:extLst>
              <a:ext uri="{FF2B5EF4-FFF2-40B4-BE49-F238E27FC236}">
                <a16:creationId xmlns:a16="http://schemas.microsoft.com/office/drawing/2014/main" id="{380FFA16-F1AC-4512-9FAB-45B675CA711F}"/>
              </a:ext>
            </a:extLst>
          </p:cNvPr>
          <p:cNvSpPr>
            <a:spLocks noGrp="1"/>
          </p:cNvSpPr>
          <p:nvPr>
            <p:ph type="body" sz="half" idx="13"/>
          </p:nvPr>
        </p:nvSpPr>
        <p:spPr>
          <a:xfrm>
            <a:off x="838200" y="4453070"/>
            <a:ext cx="6172200" cy="289078"/>
          </a:xfrm>
        </p:spPr>
        <p:txBody>
          <a:bodyPr/>
          <a:lstStyle/>
          <a:p>
            <a:r>
              <a:rPr lang="en-AU" dirty="0"/>
              <a:t>Image 3.0.1 Ancient Egyptian domesticated animals on a hieroglyphic painting</a:t>
            </a:r>
          </a:p>
        </p:txBody>
      </p:sp>
    </p:spTree>
    <p:custDataLst>
      <p:tags r:id="rId1"/>
    </p:custDataLst>
    <p:extLst>
      <p:ext uri="{BB962C8B-B14F-4D97-AF65-F5344CB8AC3E}">
        <p14:creationId xmlns:p14="http://schemas.microsoft.com/office/powerpoint/2010/main" val="3772618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28F7E-654A-4686-804A-B59F6F4B30A4}"/>
              </a:ext>
            </a:extLst>
          </p:cNvPr>
          <p:cNvSpPr>
            <a:spLocks noGrp="1"/>
          </p:cNvSpPr>
          <p:nvPr>
            <p:ph type="title"/>
          </p:nvPr>
        </p:nvSpPr>
        <p:spPr/>
        <p:txBody>
          <a:bodyPr/>
          <a:lstStyle/>
          <a:p>
            <a:r>
              <a:rPr lang="en-AU" dirty="0"/>
              <a:t>Aboriginal and Torres Strait Islander farming and agriculture</a:t>
            </a:r>
          </a:p>
        </p:txBody>
      </p:sp>
      <p:sp>
        <p:nvSpPr>
          <p:cNvPr id="7" name="Text Placeholder 6">
            <a:extLst>
              <a:ext uri="{FF2B5EF4-FFF2-40B4-BE49-F238E27FC236}">
                <a16:creationId xmlns:a16="http://schemas.microsoft.com/office/drawing/2014/main" id="{380FFA16-F1AC-4512-9FAB-45B675CA711F}"/>
              </a:ext>
            </a:extLst>
          </p:cNvPr>
          <p:cNvSpPr>
            <a:spLocks noGrp="1"/>
          </p:cNvSpPr>
          <p:nvPr>
            <p:ph idx="1"/>
          </p:nvPr>
        </p:nvSpPr>
        <p:spPr/>
        <p:txBody>
          <a:bodyPr>
            <a:normAutofit/>
          </a:bodyPr>
          <a:lstStyle/>
          <a:p>
            <a:r>
              <a:rPr lang="en-AU" sz="2400" dirty="0"/>
              <a:t>There is strong evidence to suggest that before colonisation of Western Australia, Aboriginal and Torres Strait Islander peoples had sophisticated farming and agricultural systems in place to produce the food and medicines they needed. This deep knowledge of the land enabled harvesting of food sustainably </a:t>
            </a:r>
          </a:p>
          <a:p>
            <a:r>
              <a:rPr lang="en-AU" sz="2400" dirty="0"/>
              <a:t>This agricultural and farming system included planting seeds to create vast farms filled with crops, caring for the soil, harvesting the crops and storing the produce. These agricultural practices selectively produced changes to the native flora and fauna (such as promoting fire resistant species)</a:t>
            </a:r>
          </a:p>
          <a:p>
            <a:r>
              <a:rPr lang="en-AU" sz="2400" dirty="0">
                <a:hlinkClick r:id="rId3"/>
              </a:rPr>
              <a:t>Food and Agriculture – Deadly Story</a:t>
            </a:r>
            <a:r>
              <a:rPr lang="en-AU" sz="2400" dirty="0"/>
              <a:t> provides an excellent overview of the diversity of Aboriginal cultural practices around food and medicine</a:t>
            </a:r>
          </a:p>
          <a:p>
            <a:pPr marL="0" indent="0">
              <a:buNone/>
            </a:pPr>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6138D722-3367-4966-8F6E-1A6DA59FC94F}"/>
              </a:ext>
            </a:extLst>
          </p:cNvPr>
          <p:cNvSpPr>
            <a:spLocks noGrp="1"/>
          </p:cNvSpPr>
          <p:nvPr>
            <p:ph type="sldNum" sz="quarter" idx="12"/>
          </p:nvPr>
        </p:nvSpPr>
        <p:spPr/>
        <p:txBody>
          <a:bodyPr/>
          <a:lstStyle/>
          <a:p>
            <a:fld id="{134130E5-E61B-4CBB-BE4D-E8692FE607E9}" type="slidenum">
              <a:rPr lang="en-AU" smtClean="0"/>
              <a:pPr/>
              <a:t>3</a:t>
            </a:fld>
            <a:endParaRPr lang="en-AU" dirty="0"/>
          </a:p>
        </p:txBody>
      </p:sp>
      <p:sp>
        <p:nvSpPr>
          <p:cNvPr id="5" name="Footer Placeholder 4">
            <a:extLst>
              <a:ext uri="{FF2B5EF4-FFF2-40B4-BE49-F238E27FC236}">
                <a16:creationId xmlns:a16="http://schemas.microsoft.com/office/drawing/2014/main" id="{061B4466-C1C8-48CA-AC8D-F543A9FCAF2D}"/>
              </a:ext>
            </a:extLst>
          </p:cNvPr>
          <p:cNvSpPr>
            <a:spLocks noGrp="1"/>
          </p:cNvSpPr>
          <p:nvPr>
            <p:ph type="ftr" sz="quarter" idx="3"/>
          </p:nvPr>
        </p:nvSpPr>
        <p:spPr/>
        <p:txBody>
          <a:bodyPr/>
          <a:lstStyle/>
          <a:p>
            <a:r>
              <a:rPr lang="en-AU"/>
              <a:t>PRIMED10TL001 | Science | PowerPoint 3.0 | WA primary producers – solving the big issues</a:t>
            </a:r>
          </a:p>
          <a:p>
            <a:r>
              <a:rPr lang="en-AU"/>
              <a:t> </a:t>
            </a:r>
            <a:endParaRPr lang="en-AU" dirty="0"/>
          </a:p>
        </p:txBody>
      </p:sp>
    </p:spTree>
    <p:custDataLst>
      <p:tags r:id="rId1"/>
    </p:custDataLst>
    <p:extLst>
      <p:ext uri="{BB962C8B-B14F-4D97-AF65-F5344CB8AC3E}">
        <p14:creationId xmlns:p14="http://schemas.microsoft.com/office/powerpoint/2010/main" val="3633699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28F7E-654A-4686-804A-B59F6F4B30A4}"/>
              </a:ext>
            </a:extLst>
          </p:cNvPr>
          <p:cNvSpPr>
            <a:spLocks noGrp="1"/>
          </p:cNvSpPr>
          <p:nvPr>
            <p:ph type="title"/>
          </p:nvPr>
        </p:nvSpPr>
        <p:spPr>
          <a:xfrm>
            <a:off x="1745029" y="361592"/>
            <a:ext cx="4358541" cy="1060801"/>
          </a:xfrm>
        </p:spPr>
        <p:txBody>
          <a:bodyPr>
            <a:normAutofit/>
          </a:bodyPr>
          <a:lstStyle/>
          <a:p>
            <a:r>
              <a:rPr lang="en-AU" dirty="0"/>
              <a:t>Charles Darwin</a:t>
            </a:r>
          </a:p>
        </p:txBody>
      </p:sp>
      <p:pic>
        <p:nvPicPr>
          <p:cNvPr id="9" name="Picture Placeholder 8">
            <a:extLst>
              <a:ext uri="{FF2B5EF4-FFF2-40B4-BE49-F238E27FC236}">
                <a16:creationId xmlns:a16="http://schemas.microsoft.com/office/drawing/2014/main" id="{88E4C735-76F5-45BF-99FC-5DA8C215BB5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1791270" y="1591408"/>
            <a:ext cx="3482752" cy="4255118"/>
          </a:xfrm>
        </p:spPr>
      </p:pic>
      <p:sp>
        <p:nvSpPr>
          <p:cNvPr id="3" name="Content Placeholder 2">
            <a:extLst>
              <a:ext uri="{FF2B5EF4-FFF2-40B4-BE49-F238E27FC236}">
                <a16:creationId xmlns:a16="http://schemas.microsoft.com/office/drawing/2014/main" id="{3FFABB89-3598-4A9C-95DA-E6A01EFBF023}"/>
              </a:ext>
            </a:extLst>
          </p:cNvPr>
          <p:cNvSpPr>
            <a:spLocks noGrp="1"/>
          </p:cNvSpPr>
          <p:nvPr>
            <p:ph type="body" sz="half" idx="2"/>
          </p:nvPr>
        </p:nvSpPr>
        <p:spPr>
          <a:xfrm>
            <a:off x="6595049" y="559372"/>
            <a:ext cx="4786123" cy="4764942"/>
          </a:xfrm>
        </p:spPr>
        <p:txBody>
          <a:bodyPr vert="horz" lIns="91440" tIns="45720" rIns="91440" bIns="45720" rtlCol="0" anchor="t">
            <a:noAutofit/>
          </a:bodyPr>
          <a:lstStyle/>
          <a:p>
            <a:pPr marL="342900" indent="-342900">
              <a:lnSpc>
                <a:spcPct val="110000"/>
              </a:lnSpc>
              <a:buFont typeface="Arial" panose="020B0604020202020204" pitchFamily="34" charset="0"/>
              <a:buChar char="•"/>
            </a:pPr>
            <a:r>
              <a:rPr lang="en-US" sz="2000" b="0" i="0" dirty="0">
                <a:solidFill>
                  <a:srgbClr val="231F20"/>
                </a:solidFill>
                <a:effectLst/>
              </a:rPr>
              <a:t>Charles Darwin in 1859 was the first person to describe the connection between the  domestication of animals and plants, selection and evolution</a:t>
            </a:r>
          </a:p>
          <a:p>
            <a:pPr marL="342900" indent="-342900">
              <a:lnSpc>
                <a:spcPct val="110000"/>
              </a:lnSpc>
              <a:buFont typeface="Arial" panose="020B0604020202020204" pitchFamily="34" charset="0"/>
              <a:buChar char="•"/>
            </a:pPr>
            <a:r>
              <a:rPr lang="en-US" sz="2000" dirty="0">
                <a:solidFill>
                  <a:srgbClr val="231F20"/>
                </a:solidFill>
              </a:rPr>
              <a:t>In his famous book ‘On the origin of species by means of natural selection’ </a:t>
            </a:r>
            <a:r>
              <a:rPr lang="en-US" sz="2000" b="0" i="0" dirty="0">
                <a:solidFill>
                  <a:srgbClr val="231F20"/>
                </a:solidFill>
                <a:effectLst/>
              </a:rPr>
              <a:t> Darwin discussed how domestication had produced significant changes over time in a range of animals</a:t>
            </a:r>
            <a:r>
              <a:rPr lang="en-US" sz="2000" dirty="0">
                <a:solidFill>
                  <a:srgbClr val="231F20"/>
                </a:solidFill>
              </a:rPr>
              <a:t> and plants</a:t>
            </a:r>
          </a:p>
          <a:p>
            <a:pPr marL="342900" indent="-342900">
              <a:lnSpc>
                <a:spcPct val="110000"/>
              </a:lnSpc>
              <a:buFont typeface="Arial" panose="020B0604020202020204" pitchFamily="34" charset="0"/>
              <a:buChar char="•"/>
            </a:pPr>
            <a:r>
              <a:rPr lang="en-US" sz="2000" dirty="0">
                <a:solidFill>
                  <a:srgbClr val="231F20"/>
                </a:solidFill>
                <a:latin typeface="Arial"/>
                <a:cs typeface="Arial"/>
              </a:rPr>
              <a:t>Follow the link to learn more about the important work of </a:t>
            </a:r>
            <a:r>
              <a:rPr lang="en-US" sz="2000" dirty="0">
                <a:solidFill>
                  <a:srgbClr val="231F20"/>
                </a:solidFill>
                <a:latin typeface="Arial"/>
                <a:cs typeface="Arial"/>
                <a:hlinkClick r:id="rId4"/>
              </a:rPr>
              <a:t>Charles Darwin</a:t>
            </a:r>
            <a:endParaRPr lang="en-AU" sz="2000" dirty="0">
              <a:latin typeface="Arial"/>
              <a:cs typeface="Arial"/>
            </a:endParaRPr>
          </a:p>
        </p:txBody>
      </p:sp>
      <p:sp>
        <p:nvSpPr>
          <p:cNvPr id="4" name="Slide Number Placeholder 3">
            <a:extLst>
              <a:ext uri="{FF2B5EF4-FFF2-40B4-BE49-F238E27FC236}">
                <a16:creationId xmlns:a16="http://schemas.microsoft.com/office/drawing/2014/main" id="{6138D722-3367-4966-8F6E-1A6DA59FC94F}"/>
              </a:ext>
            </a:extLst>
          </p:cNvPr>
          <p:cNvSpPr>
            <a:spLocks noGrp="1"/>
          </p:cNvSpPr>
          <p:nvPr>
            <p:ph type="sldNum" sz="quarter" idx="12"/>
          </p:nvPr>
        </p:nvSpPr>
        <p:spPr/>
        <p:txBody>
          <a:bodyPr/>
          <a:lstStyle/>
          <a:p>
            <a:fld id="{134130E5-E61B-4CBB-BE4D-E8692FE607E9}" type="slidenum">
              <a:rPr lang="en-AU" smtClean="0"/>
              <a:t>4</a:t>
            </a:fld>
            <a:endParaRPr lang="en-AU"/>
          </a:p>
        </p:txBody>
      </p:sp>
      <p:sp>
        <p:nvSpPr>
          <p:cNvPr id="5" name="Footer Placeholder 4">
            <a:extLst>
              <a:ext uri="{FF2B5EF4-FFF2-40B4-BE49-F238E27FC236}">
                <a16:creationId xmlns:a16="http://schemas.microsoft.com/office/drawing/2014/main" id="{061B4466-C1C8-48CA-AC8D-F543A9FCAF2D}"/>
              </a:ext>
            </a:extLst>
          </p:cNvPr>
          <p:cNvSpPr>
            <a:spLocks noGrp="1"/>
          </p:cNvSpPr>
          <p:nvPr>
            <p:ph type="ftr" sz="quarter" idx="3"/>
          </p:nvPr>
        </p:nvSpPr>
        <p:spPr/>
        <p:txBody>
          <a:bodyPr/>
          <a:lstStyle/>
          <a:p>
            <a:r>
              <a:rPr lang="en-AU" dirty="0"/>
              <a:t>PRIMED10TL001 | Science | PowerPoint 3.0 | WA primary producers – solving the big issues </a:t>
            </a:r>
          </a:p>
        </p:txBody>
      </p:sp>
      <p:sp>
        <p:nvSpPr>
          <p:cNvPr id="7" name="Text Placeholder 6">
            <a:extLst>
              <a:ext uri="{FF2B5EF4-FFF2-40B4-BE49-F238E27FC236}">
                <a16:creationId xmlns:a16="http://schemas.microsoft.com/office/drawing/2014/main" id="{380FFA16-F1AC-4512-9FAB-45B675CA711F}"/>
              </a:ext>
            </a:extLst>
          </p:cNvPr>
          <p:cNvSpPr>
            <a:spLocks noGrp="1"/>
          </p:cNvSpPr>
          <p:nvPr>
            <p:ph type="body" sz="half" idx="13"/>
          </p:nvPr>
        </p:nvSpPr>
        <p:spPr/>
        <p:txBody>
          <a:bodyPr/>
          <a:lstStyle/>
          <a:p>
            <a:r>
              <a:rPr lang="en-AU" dirty="0"/>
              <a:t>Image 3.0.2 Portrait of Charles Darwin</a:t>
            </a:r>
          </a:p>
        </p:txBody>
      </p:sp>
    </p:spTree>
    <p:custDataLst>
      <p:tags r:id="rId1"/>
    </p:custDataLst>
    <p:extLst>
      <p:ext uri="{BB962C8B-B14F-4D97-AF65-F5344CB8AC3E}">
        <p14:creationId xmlns:p14="http://schemas.microsoft.com/office/powerpoint/2010/main" val="2803029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28F7E-654A-4686-804A-B59F6F4B30A4}"/>
              </a:ext>
            </a:extLst>
          </p:cNvPr>
          <p:cNvSpPr>
            <a:spLocks noGrp="1"/>
          </p:cNvSpPr>
          <p:nvPr>
            <p:ph type="title"/>
          </p:nvPr>
        </p:nvSpPr>
        <p:spPr>
          <a:xfrm>
            <a:off x="1931975" y="361592"/>
            <a:ext cx="4358541" cy="1060801"/>
          </a:xfrm>
        </p:spPr>
        <p:txBody>
          <a:bodyPr>
            <a:normAutofit/>
          </a:bodyPr>
          <a:lstStyle/>
          <a:p>
            <a:r>
              <a:rPr lang="en-AU" dirty="0"/>
              <a:t>Gregor Mendel</a:t>
            </a:r>
          </a:p>
        </p:txBody>
      </p:sp>
      <p:pic>
        <p:nvPicPr>
          <p:cNvPr id="9" name="Picture Placeholder 8">
            <a:extLst>
              <a:ext uri="{FF2B5EF4-FFF2-40B4-BE49-F238E27FC236}">
                <a16:creationId xmlns:a16="http://schemas.microsoft.com/office/drawing/2014/main" id="{88E4C735-76F5-45BF-99FC-5DA8C215BB5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1931975" y="1591408"/>
            <a:ext cx="3201342" cy="4255118"/>
          </a:xfrm>
        </p:spPr>
      </p:pic>
      <p:sp>
        <p:nvSpPr>
          <p:cNvPr id="3" name="Content Placeholder 2">
            <a:extLst>
              <a:ext uri="{FF2B5EF4-FFF2-40B4-BE49-F238E27FC236}">
                <a16:creationId xmlns:a16="http://schemas.microsoft.com/office/drawing/2014/main" id="{3FFABB89-3598-4A9C-95DA-E6A01EFBF023}"/>
              </a:ext>
            </a:extLst>
          </p:cNvPr>
          <p:cNvSpPr>
            <a:spLocks noGrp="1"/>
          </p:cNvSpPr>
          <p:nvPr>
            <p:ph type="body" sz="half" idx="2"/>
          </p:nvPr>
        </p:nvSpPr>
        <p:spPr>
          <a:xfrm>
            <a:off x="6595049" y="559372"/>
            <a:ext cx="4786123" cy="4764942"/>
          </a:xfrm>
        </p:spPr>
        <p:txBody>
          <a:bodyPr>
            <a:noAutofit/>
          </a:bodyPr>
          <a:lstStyle/>
          <a:p>
            <a:pPr marL="342900" indent="-342900">
              <a:lnSpc>
                <a:spcPct val="110000"/>
              </a:lnSpc>
              <a:buFont typeface="Arial" panose="020B0604020202020204" pitchFamily="34" charset="0"/>
              <a:buChar char="•"/>
            </a:pPr>
            <a:r>
              <a:rPr lang="en-US" sz="2400" dirty="0">
                <a:solidFill>
                  <a:srgbClr val="231F20"/>
                </a:solidFill>
              </a:rPr>
              <a:t>Gregor Mendel </a:t>
            </a:r>
            <a:r>
              <a:rPr lang="en-US" sz="2400" b="0" i="0" dirty="0">
                <a:solidFill>
                  <a:srgbClr val="231F20"/>
                </a:solidFill>
                <a:effectLst/>
              </a:rPr>
              <a:t>in 1854 was the first person </a:t>
            </a:r>
            <a:r>
              <a:rPr lang="en-US" sz="2400" dirty="0">
                <a:solidFill>
                  <a:srgbClr val="231F20"/>
                </a:solidFill>
              </a:rPr>
              <a:t>to</a:t>
            </a:r>
            <a:r>
              <a:rPr lang="en-US" sz="2400" b="0" i="0" dirty="0">
                <a:solidFill>
                  <a:srgbClr val="1A1A1A"/>
                </a:solidFill>
                <a:effectLst/>
              </a:rPr>
              <a:t> lay the mathematical foundation of the science of genetics</a:t>
            </a:r>
            <a:endParaRPr lang="en-US" sz="2400" b="0" i="0" dirty="0">
              <a:solidFill>
                <a:srgbClr val="231F20"/>
              </a:solidFill>
              <a:effectLst/>
            </a:endParaRPr>
          </a:p>
          <a:p>
            <a:pPr marL="342900" indent="-342900">
              <a:lnSpc>
                <a:spcPct val="110000"/>
              </a:lnSpc>
              <a:buFont typeface="Arial" panose="020B0604020202020204" pitchFamily="34" charset="0"/>
              <a:buChar char="•"/>
            </a:pPr>
            <a:r>
              <a:rPr lang="en-US" sz="2400" dirty="0">
                <a:solidFill>
                  <a:srgbClr val="231F20"/>
                </a:solidFill>
              </a:rPr>
              <a:t>Follow the link to learn more about the important work of </a:t>
            </a:r>
            <a:r>
              <a:rPr lang="en-US" sz="2400" dirty="0">
                <a:solidFill>
                  <a:srgbClr val="231F20"/>
                </a:solidFill>
                <a:hlinkClick r:id="rId4"/>
              </a:rPr>
              <a:t>Gregor Mendel</a:t>
            </a:r>
            <a:endParaRPr lang="en-US" sz="2400" dirty="0">
              <a:solidFill>
                <a:srgbClr val="231F20"/>
              </a:solidFill>
            </a:endParaRPr>
          </a:p>
          <a:p>
            <a:pPr marL="342900" indent="-342900">
              <a:lnSpc>
                <a:spcPct val="110000"/>
              </a:lnSpc>
              <a:buFont typeface="Arial" panose="020B0604020202020204" pitchFamily="34" charset="0"/>
              <a:buChar char="•"/>
            </a:pPr>
            <a:r>
              <a:rPr lang="en-US" sz="2400" dirty="0">
                <a:solidFill>
                  <a:srgbClr val="231F20"/>
                </a:solidFill>
              </a:rPr>
              <a:t>When the ideas of Charles Darwin and Gregor Mendel are combined, we see the formation of the beginnings of modern selective breeding and genetics</a:t>
            </a:r>
            <a:endParaRPr lang="en-AU" sz="2000" dirty="0"/>
          </a:p>
        </p:txBody>
      </p:sp>
      <p:sp>
        <p:nvSpPr>
          <p:cNvPr id="4" name="Slide Number Placeholder 3">
            <a:extLst>
              <a:ext uri="{FF2B5EF4-FFF2-40B4-BE49-F238E27FC236}">
                <a16:creationId xmlns:a16="http://schemas.microsoft.com/office/drawing/2014/main" id="{6138D722-3367-4966-8F6E-1A6DA59FC94F}"/>
              </a:ext>
            </a:extLst>
          </p:cNvPr>
          <p:cNvSpPr>
            <a:spLocks noGrp="1"/>
          </p:cNvSpPr>
          <p:nvPr>
            <p:ph type="sldNum" sz="quarter" idx="12"/>
          </p:nvPr>
        </p:nvSpPr>
        <p:spPr/>
        <p:txBody>
          <a:bodyPr/>
          <a:lstStyle/>
          <a:p>
            <a:fld id="{134130E5-E61B-4CBB-BE4D-E8692FE607E9}" type="slidenum">
              <a:rPr lang="en-AU" smtClean="0"/>
              <a:t>5</a:t>
            </a:fld>
            <a:endParaRPr lang="en-AU"/>
          </a:p>
        </p:txBody>
      </p:sp>
      <p:sp>
        <p:nvSpPr>
          <p:cNvPr id="5" name="Footer Placeholder 4">
            <a:extLst>
              <a:ext uri="{FF2B5EF4-FFF2-40B4-BE49-F238E27FC236}">
                <a16:creationId xmlns:a16="http://schemas.microsoft.com/office/drawing/2014/main" id="{061B4466-C1C8-48CA-AC8D-F543A9FCAF2D}"/>
              </a:ext>
            </a:extLst>
          </p:cNvPr>
          <p:cNvSpPr>
            <a:spLocks noGrp="1"/>
          </p:cNvSpPr>
          <p:nvPr>
            <p:ph type="ftr" sz="quarter" idx="3"/>
          </p:nvPr>
        </p:nvSpPr>
        <p:spPr/>
        <p:txBody>
          <a:bodyPr/>
          <a:lstStyle/>
          <a:p>
            <a:r>
              <a:rPr lang="en-AU" dirty="0"/>
              <a:t>PRIMED10TL001 | Science | PowerPoint 3.0 | WA primary producers – solving the big issues</a:t>
            </a:r>
          </a:p>
        </p:txBody>
      </p:sp>
      <p:sp>
        <p:nvSpPr>
          <p:cNvPr id="7" name="Text Placeholder 6">
            <a:extLst>
              <a:ext uri="{FF2B5EF4-FFF2-40B4-BE49-F238E27FC236}">
                <a16:creationId xmlns:a16="http://schemas.microsoft.com/office/drawing/2014/main" id="{380FFA16-F1AC-4512-9FAB-45B675CA711F}"/>
              </a:ext>
            </a:extLst>
          </p:cNvPr>
          <p:cNvSpPr>
            <a:spLocks noGrp="1"/>
          </p:cNvSpPr>
          <p:nvPr>
            <p:ph type="body" sz="half" idx="13"/>
          </p:nvPr>
        </p:nvSpPr>
        <p:spPr/>
        <p:txBody>
          <a:bodyPr/>
          <a:lstStyle/>
          <a:p>
            <a:r>
              <a:rPr lang="en-AU" dirty="0"/>
              <a:t>Image 3.0.3 Portrait of Gregor Mendel</a:t>
            </a:r>
          </a:p>
        </p:txBody>
      </p:sp>
    </p:spTree>
    <p:custDataLst>
      <p:tags r:id="rId1"/>
    </p:custDataLst>
    <p:extLst>
      <p:ext uri="{BB962C8B-B14F-4D97-AF65-F5344CB8AC3E}">
        <p14:creationId xmlns:p14="http://schemas.microsoft.com/office/powerpoint/2010/main" val="4003395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28F7E-654A-4686-804A-B59F6F4B30A4}"/>
              </a:ext>
            </a:extLst>
          </p:cNvPr>
          <p:cNvSpPr>
            <a:spLocks noGrp="1"/>
          </p:cNvSpPr>
          <p:nvPr>
            <p:ph type="title"/>
          </p:nvPr>
        </p:nvSpPr>
        <p:spPr>
          <a:xfrm>
            <a:off x="1624614" y="510025"/>
            <a:ext cx="4358541" cy="1060801"/>
          </a:xfrm>
        </p:spPr>
        <p:txBody>
          <a:bodyPr/>
          <a:lstStyle/>
          <a:p>
            <a:r>
              <a:rPr lang="en-AU" dirty="0"/>
              <a:t>The origin of modern wheat</a:t>
            </a:r>
          </a:p>
        </p:txBody>
      </p:sp>
      <p:pic>
        <p:nvPicPr>
          <p:cNvPr id="9" name="Picture Placeholder 8">
            <a:extLst>
              <a:ext uri="{FF2B5EF4-FFF2-40B4-BE49-F238E27FC236}">
                <a16:creationId xmlns:a16="http://schemas.microsoft.com/office/drawing/2014/main" id="{88E4C735-76F5-45BF-99FC-5DA8C215BB55}"/>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p:blipFill>
        <p:spPr>
          <a:xfrm>
            <a:off x="1624614" y="1830735"/>
            <a:ext cx="4234647" cy="2759019"/>
          </a:xfrm>
        </p:spPr>
      </p:pic>
      <p:sp>
        <p:nvSpPr>
          <p:cNvPr id="3" name="Content Placeholder 2">
            <a:extLst>
              <a:ext uri="{FF2B5EF4-FFF2-40B4-BE49-F238E27FC236}">
                <a16:creationId xmlns:a16="http://schemas.microsoft.com/office/drawing/2014/main" id="{3FFABB89-3598-4A9C-95DA-E6A01EFBF023}"/>
              </a:ext>
            </a:extLst>
          </p:cNvPr>
          <p:cNvSpPr>
            <a:spLocks noGrp="1"/>
          </p:cNvSpPr>
          <p:nvPr>
            <p:ph type="body" sz="half" idx="2"/>
          </p:nvPr>
        </p:nvSpPr>
        <p:spPr>
          <a:xfrm>
            <a:off x="6763726" y="361591"/>
            <a:ext cx="4170202" cy="5994759"/>
          </a:xfrm>
        </p:spPr>
        <p:txBody>
          <a:bodyPr>
            <a:noAutofit/>
          </a:bodyPr>
          <a:lstStyle/>
          <a:p>
            <a:pPr marL="285750" indent="-285750">
              <a:lnSpc>
                <a:spcPct val="110000"/>
              </a:lnSpc>
              <a:buFont typeface="Arial" panose="020B0604020202020204" pitchFamily="34" charset="0"/>
              <a:buChar char="•"/>
            </a:pPr>
            <a:r>
              <a:rPr lang="en-AU" sz="2400" dirty="0">
                <a:solidFill>
                  <a:srgbClr val="333333"/>
                </a:solidFill>
                <a:effectLst/>
                <a:latin typeface="Arial" panose="020B0604020202020204" pitchFamily="34" charset="0"/>
                <a:ea typeface="Calibri" panose="020F0502020204030204" pitchFamily="34" charset="0"/>
              </a:rPr>
              <a:t>The food we eat and grow in WA today is in fact very different from the original wild animals and plants from which they originated</a:t>
            </a:r>
          </a:p>
          <a:p>
            <a:pPr marL="285750" indent="-285750">
              <a:lnSpc>
                <a:spcPct val="110000"/>
              </a:lnSpc>
              <a:buFont typeface="Arial" panose="020B0604020202020204" pitchFamily="34" charset="0"/>
              <a:buChar char="•"/>
            </a:pPr>
            <a:r>
              <a:rPr lang="en-AU" sz="2400" dirty="0">
                <a:solidFill>
                  <a:srgbClr val="333333"/>
                </a:solidFill>
                <a:effectLst/>
                <a:latin typeface="Arial" panose="020B0604020202020204" pitchFamily="34" charset="0"/>
                <a:ea typeface="Calibri" panose="020F0502020204030204" pitchFamily="34" charset="0"/>
              </a:rPr>
              <a:t>For example, modern wheat derives from a strain called Emmer. </a:t>
            </a:r>
            <a:r>
              <a:rPr lang="en-AU" sz="2400" dirty="0">
                <a:solidFill>
                  <a:srgbClr val="202122"/>
                </a:solidFill>
                <a:effectLst/>
                <a:latin typeface="Arial" panose="020B0604020202020204" pitchFamily="34" charset="0"/>
                <a:ea typeface="Calibri" panose="020F0502020204030204" pitchFamily="34" charset="0"/>
              </a:rPr>
              <a:t>Emmer</a:t>
            </a:r>
            <a:r>
              <a:rPr lang="en-AU" sz="2400" b="1" dirty="0">
                <a:solidFill>
                  <a:srgbClr val="202122"/>
                </a:solidFill>
                <a:effectLst/>
                <a:latin typeface="Arial" panose="020B0604020202020204" pitchFamily="34" charset="0"/>
                <a:ea typeface="Calibri" panose="020F0502020204030204" pitchFamily="34" charset="0"/>
              </a:rPr>
              <a:t> </a:t>
            </a:r>
            <a:r>
              <a:rPr lang="en-AU" sz="2400" dirty="0">
                <a:solidFill>
                  <a:srgbClr val="202122"/>
                </a:solidFill>
                <a:effectLst/>
                <a:latin typeface="Arial" panose="020B0604020202020204" pitchFamily="34" charset="0"/>
                <a:ea typeface="Calibri" panose="020F0502020204030204" pitchFamily="34" charset="0"/>
              </a:rPr>
              <a:t>evolved as a type of natural </a:t>
            </a:r>
            <a:r>
              <a:rPr lang="en-AU" sz="2400" b="1" dirty="0">
                <a:solidFill>
                  <a:srgbClr val="202122"/>
                </a:solidFill>
                <a:effectLst/>
                <a:latin typeface="Arial" panose="020B0604020202020204" pitchFamily="34" charset="0"/>
                <a:ea typeface="Calibri" panose="020F0502020204030204" pitchFamily="34" charset="0"/>
              </a:rPr>
              <a:t>hybrid</a:t>
            </a:r>
            <a:r>
              <a:rPr lang="en-AU" sz="2400" dirty="0">
                <a:solidFill>
                  <a:srgbClr val="202122"/>
                </a:solidFill>
                <a:effectLst/>
                <a:latin typeface="Arial" panose="020B0604020202020204" pitchFamily="34" charset="0"/>
                <a:ea typeface="Calibri" panose="020F0502020204030204" pitchFamily="34" charset="0"/>
              </a:rPr>
              <a:t> formed by the combination of the </a:t>
            </a:r>
            <a:r>
              <a:rPr lang="en-AU" sz="2400" b="1" dirty="0">
                <a:solidFill>
                  <a:srgbClr val="202122"/>
                </a:solidFill>
                <a:effectLst/>
                <a:latin typeface="Arial" panose="020B0604020202020204" pitchFamily="34" charset="0"/>
                <a:ea typeface="Calibri" panose="020F0502020204030204" pitchFamily="34" charset="0"/>
              </a:rPr>
              <a:t>genomes</a:t>
            </a:r>
            <a:r>
              <a:rPr lang="en-AU" sz="2400" dirty="0">
                <a:solidFill>
                  <a:srgbClr val="202122"/>
                </a:solidFill>
                <a:effectLst/>
                <a:latin typeface="Arial" panose="020B0604020202020204" pitchFamily="34" charset="0"/>
                <a:ea typeface="Calibri" panose="020F0502020204030204" pitchFamily="34" charset="0"/>
              </a:rPr>
              <a:t> of two different wild varieties</a:t>
            </a:r>
          </a:p>
          <a:p>
            <a:pPr marL="285750" indent="-285750">
              <a:lnSpc>
                <a:spcPct val="110000"/>
              </a:lnSpc>
              <a:buFont typeface="Arial" panose="020B0604020202020204" pitchFamily="34" charset="0"/>
              <a:buChar char="•"/>
            </a:pPr>
            <a:endParaRPr lang="en-US" b="0" i="0" dirty="0">
              <a:solidFill>
                <a:srgbClr val="181818"/>
              </a:solidFill>
              <a:effectLst/>
            </a:endParaRPr>
          </a:p>
          <a:p>
            <a:pPr>
              <a:lnSpc>
                <a:spcPct val="110000"/>
              </a:lnSpc>
            </a:pPr>
            <a:endParaRPr lang="en-US" b="0" i="0" dirty="0">
              <a:solidFill>
                <a:srgbClr val="231F20"/>
              </a:solidFill>
              <a:effectLst/>
            </a:endParaRPr>
          </a:p>
          <a:p>
            <a:pPr>
              <a:lnSpc>
                <a:spcPct val="110000"/>
              </a:lnSpc>
            </a:pPr>
            <a:endParaRPr lang="en-AU" dirty="0"/>
          </a:p>
          <a:p>
            <a:pPr>
              <a:lnSpc>
                <a:spcPct val="110000"/>
              </a:lnSpc>
            </a:pPr>
            <a:endParaRPr lang="en-AU" dirty="0"/>
          </a:p>
          <a:p>
            <a:pPr marL="285750" indent="-285750">
              <a:lnSpc>
                <a:spcPct val="110000"/>
              </a:lnSpc>
              <a:buFontTx/>
              <a:buChar char="-"/>
            </a:pPr>
            <a:endParaRPr lang="en-AU" dirty="0"/>
          </a:p>
          <a:p>
            <a:pPr marL="285750" indent="-285750">
              <a:lnSpc>
                <a:spcPct val="110000"/>
              </a:lnSpc>
              <a:buFontTx/>
              <a:buChar char="-"/>
            </a:pPr>
            <a:endParaRPr lang="en-AU" dirty="0"/>
          </a:p>
          <a:p>
            <a:pPr>
              <a:lnSpc>
                <a:spcPct val="110000"/>
              </a:lnSpc>
            </a:pPr>
            <a:endParaRPr lang="en-AU" dirty="0"/>
          </a:p>
          <a:p>
            <a:pPr>
              <a:lnSpc>
                <a:spcPct val="110000"/>
              </a:lnSpc>
            </a:pPr>
            <a:endParaRPr lang="en-AU" dirty="0"/>
          </a:p>
          <a:p>
            <a:pPr>
              <a:lnSpc>
                <a:spcPct val="110000"/>
              </a:lnSpc>
            </a:pPr>
            <a:endParaRPr lang="en-AU" dirty="0"/>
          </a:p>
          <a:p>
            <a:pPr>
              <a:lnSpc>
                <a:spcPct val="110000"/>
              </a:lnSpc>
            </a:pPr>
            <a:endParaRPr lang="en-AU" dirty="0"/>
          </a:p>
          <a:p>
            <a:pPr>
              <a:lnSpc>
                <a:spcPct val="110000"/>
              </a:lnSpc>
            </a:pPr>
            <a:endParaRPr lang="en-AU" dirty="0"/>
          </a:p>
          <a:p>
            <a:pPr>
              <a:lnSpc>
                <a:spcPct val="110000"/>
              </a:lnSpc>
            </a:pPr>
            <a:endParaRPr lang="en-AU" dirty="0"/>
          </a:p>
          <a:p>
            <a:pPr>
              <a:lnSpc>
                <a:spcPct val="110000"/>
              </a:lnSpc>
            </a:pPr>
            <a:endParaRPr lang="en-AU" dirty="0"/>
          </a:p>
          <a:p>
            <a:pPr>
              <a:lnSpc>
                <a:spcPct val="110000"/>
              </a:lnSpc>
            </a:pPr>
            <a:endParaRPr lang="en-AU" dirty="0"/>
          </a:p>
          <a:p>
            <a:pPr>
              <a:lnSpc>
                <a:spcPct val="110000"/>
              </a:lnSpc>
            </a:pPr>
            <a:endParaRPr lang="en-AU" dirty="0"/>
          </a:p>
          <a:p>
            <a:pPr>
              <a:lnSpc>
                <a:spcPct val="110000"/>
              </a:lnSpc>
            </a:pPr>
            <a:endParaRPr lang="en-AU" dirty="0"/>
          </a:p>
          <a:p>
            <a:pPr>
              <a:lnSpc>
                <a:spcPct val="100000"/>
              </a:lnSpc>
            </a:pPr>
            <a:endParaRPr lang="en-AU" dirty="0"/>
          </a:p>
          <a:p>
            <a:pPr>
              <a:lnSpc>
                <a:spcPct val="100000"/>
              </a:lnSpc>
            </a:pPr>
            <a:endParaRPr lang="en-AU" dirty="0"/>
          </a:p>
          <a:p>
            <a:pPr>
              <a:lnSpc>
                <a:spcPct val="110000"/>
              </a:lnSpc>
            </a:pPr>
            <a:endParaRPr lang="en-AU" dirty="0"/>
          </a:p>
        </p:txBody>
      </p:sp>
      <p:sp>
        <p:nvSpPr>
          <p:cNvPr id="4" name="Slide Number Placeholder 3">
            <a:extLst>
              <a:ext uri="{FF2B5EF4-FFF2-40B4-BE49-F238E27FC236}">
                <a16:creationId xmlns:a16="http://schemas.microsoft.com/office/drawing/2014/main" id="{6138D722-3367-4966-8F6E-1A6DA59FC94F}"/>
              </a:ext>
            </a:extLst>
          </p:cNvPr>
          <p:cNvSpPr>
            <a:spLocks noGrp="1"/>
          </p:cNvSpPr>
          <p:nvPr>
            <p:ph type="sldNum" sz="quarter" idx="12"/>
          </p:nvPr>
        </p:nvSpPr>
        <p:spPr/>
        <p:txBody>
          <a:bodyPr/>
          <a:lstStyle/>
          <a:p>
            <a:fld id="{134130E5-E61B-4CBB-BE4D-E8692FE607E9}" type="slidenum">
              <a:rPr lang="en-AU" smtClean="0"/>
              <a:t>6</a:t>
            </a:fld>
            <a:endParaRPr lang="en-AU"/>
          </a:p>
        </p:txBody>
      </p:sp>
      <p:sp>
        <p:nvSpPr>
          <p:cNvPr id="5" name="Footer Placeholder 4">
            <a:extLst>
              <a:ext uri="{FF2B5EF4-FFF2-40B4-BE49-F238E27FC236}">
                <a16:creationId xmlns:a16="http://schemas.microsoft.com/office/drawing/2014/main" id="{061B4466-C1C8-48CA-AC8D-F543A9FCAF2D}"/>
              </a:ext>
            </a:extLst>
          </p:cNvPr>
          <p:cNvSpPr>
            <a:spLocks noGrp="1"/>
          </p:cNvSpPr>
          <p:nvPr>
            <p:ph type="ftr" sz="quarter" idx="3"/>
          </p:nvPr>
        </p:nvSpPr>
        <p:spPr/>
        <p:txBody>
          <a:bodyPr/>
          <a:lstStyle/>
          <a:p>
            <a:r>
              <a:rPr lang="en-AU" dirty="0"/>
              <a:t>PRIMED10TL001 | Science | PowerPoint 3.0 | WA primary producers – solving the big issues</a:t>
            </a:r>
          </a:p>
        </p:txBody>
      </p:sp>
      <p:sp>
        <p:nvSpPr>
          <p:cNvPr id="7" name="Text Placeholder 6">
            <a:extLst>
              <a:ext uri="{FF2B5EF4-FFF2-40B4-BE49-F238E27FC236}">
                <a16:creationId xmlns:a16="http://schemas.microsoft.com/office/drawing/2014/main" id="{380FFA16-F1AC-4512-9FAB-45B675CA711F}"/>
              </a:ext>
            </a:extLst>
          </p:cNvPr>
          <p:cNvSpPr>
            <a:spLocks noGrp="1"/>
          </p:cNvSpPr>
          <p:nvPr>
            <p:ph type="body" sz="half" idx="13"/>
          </p:nvPr>
        </p:nvSpPr>
        <p:spPr>
          <a:xfrm>
            <a:off x="655837" y="4998096"/>
            <a:ext cx="6172200" cy="289078"/>
          </a:xfrm>
        </p:spPr>
        <p:txBody>
          <a:bodyPr/>
          <a:lstStyle/>
          <a:p>
            <a:r>
              <a:rPr lang="en-AU" dirty="0"/>
              <a:t>Image 3.0.4 Emmer wheat</a:t>
            </a:r>
          </a:p>
        </p:txBody>
      </p:sp>
    </p:spTree>
    <p:custDataLst>
      <p:tags r:id="rId1"/>
    </p:custDataLst>
    <p:extLst>
      <p:ext uri="{BB962C8B-B14F-4D97-AF65-F5344CB8AC3E}">
        <p14:creationId xmlns:p14="http://schemas.microsoft.com/office/powerpoint/2010/main" val="4125711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28F7E-654A-4686-804A-B59F6F4B30A4}"/>
              </a:ext>
            </a:extLst>
          </p:cNvPr>
          <p:cNvSpPr>
            <a:spLocks noGrp="1"/>
          </p:cNvSpPr>
          <p:nvPr>
            <p:ph type="title"/>
          </p:nvPr>
        </p:nvSpPr>
        <p:spPr>
          <a:xfrm>
            <a:off x="6991586" y="464703"/>
            <a:ext cx="4358541" cy="1060801"/>
          </a:xfrm>
        </p:spPr>
        <p:txBody>
          <a:bodyPr>
            <a:normAutofit/>
          </a:bodyPr>
          <a:lstStyle/>
          <a:p>
            <a:r>
              <a:rPr lang="en-AU" dirty="0"/>
              <a:t>Selective breeding</a:t>
            </a:r>
          </a:p>
        </p:txBody>
      </p:sp>
      <p:pic>
        <p:nvPicPr>
          <p:cNvPr id="9" name="Picture Placeholder 8">
            <a:extLst>
              <a:ext uri="{FF2B5EF4-FFF2-40B4-BE49-F238E27FC236}">
                <a16:creationId xmlns:a16="http://schemas.microsoft.com/office/drawing/2014/main" id="{88E4C735-76F5-45BF-99FC-5DA8C215BB5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838200" y="1972067"/>
            <a:ext cx="5388892" cy="3493798"/>
          </a:xfrm>
        </p:spPr>
      </p:pic>
      <p:sp>
        <p:nvSpPr>
          <p:cNvPr id="3" name="Content Placeholder 2">
            <a:extLst>
              <a:ext uri="{FF2B5EF4-FFF2-40B4-BE49-F238E27FC236}">
                <a16:creationId xmlns:a16="http://schemas.microsoft.com/office/drawing/2014/main" id="{3FFABB89-3598-4A9C-95DA-E6A01EFBF023}"/>
              </a:ext>
            </a:extLst>
          </p:cNvPr>
          <p:cNvSpPr>
            <a:spLocks noGrp="1"/>
          </p:cNvSpPr>
          <p:nvPr>
            <p:ph type="body" sz="half" idx="2"/>
          </p:nvPr>
        </p:nvSpPr>
        <p:spPr>
          <a:xfrm>
            <a:off x="6763726" y="1591408"/>
            <a:ext cx="4170202" cy="4764942"/>
          </a:xfrm>
        </p:spPr>
        <p:txBody>
          <a:bodyPr>
            <a:noAutofit/>
          </a:bodyPr>
          <a:lstStyle/>
          <a:p>
            <a:pPr marL="285750" indent="-285750">
              <a:lnSpc>
                <a:spcPct val="110000"/>
              </a:lnSpc>
              <a:buFont typeface="Arial" panose="020B0604020202020204" pitchFamily="34" charset="0"/>
              <a:buChar char="•"/>
            </a:pPr>
            <a:r>
              <a:rPr lang="en-AU" sz="1800" b="1" dirty="0">
                <a:solidFill>
                  <a:srgbClr val="000000"/>
                </a:solidFill>
                <a:effectLst/>
                <a:latin typeface="Arial" panose="020B0604020202020204" pitchFamily="34" charset="0"/>
                <a:ea typeface="Calibri" panose="020F0502020204030204" pitchFamily="34" charset="0"/>
              </a:rPr>
              <a:t>Selective breeding</a:t>
            </a:r>
            <a:r>
              <a:rPr lang="en-AU" sz="1800" dirty="0">
                <a:solidFill>
                  <a:srgbClr val="000000"/>
                </a:solidFill>
                <a:effectLst/>
                <a:latin typeface="Arial" panose="020B0604020202020204" pitchFamily="34" charset="0"/>
                <a:ea typeface="Calibri" panose="020F0502020204030204" pitchFamily="34" charset="0"/>
              </a:rPr>
              <a:t> therefore is the process that has been used by humans for thousands of years to produce breeds of animals or varieties of plants</a:t>
            </a:r>
            <a:endParaRPr lang="en-US" sz="1800" dirty="0">
              <a:solidFill>
                <a:srgbClr val="000000"/>
              </a:solidFill>
              <a:latin typeface="Arial" panose="020B0604020202020204" pitchFamily="34" charset="0"/>
              <a:ea typeface="Calibri" panose="020F0502020204030204" pitchFamily="34" charset="0"/>
            </a:endParaRPr>
          </a:p>
          <a:p>
            <a:pPr marL="285750" indent="-285750">
              <a:lnSpc>
                <a:spcPct val="110000"/>
              </a:lnSpc>
              <a:buFont typeface="Arial" panose="020B0604020202020204" pitchFamily="34" charset="0"/>
              <a:buChar char="•"/>
            </a:pPr>
            <a:r>
              <a:rPr lang="en-AU" sz="1800" dirty="0">
                <a:solidFill>
                  <a:srgbClr val="000000"/>
                </a:solidFill>
                <a:effectLst/>
                <a:latin typeface="Arial" panose="020B0604020202020204" pitchFamily="34" charset="0"/>
                <a:ea typeface="Calibri" panose="020F0502020204030204" pitchFamily="34" charset="0"/>
              </a:rPr>
              <a:t>For example, farmers may choose individual cows to mate that are better at producing more milk or milk that has a particular protein content (such as A2 milk)</a:t>
            </a:r>
            <a:endParaRPr lang="en-US" sz="1800" dirty="0">
              <a:solidFill>
                <a:srgbClr val="000000"/>
              </a:solidFill>
              <a:effectLst/>
              <a:ea typeface="Calibri" panose="020F0502020204030204" pitchFamily="34" charset="0"/>
            </a:endParaRPr>
          </a:p>
          <a:p>
            <a:pPr marL="285750" indent="-285750">
              <a:lnSpc>
                <a:spcPct val="110000"/>
              </a:lnSpc>
              <a:buFont typeface="Arial" panose="020B0604020202020204" pitchFamily="34" charset="0"/>
              <a:buChar char="•"/>
            </a:pPr>
            <a:r>
              <a:rPr lang="en-AU" sz="1800" dirty="0">
                <a:solidFill>
                  <a:srgbClr val="000000"/>
                </a:solidFill>
                <a:effectLst/>
                <a:latin typeface="Arial" panose="020B0604020202020204" pitchFamily="34" charset="0"/>
                <a:ea typeface="Calibri" panose="020F0502020204030204" pitchFamily="34" charset="0"/>
              </a:rPr>
              <a:t>Fruit growers may develop varieties of apples (such as Bravo apples) because they have better nutritional value or are superior to export</a:t>
            </a:r>
            <a:endParaRPr lang="en-US" sz="1800" b="0" i="0" dirty="0">
              <a:effectLst/>
            </a:endParaRPr>
          </a:p>
        </p:txBody>
      </p:sp>
      <p:sp>
        <p:nvSpPr>
          <p:cNvPr id="4" name="Slide Number Placeholder 3">
            <a:extLst>
              <a:ext uri="{FF2B5EF4-FFF2-40B4-BE49-F238E27FC236}">
                <a16:creationId xmlns:a16="http://schemas.microsoft.com/office/drawing/2014/main" id="{6138D722-3367-4966-8F6E-1A6DA59FC94F}"/>
              </a:ext>
            </a:extLst>
          </p:cNvPr>
          <p:cNvSpPr>
            <a:spLocks noGrp="1"/>
          </p:cNvSpPr>
          <p:nvPr>
            <p:ph type="sldNum" sz="quarter" idx="12"/>
          </p:nvPr>
        </p:nvSpPr>
        <p:spPr/>
        <p:txBody>
          <a:bodyPr/>
          <a:lstStyle/>
          <a:p>
            <a:fld id="{134130E5-E61B-4CBB-BE4D-E8692FE607E9}" type="slidenum">
              <a:rPr lang="en-AU" smtClean="0"/>
              <a:t>7</a:t>
            </a:fld>
            <a:endParaRPr lang="en-AU" dirty="0"/>
          </a:p>
        </p:txBody>
      </p:sp>
      <p:sp>
        <p:nvSpPr>
          <p:cNvPr id="5" name="Footer Placeholder 4">
            <a:extLst>
              <a:ext uri="{FF2B5EF4-FFF2-40B4-BE49-F238E27FC236}">
                <a16:creationId xmlns:a16="http://schemas.microsoft.com/office/drawing/2014/main" id="{061B4466-C1C8-48CA-AC8D-F543A9FCAF2D}"/>
              </a:ext>
            </a:extLst>
          </p:cNvPr>
          <p:cNvSpPr>
            <a:spLocks noGrp="1"/>
          </p:cNvSpPr>
          <p:nvPr>
            <p:ph type="ftr" sz="quarter" idx="3"/>
          </p:nvPr>
        </p:nvSpPr>
        <p:spPr/>
        <p:txBody>
          <a:bodyPr/>
          <a:lstStyle/>
          <a:p>
            <a:r>
              <a:rPr lang="en-AU" dirty="0"/>
              <a:t>PRIMED10TL001 | Science | PowerPoint 3.0 | WA primary producers – solving the big issues</a:t>
            </a:r>
          </a:p>
        </p:txBody>
      </p:sp>
      <p:sp>
        <p:nvSpPr>
          <p:cNvPr id="7" name="Text Placeholder 6">
            <a:extLst>
              <a:ext uri="{FF2B5EF4-FFF2-40B4-BE49-F238E27FC236}">
                <a16:creationId xmlns:a16="http://schemas.microsoft.com/office/drawing/2014/main" id="{380FFA16-F1AC-4512-9FAB-45B675CA711F}"/>
              </a:ext>
            </a:extLst>
          </p:cNvPr>
          <p:cNvSpPr>
            <a:spLocks noGrp="1"/>
          </p:cNvSpPr>
          <p:nvPr>
            <p:ph type="body" sz="half" idx="13"/>
          </p:nvPr>
        </p:nvSpPr>
        <p:spPr/>
        <p:txBody>
          <a:bodyPr/>
          <a:lstStyle/>
          <a:p>
            <a:r>
              <a:rPr lang="en-AU" dirty="0"/>
              <a:t>Image 3.0.5 Cattle grazing pastures – the result of selective breeding</a:t>
            </a:r>
          </a:p>
        </p:txBody>
      </p:sp>
    </p:spTree>
    <p:custDataLst>
      <p:tags r:id="rId1"/>
    </p:custDataLst>
    <p:extLst>
      <p:ext uri="{BB962C8B-B14F-4D97-AF65-F5344CB8AC3E}">
        <p14:creationId xmlns:p14="http://schemas.microsoft.com/office/powerpoint/2010/main" val="2792887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dirty="0"/>
              <a:t>Selective breeding video</a:t>
            </a:r>
          </a:p>
        </p:txBody>
      </p:sp>
      <p:sp>
        <p:nvSpPr>
          <p:cNvPr id="9" name="Content Placeholder 8"/>
          <p:cNvSpPr>
            <a:spLocks noGrp="1"/>
          </p:cNvSpPr>
          <p:nvPr>
            <p:ph idx="1"/>
          </p:nvPr>
        </p:nvSpPr>
        <p:spPr/>
        <p:txBody>
          <a:bodyPr>
            <a:normAutofit/>
          </a:bodyPr>
          <a:lstStyle/>
          <a:p>
            <a:pPr>
              <a:lnSpc>
                <a:spcPct val="100000"/>
              </a:lnSpc>
            </a:pPr>
            <a:r>
              <a:rPr lang="en-AU" dirty="0"/>
              <a:t>To gain an overview of the processes of selective breeding and genetics, watch the video </a:t>
            </a:r>
            <a:r>
              <a:rPr lang="en-AU" dirty="0">
                <a:hlinkClick r:id="rId3"/>
              </a:rPr>
              <a:t>Selective </a:t>
            </a:r>
            <a:r>
              <a:rPr lang="en-AU" dirty="0" smtClean="0">
                <a:hlinkClick r:id="rId3"/>
              </a:rPr>
              <a:t>breeding</a:t>
            </a:r>
            <a:r>
              <a:rPr lang="en-AU" dirty="0" smtClean="0"/>
              <a:t>. </a:t>
            </a:r>
            <a:endParaRPr lang="en-AU" dirty="0"/>
          </a:p>
          <a:p>
            <a:endParaRPr lang="en-AU" dirty="0"/>
          </a:p>
        </p:txBody>
      </p:sp>
      <p:sp>
        <p:nvSpPr>
          <p:cNvPr id="5" name="Slide Number Placeholder 4"/>
          <p:cNvSpPr>
            <a:spLocks noGrp="1"/>
          </p:cNvSpPr>
          <p:nvPr>
            <p:ph type="sldNum" sz="quarter" idx="12"/>
          </p:nvPr>
        </p:nvSpPr>
        <p:spPr/>
        <p:txBody>
          <a:bodyPr/>
          <a:lstStyle/>
          <a:p>
            <a:fld id="{134130E5-E61B-4CBB-BE4D-E8692FE607E9}" type="slidenum">
              <a:rPr lang="en-AU" smtClean="0"/>
              <a:t>8</a:t>
            </a:fld>
            <a:endParaRPr lang="en-AU"/>
          </a:p>
        </p:txBody>
      </p:sp>
      <p:sp>
        <p:nvSpPr>
          <p:cNvPr id="6" name="Footer Placeholder 5"/>
          <p:cNvSpPr>
            <a:spLocks noGrp="1"/>
          </p:cNvSpPr>
          <p:nvPr>
            <p:ph type="ftr" sz="quarter" idx="3"/>
          </p:nvPr>
        </p:nvSpPr>
        <p:spPr/>
        <p:txBody>
          <a:bodyPr/>
          <a:lstStyle/>
          <a:p>
            <a:r>
              <a:rPr lang="en-AU" dirty="0"/>
              <a:t>PRIMED10TL001 | Science | PowerPoint 3.0 | WA primary producers – solving the big issues </a:t>
            </a:r>
          </a:p>
        </p:txBody>
      </p:sp>
    </p:spTree>
    <p:custDataLst>
      <p:tags r:id="rId1"/>
    </p:custDataLst>
    <p:extLst>
      <p:ext uri="{BB962C8B-B14F-4D97-AF65-F5344CB8AC3E}">
        <p14:creationId xmlns:p14="http://schemas.microsoft.com/office/powerpoint/2010/main" val="1704689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6550-D94A-47A4-96E3-2D8848FF1FA4}"/>
              </a:ext>
            </a:extLst>
          </p:cNvPr>
          <p:cNvSpPr>
            <a:spLocks noGrp="1"/>
          </p:cNvSpPr>
          <p:nvPr>
            <p:ph type="title"/>
          </p:nvPr>
        </p:nvSpPr>
        <p:spPr/>
        <p:txBody>
          <a:bodyPr/>
          <a:lstStyle/>
          <a:p>
            <a:r>
              <a:rPr lang="en-AU" dirty="0"/>
              <a:t>Student activities</a:t>
            </a:r>
          </a:p>
        </p:txBody>
      </p:sp>
      <p:sp>
        <p:nvSpPr>
          <p:cNvPr id="3" name="Content Placeholder 2">
            <a:extLst>
              <a:ext uri="{FF2B5EF4-FFF2-40B4-BE49-F238E27FC236}">
                <a16:creationId xmlns:a16="http://schemas.microsoft.com/office/drawing/2014/main" id="{A1DADF0B-C986-4733-853C-3E92779A9EA8}"/>
              </a:ext>
            </a:extLst>
          </p:cNvPr>
          <p:cNvSpPr>
            <a:spLocks noGrp="1"/>
          </p:cNvSpPr>
          <p:nvPr>
            <p:ph idx="1"/>
          </p:nvPr>
        </p:nvSpPr>
        <p:spPr>
          <a:xfrm>
            <a:off x="838200" y="1517894"/>
            <a:ext cx="10515600" cy="4986739"/>
          </a:xfrm>
        </p:spPr>
        <p:txBody>
          <a:bodyPr>
            <a:noAutofit/>
          </a:bodyPr>
          <a:lstStyle/>
          <a:p>
            <a:pPr marL="0" indent="0">
              <a:lnSpc>
                <a:spcPct val="120000"/>
              </a:lnSpc>
              <a:buNone/>
            </a:pPr>
            <a:r>
              <a:rPr lang="en-AU" dirty="0"/>
              <a:t>Use Student worksheet 3.1 to complete the following activities:</a:t>
            </a:r>
          </a:p>
          <a:p>
            <a:pPr>
              <a:lnSpc>
                <a:spcPct val="120000"/>
              </a:lnSpc>
            </a:pPr>
            <a:r>
              <a:rPr lang="en-AU" dirty="0"/>
              <a:t>Activity 1: Pigeon breeding - genetics at work</a:t>
            </a:r>
          </a:p>
          <a:p>
            <a:pPr>
              <a:lnSpc>
                <a:spcPct val="120000"/>
              </a:lnSpc>
            </a:pPr>
            <a:r>
              <a:rPr lang="en-AU" dirty="0"/>
              <a:t>Activity 2: Selective breeding for lower GHG emissions</a:t>
            </a:r>
          </a:p>
          <a:p>
            <a:pPr>
              <a:lnSpc>
                <a:spcPct val="120000"/>
              </a:lnSpc>
            </a:pPr>
            <a:r>
              <a:rPr lang="en-AU" dirty="0"/>
              <a:t>Activity 3: Examining the pros and cons of selective breeding</a:t>
            </a:r>
          </a:p>
          <a:p>
            <a:pPr>
              <a:lnSpc>
                <a:spcPct val="120000"/>
              </a:lnSpc>
            </a:pPr>
            <a:r>
              <a:rPr lang="en-AU" dirty="0"/>
              <a:t>Activity 4: Career exploration</a:t>
            </a:r>
          </a:p>
          <a:p>
            <a:pPr>
              <a:lnSpc>
                <a:spcPct val="120000"/>
              </a:lnSpc>
            </a:pPr>
            <a:r>
              <a:rPr lang="en-AU" dirty="0"/>
              <a:t>Extension activity 5: Food for thought – why are some chicken eggshells white and others brown?</a:t>
            </a:r>
          </a:p>
          <a:p>
            <a:pPr>
              <a:lnSpc>
                <a:spcPct val="120000"/>
              </a:lnSpc>
            </a:pPr>
            <a:endParaRPr lang="en-AU" dirty="0"/>
          </a:p>
          <a:p>
            <a:pPr>
              <a:lnSpc>
                <a:spcPct val="120000"/>
              </a:lnSpc>
            </a:pPr>
            <a:endParaRPr lang="en-AU" dirty="0"/>
          </a:p>
          <a:p>
            <a:pPr>
              <a:lnSpc>
                <a:spcPct val="120000"/>
              </a:lnSpc>
            </a:pPr>
            <a:endParaRPr lang="en-AU" u="sng" dirty="0"/>
          </a:p>
          <a:p>
            <a:pPr marL="0" indent="0">
              <a:lnSpc>
                <a:spcPct val="120000"/>
              </a:lnSpc>
              <a:buNone/>
            </a:pPr>
            <a:endParaRPr lang="en-AU" dirty="0"/>
          </a:p>
        </p:txBody>
      </p:sp>
      <p:sp>
        <p:nvSpPr>
          <p:cNvPr id="4" name="Slide Number Placeholder 3">
            <a:extLst>
              <a:ext uri="{FF2B5EF4-FFF2-40B4-BE49-F238E27FC236}">
                <a16:creationId xmlns:a16="http://schemas.microsoft.com/office/drawing/2014/main" id="{FE469D70-0534-4E49-8692-D223BEB49196}"/>
              </a:ext>
            </a:extLst>
          </p:cNvPr>
          <p:cNvSpPr>
            <a:spLocks noGrp="1"/>
          </p:cNvSpPr>
          <p:nvPr>
            <p:ph type="sldNum" sz="quarter" idx="12"/>
          </p:nvPr>
        </p:nvSpPr>
        <p:spPr/>
        <p:txBody>
          <a:bodyPr/>
          <a:lstStyle/>
          <a:p>
            <a:fld id="{134130E5-E61B-4CBB-BE4D-E8692FE607E9}" type="slidenum">
              <a:rPr lang="en-AU" smtClean="0"/>
              <a:t>9</a:t>
            </a:fld>
            <a:endParaRPr lang="en-AU"/>
          </a:p>
        </p:txBody>
      </p:sp>
      <p:sp>
        <p:nvSpPr>
          <p:cNvPr id="5" name="Footer Placeholder 4">
            <a:extLst>
              <a:ext uri="{FF2B5EF4-FFF2-40B4-BE49-F238E27FC236}">
                <a16:creationId xmlns:a16="http://schemas.microsoft.com/office/drawing/2014/main" id="{87E62019-D76C-4481-99B7-CE8762596A50}"/>
              </a:ext>
            </a:extLst>
          </p:cNvPr>
          <p:cNvSpPr>
            <a:spLocks noGrp="1"/>
          </p:cNvSpPr>
          <p:nvPr>
            <p:ph type="ftr" sz="quarter" idx="3"/>
          </p:nvPr>
        </p:nvSpPr>
        <p:spPr/>
        <p:txBody>
          <a:bodyPr/>
          <a:lstStyle/>
          <a:p>
            <a:r>
              <a:rPr lang="en-AU" dirty="0"/>
              <a:t>PRIMED10TL001 | Science | PowerPoint 3.0 | WA primary producers – solving the big issues</a:t>
            </a:r>
          </a:p>
        </p:txBody>
      </p:sp>
    </p:spTree>
    <p:custDataLst>
      <p:tags r:id="rId1"/>
    </p:custDataLst>
    <p:extLst>
      <p:ext uri="{BB962C8B-B14F-4D97-AF65-F5344CB8AC3E}">
        <p14:creationId xmlns:p14="http://schemas.microsoft.com/office/powerpoint/2010/main" val="4116806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ENCE_Presentation.potx" id="{F188A3F0-1164-430F-B131-D794ADCFAD2C}" vid="{37B3992D-9CCE-4042-A874-3C6A7AB3D2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39100e6-dc5b-4952-bae1-a6b604181575">
      <UserInfo>
        <DisplayName/>
        <AccountId xsi:nil="true"/>
        <AccountType/>
      </UserInfo>
    </SharedWithUsers>
    <MediaLengthInSeconds xmlns="c11337b8-a1c9-4e93-a10e-b9c3de58965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EACF6BC67DC64E81EC1693F0C041B9" ma:contentTypeVersion="12" ma:contentTypeDescription="Create a new document." ma:contentTypeScope="" ma:versionID="2bb1e2135f37ff5c454a61ad5785ef49">
  <xsd:schema xmlns:xsd="http://www.w3.org/2001/XMLSchema" xmlns:xs="http://www.w3.org/2001/XMLSchema" xmlns:p="http://schemas.microsoft.com/office/2006/metadata/properties" xmlns:ns2="c11337b8-a1c9-4e93-a10e-b9c3de58965d" xmlns:ns3="939100e6-dc5b-4952-bae1-a6b604181575" targetNamespace="http://schemas.microsoft.com/office/2006/metadata/properties" ma:root="true" ma:fieldsID="15b09a6b1faadbb15ceed342801856bc" ns2:_="" ns3:_="">
    <xsd:import namespace="c11337b8-a1c9-4e93-a10e-b9c3de58965d"/>
    <xsd:import namespace="939100e6-dc5b-4952-bae1-a6b6041815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1337b8-a1c9-4e93-a10e-b9c3de5896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9100e6-dc5b-4952-bae1-a6b60418157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03CD0F-9331-4840-902D-BD6C13839AA3}">
  <ds:schemaRefs>
    <ds:schemaRef ds:uri="http://schemas.microsoft.com/sharepoint/v3/contenttype/forms"/>
  </ds:schemaRefs>
</ds:datastoreItem>
</file>

<file path=customXml/itemProps2.xml><?xml version="1.0" encoding="utf-8"?>
<ds:datastoreItem xmlns:ds="http://schemas.openxmlformats.org/officeDocument/2006/customXml" ds:itemID="{6E045E52-86FD-4DDF-AA7C-84051C4EADE1}">
  <ds:schemaRefs>
    <ds:schemaRef ds:uri="http://schemas.openxmlformats.org/package/2006/metadata/core-properties"/>
    <ds:schemaRef ds:uri="http://purl.org/dc/dcmitype/"/>
    <ds:schemaRef ds:uri="939100e6-dc5b-4952-bae1-a6b604181575"/>
    <ds:schemaRef ds:uri="http://purl.org/dc/elements/1.1/"/>
    <ds:schemaRef ds:uri="http://schemas.microsoft.com/office/2006/documentManagement/types"/>
    <ds:schemaRef ds:uri="http://schemas.microsoft.com/office/infopath/2007/PartnerControls"/>
    <ds:schemaRef ds:uri="http://purl.org/dc/terms/"/>
    <ds:schemaRef ds:uri="c11337b8-a1c9-4e93-a10e-b9c3de58965d"/>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0842E44-A157-42A7-9D3A-D38F35CB03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1337b8-a1c9-4e93-a10e-b9c3de58965d"/>
    <ds:schemaRef ds:uri="939100e6-dc5b-4952-bae1-a6b6041815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SCIENCE_Presentation</Template>
  <TotalTime>1462</TotalTime>
  <Words>1066</Words>
  <Application>Microsoft Office PowerPoint</Application>
  <PresentationFormat>Widescreen</PresentationFormat>
  <Paragraphs>107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An introduction to selective breeding and genetics  </vt:lpstr>
      <vt:lpstr>The history of selective breeding</vt:lpstr>
      <vt:lpstr>Aboriginal and Torres Strait Islander farming and agriculture</vt:lpstr>
      <vt:lpstr>Charles Darwin</vt:lpstr>
      <vt:lpstr>Gregor Mendel</vt:lpstr>
      <vt:lpstr>The origin of modern wheat</vt:lpstr>
      <vt:lpstr>Selective breeding</vt:lpstr>
      <vt:lpstr>Selective breeding video</vt:lpstr>
      <vt:lpstr>Student activities</vt:lpstr>
      <vt:lpstr>Acknowledgements</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WEBSTER Dave [SIDE - Sch of Isol &amp; Dist Edu]</dc:creator>
  <cp:lastModifiedBy>DELVES Vicki [Curriculum Support]</cp:lastModifiedBy>
  <cp:revision>67</cp:revision>
  <dcterms:created xsi:type="dcterms:W3CDTF">2021-06-17T23:25:55Z</dcterms:created>
  <dcterms:modified xsi:type="dcterms:W3CDTF">2021-10-31T05:23:22Z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0x01010006EACF6BC67DC64E81EC1693F0C041B9</vt:lpwstr>
  </property>
  <property fmtid="{D5CDD505-2E9C-101B-9397-08002B2CF9AE}" pid="3" name="Order">
    <vt:r8>245600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TriggerFlowInfo">
    <vt:lpwstr/>
  </property>
  <property fmtid="{D5CDD505-2E9C-101B-9397-08002B2CF9AE}" pid="10" name="_SourceUrl">
    <vt:lpwstr/>
  </property>
  <property fmtid="{D5CDD505-2E9C-101B-9397-08002B2CF9AE}" pid="11" name="_SharedFileIndex">
    <vt:lpwstr/>
  </property>
  <property fmtid="{D5CDD505-2E9C-101B-9397-08002B2CF9AE}" pid="12" name="ArticulateGUID">
    <vt:lpwstr>226C237B-2708-43C3-A2EC-9473B966A633</vt:lpwstr>
  </property>
  <property fmtid="{D5CDD505-2E9C-101B-9397-08002B2CF9AE}" pid="13" name="ArticulatePath">
    <vt:lpwstr>3_0_AnIntroductionToSelectiveBreedingAndGenetics</vt:lpwstr>
  </property>
</Properties>
</file>