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5"/>
  </p:notesMasterIdLst>
  <p:sldIdLst>
    <p:sldId id="256" r:id="rId5"/>
    <p:sldId id="274" r:id="rId6"/>
    <p:sldId id="275" r:id="rId7"/>
    <p:sldId id="278" r:id="rId8"/>
    <p:sldId id="276" r:id="rId9"/>
    <p:sldId id="277" r:id="rId10"/>
    <p:sldId id="279" r:id="rId11"/>
    <p:sldId id="280" r:id="rId12"/>
    <p:sldId id="281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D2C1741-701B-4DD5-BF6F-1051B0C6122F}">
          <p14:sldIdLst>
            <p14:sldId id="256"/>
            <p14:sldId id="274"/>
            <p14:sldId id="275"/>
            <p14:sldId id="278"/>
            <p14:sldId id="276"/>
            <p14:sldId id="277"/>
            <p14:sldId id="279"/>
            <p14:sldId id="280"/>
            <p14:sldId id="281"/>
          </p14:sldIdLst>
        </p14:section>
        <p14:section name="Untitled Section" id="{76853BB8-26A1-4638-8961-4AA815ECCA7C}">
          <p14:sldIdLst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5CAE"/>
    <a:srgbClr val="DA3F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95F45C-348C-4C88-BA9A-F74E7AAB232C}" v="4" dt="2021-06-11T07:01:35.377"/>
    <p1510:client id="{5EADB8C0-540B-4CCF-BD53-6F5EA936BDFC}" v="6" dt="2021-06-17T02:16:33.699"/>
    <p1510:client id="{85672D1A-CF14-469C-9473-185247C9D6D3}" v="12" dt="2021-06-11T06:51:06.131"/>
    <p1510:client id="{E317CDC0-CDB3-4331-981F-1F95B33006D9}" v="205" dt="2021-06-11T06:48:21.5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 Jennifer [SIDE - Sch of Isol &amp; Dist Edu]" userId="S::jennifer.hanna@education.wa.edu.au::33ac2ddb-3fa9-4423-b8f6-52df00e7f56e" providerId="AD" clId="Web-{E317CDC0-CDB3-4331-981F-1F95B33006D9}"/>
    <pc:docChg chg="modSld">
      <pc:chgData name="HANNA Jennifer [SIDE - Sch of Isol &amp; Dist Edu]" userId="S::jennifer.hanna@education.wa.edu.au::33ac2ddb-3fa9-4423-b8f6-52df00e7f56e" providerId="AD" clId="Web-{E317CDC0-CDB3-4331-981F-1F95B33006D9}" dt="2021-06-11T06:48:09.220" v="109" actId="20577"/>
      <pc:docMkLst>
        <pc:docMk/>
      </pc:docMkLst>
      <pc:sldChg chg="modSp">
        <pc:chgData name="HANNA Jennifer [SIDE - Sch of Isol &amp; Dist Edu]" userId="S::jennifer.hanna@education.wa.edu.au::33ac2ddb-3fa9-4423-b8f6-52df00e7f56e" providerId="AD" clId="Web-{E317CDC0-CDB3-4331-981F-1F95B33006D9}" dt="2021-06-11T06:48:09.220" v="109" actId="20577"/>
        <pc:sldMkLst>
          <pc:docMk/>
          <pc:sldMk cId="2839639196" sldId="273"/>
        </pc:sldMkLst>
        <pc:spChg chg="mod">
          <ac:chgData name="HANNA Jennifer [SIDE - Sch of Isol &amp; Dist Edu]" userId="S::jennifer.hanna@education.wa.edu.au::33ac2ddb-3fa9-4423-b8f6-52df00e7f56e" providerId="AD" clId="Web-{E317CDC0-CDB3-4331-981F-1F95B33006D9}" dt="2021-06-11T06:48:09.220" v="109" actId="20577"/>
          <ac:spMkLst>
            <pc:docMk/>
            <pc:sldMk cId="2839639196" sldId="273"/>
            <ac:spMk id="3" creationId="{00000000-0000-0000-0000-000000000000}"/>
          </ac:spMkLst>
        </pc:spChg>
      </pc:sldChg>
      <pc:sldChg chg="addSp modSp mod modClrScheme chgLayout">
        <pc:chgData name="HANNA Jennifer [SIDE - Sch of Isol &amp; Dist Edu]" userId="S::jennifer.hanna@education.wa.edu.au::33ac2ddb-3fa9-4423-b8f6-52df00e7f56e" providerId="AD" clId="Web-{E317CDC0-CDB3-4331-981F-1F95B33006D9}" dt="2021-06-11T06:40:16.311" v="67" actId="20577"/>
        <pc:sldMkLst>
          <pc:docMk/>
          <pc:sldMk cId="585288321" sldId="275"/>
        </pc:sldMkLst>
        <pc:spChg chg="mod">
          <ac:chgData name="HANNA Jennifer [SIDE - Sch of Isol &amp; Dist Edu]" userId="S::jennifer.hanna@education.wa.edu.au::33ac2ddb-3fa9-4423-b8f6-52df00e7f56e" providerId="AD" clId="Web-{E317CDC0-CDB3-4331-981F-1F95B33006D9}" dt="2021-06-11T06:36:45.137" v="1"/>
          <ac:spMkLst>
            <pc:docMk/>
            <pc:sldMk cId="585288321" sldId="275"/>
            <ac:spMk id="2" creationId="{00000000-0000-0000-0000-000000000000}"/>
          </ac:spMkLst>
        </pc:spChg>
        <pc:spChg chg="mod">
          <ac:chgData name="HANNA Jennifer [SIDE - Sch of Isol &amp; Dist Edu]" userId="S::jennifer.hanna@education.wa.edu.au::33ac2ddb-3fa9-4423-b8f6-52df00e7f56e" providerId="AD" clId="Web-{E317CDC0-CDB3-4331-981F-1F95B33006D9}" dt="2021-06-11T06:36:45.137" v="1"/>
          <ac:spMkLst>
            <pc:docMk/>
            <pc:sldMk cId="585288321" sldId="275"/>
            <ac:spMk id="3" creationId="{00000000-0000-0000-0000-000000000000}"/>
          </ac:spMkLst>
        </pc:spChg>
        <pc:spChg chg="mod">
          <ac:chgData name="HANNA Jennifer [SIDE - Sch of Isol &amp; Dist Edu]" userId="S::jennifer.hanna@education.wa.edu.au::33ac2ddb-3fa9-4423-b8f6-52df00e7f56e" providerId="AD" clId="Web-{E317CDC0-CDB3-4331-981F-1F95B33006D9}" dt="2021-06-11T06:36:45.137" v="1"/>
          <ac:spMkLst>
            <pc:docMk/>
            <pc:sldMk cId="585288321" sldId="275"/>
            <ac:spMk id="4" creationId="{00000000-0000-0000-0000-000000000000}"/>
          </ac:spMkLst>
        </pc:spChg>
        <pc:spChg chg="mod">
          <ac:chgData name="HANNA Jennifer [SIDE - Sch of Isol &amp; Dist Edu]" userId="S::jennifer.hanna@education.wa.edu.au::33ac2ddb-3fa9-4423-b8f6-52df00e7f56e" providerId="AD" clId="Web-{E317CDC0-CDB3-4331-981F-1F95B33006D9}" dt="2021-06-11T06:37:00.763" v="9" actId="20577"/>
          <ac:spMkLst>
            <pc:docMk/>
            <pc:sldMk cId="585288321" sldId="275"/>
            <ac:spMk id="5" creationId="{00000000-0000-0000-0000-000000000000}"/>
          </ac:spMkLst>
        </pc:spChg>
        <pc:spChg chg="add mod">
          <ac:chgData name="HANNA Jennifer [SIDE - Sch of Isol &amp; Dist Edu]" userId="S::jennifer.hanna@education.wa.edu.au::33ac2ddb-3fa9-4423-b8f6-52df00e7f56e" providerId="AD" clId="Web-{E317CDC0-CDB3-4331-981F-1F95B33006D9}" dt="2021-06-11T06:40:16.311" v="67" actId="20577"/>
          <ac:spMkLst>
            <pc:docMk/>
            <pc:sldMk cId="585288321" sldId="275"/>
            <ac:spMk id="8" creationId="{BD8FF1AF-0942-42B5-A180-45E67429C13A}"/>
          </ac:spMkLst>
        </pc:spChg>
        <pc:picChg chg="add mod ord">
          <ac:chgData name="HANNA Jennifer [SIDE - Sch of Isol &amp; Dist Edu]" userId="S::jennifer.hanna@education.wa.edu.au::33ac2ddb-3fa9-4423-b8f6-52df00e7f56e" providerId="AD" clId="Web-{E317CDC0-CDB3-4331-981F-1F95B33006D9}" dt="2021-06-11T06:39:51.670" v="51" actId="1076"/>
          <ac:picMkLst>
            <pc:docMk/>
            <pc:sldMk cId="585288321" sldId="275"/>
            <ac:picMk id="7" creationId="{B8A3585B-922F-4D98-AED6-26C21D964D8B}"/>
          </ac:picMkLst>
        </pc:picChg>
      </pc:sldChg>
      <pc:sldChg chg="modSp">
        <pc:chgData name="HANNA Jennifer [SIDE - Sch of Isol &amp; Dist Edu]" userId="S::jennifer.hanna@education.wa.edu.au::33ac2ddb-3fa9-4423-b8f6-52df00e7f56e" providerId="AD" clId="Web-{E317CDC0-CDB3-4331-981F-1F95B33006D9}" dt="2021-06-11T06:37:29.247" v="17" actId="20577"/>
        <pc:sldMkLst>
          <pc:docMk/>
          <pc:sldMk cId="603136869" sldId="276"/>
        </pc:sldMkLst>
        <pc:spChg chg="mod">
          <ac:chgData name="HANNA Jennifer [SIDE - Sch of Isol &amp; Dist Edu]" userId="S::jennifer.hanna@education.wa.edu.au::33ac2ddb-3fa9-4423-b8f6-52df00e7f56e" providerId="AD" clId="Web-{E317CDC0-CDB3-4331-981F-1F95B33006D9}" dt="2021-06-11T06:37:29.247" v="17" actId="20577"/>
          <ac:spMkLst>
            <pc:docMk/>
            <pc:sldMk cId="603136869" sldId="276"/>
            <ac:spMk id="5" creationId="{00000000-0000-0000-0000-000000000000}"/>
          </ac:spMkLst>
        </pc:spChg>
      </pc:sldChg>
      <pc:sldChg chg="modSp">
        <pc:chgData name="HANNA Jennifer [SIDE - Sch of Isol &amp; Dist Edu]" userId="S::jennifer.hanna@education.wa.edu.au::33ac2ddb-3fa9-4423-b8f6-52df00e7f56e" providerId="AD" clId="Web-{E317CDC0-CDB3-4331-981F-1F95B33006D9}" dt="2021-06-11T06:37:17.731" v="16" actId="20577"/>
        <pc:sldMkLst>
          <pc:docMk/>
          <pc:sldMk cId="1743656201" sldId="278"/>
        </pc:sldMkLst>
        <pc:spChg chg="mod">
          <ac:chgData name="HANNA Jennifer [SIDE - Sch of Isol &amp; Dist Edu]" userId="S::jennifer.hanna@education.wa.edu.au::33ac2ddb-3fa9-4423-b8f6-52df00e7f56e" providerId="AD" clId="Web-{E317CDC0-CDB3-4331-981F-1F95B33006D9}" dt="2021-06-11T06:37:17.731" v="16" actId="20577"/>
          <ac:spMkLst>
            <pc:docMk/>
            <pc:sldMk cId="1743656201" sldId="278"/>
            <ac:spMk id="5" creationId="{00000000-0000-0000-0000-000000000000}"/>
          </ac:spMkLst>
        </pc:spChg>
      </pc:sldChg>
      <pc:sldChg chg="modSp">
        <pc:chgData name="HANNA Jennifer [SIDE - Sch of Isol &amp; Dist Edu]" userId="S::jennifer.hanna@education.wa.edu.au::33ac2ddb-3fa9-4423-b8f6-52df00e7f56e" providerId="AD" clId="Web-{E317CDC0-CDB3-4331-981F-1F95B33006D9}" dt="2021-06-11T06:37:44.732" v="25" actId="20577"/>
        <pc:sldMkLst>
          <pc:docMk/>
          <pc:sldMk cId="1841362161" sldId="281"/>
        </pc:sldMkLst>
        <pc:spChg chg="mod">
          <ac:chgData name="HANNA Jennifer [SIDE - Sch of Isol &amp; Dist Edu]" userId="S::jennifer.hanna@education.wa.edu.au::33ac2ddb-3fa9-4423-b8f6-52df00e7f56e" providerId="AD" clId="Web-{E317CDC0-CDB3-4331-981F-1F95B33006D9}" dt="2021-06-11T06:37:44.732" v="25" actId="20577"/>
          <ac:spMkLst>
            <pc:docMk/>
            <pc:sldMk cId="1841362161" sldId="281"/>
            <ac:spMk id="5" creationId="{00000000-0000-0000-0000-000000000000}"/>
          </ac:spMkLst>
        </pc:spChg>
      </pc:sldChg>
    </pc:docChg>
  </pc:docChgLst>
  <pc:docChgLst>
    <pc:chgData name="HANNA Jennifer [SIDE - Sch of Isol &amp; Dist Edu]" userId="S::jennifer.hanna@education.wa.edu.au::33ac2ddb-3fa9-4423-b8f6-52df00e7f56e" providerId="AD" clId="Web-{85672D1A-CF14-469C-9473-185247C9D6D3}"/>
    <pc:docChg chg="modSld">
      <pc:chgData name="HANNA Jennifer [SIDE - Sch of Isol &amp; Dist Edu]" userId="S::jennifer.hanna@education.wa.edu.au::33ac2ddb-3fa9-4423-b8f6-52df00e7f56e" providerId="AD" clId="Web-{85672D1A-CF14-469C-9473-185247C9D6D3}" dt="2021-06-11T06:51:06.131" v="8" actId="20577"/>
      <pc:docMkLst>
        <pc:docMk/>
      </pc:docMkLst>
      <pc:sldChg chg="addSp modSp">
        <pc:chgData name="HANNA Jennifer [SIDE - Sch of Isol &amp; Dist Edu]" userId="S::jennifer.hanna@education.wa.edu.au::33ac2ddb-3fa9-4423-b8f6-52df00e7f56e" providerId="AD" clId="Web-{85672D1A-CF14-469C-9473-185247C9D6D3}" dt="2021-06-11T06:51:06.131" v="8" actId="20577"/>
        <pc:sldMkLst>
          <pc:docMk/>
          <pc:sldMk cId="379198198" sldId="277"/>
        </pc:sldMkLst>
        <pc:spChg chg="add mod">
          <ac:chgData name="HANNA Jennifer [SIDE - Sch of Isol &amp; Dist Edu]" userId="S::jennifer.hanna@education.wa.edu.au::33ac2ddb-3fa9-4423-b8f6-52df00e7f56e" providerId="AD" clId="Web-{85672D1A-CF14-469C-9473-185247C9D6D3}" dt="2021-06-11T06:51:06.131" v="8" actId="20577"/>
          <ac:spMkLst>
            <pc:docMk/>
            <pc:sldMk cId="379198198" sldId="277"/>
            <ac:spMk id="9" creationId="{4D9A0F9D-6775-4391-9A6C-568E75068B67}"/>
          </ac:spMkLst>
        </pc:spChg>
        <pc:picChg chg="add mod">
          <ac:chgData name="HANNA Jennifer [SIDE - Sch of Isol &amp; Dist Edu]" userId="S::jennifer.hanna@education.wa.edu.au::33ac2ddb-3fa9-4423-b8f6-52df00e7f56e" providerId="AD" clId="Web-{85672D1A-CF14-469C-9473-185247C9D6D3}" dt="2021-06-11T06:50:40.974" v="4" actId="1076"/>
          <ac:picMkLst>
            <pc:docMk/>
            <pc:sldMk cId="379198198" sldId="277"/>
            <ac:picMk id="8" creationId="{3CDB81AD-1341-4AD7-86C8-4CEE25EA7FDE}"/>
          </ac:picMkLst>
        </pc:picChg>
      </pc:sldChg>
    </pc:docChg>
  </pc:docChgLst>
  <pc:docChgLst>
    <pc:chgData name="HANNA Jennifer [SIDE - Sch of Isol &amp; Dist Edu]" userId="S::jennifer.hanna@education.wa.edu.au::33ac2ddb-3fa9-4423-b8f6-52df00e7f56e" providerId="AD" clId="Web-{5EADB8C0-540B-4CCF-BD53-6F5EA936BDFC}"/>
    <pc:docChg chg="modSld">
      <pc:chgData name="HANNA Jennifer [SIDE - Sch of Isol &amp; Dist Edu]" userId="S::jennifer.hanna@education.wa.edu.au::33ac2ddb-3fa9-4423-b8f6-52df00e7f56e" providerId="AD" clId="Web-{5EADB8C0-540B-4CCF-BD53-6F5EA936BDFC}" dt="2021-06-17T02:16:33.699" v="2" actId="1076"/>
      <pc:docMkLst>
        <pc:docMk/>
      </pc:docMkLst>
      <pc:sldChg chg="modSp">
        <pc:chgData name="HANNA Jennifer [SIDE - Sch of Isol &amp; Dist Edu]" userId="S::jennifer.hanna@education.wa.edu.au::33ac2ddb-3fa9-4423-b8f6-52df00e7f56e" providerId="AD" clId="Web-{5EADB8C0-540B-4CCF-BD53-6F5EA936BDFC}" dt="2021-06-17T02:16:33.699" v="2" actId="1076"/>
        <pc:sldMkLst>
          <pc:docMk/>
          <pc:sldMk cId="2816152167" sldId="256"/>
        </pc:sldMkLst>
        <pc:spChg chg="mod">
          <ac:chgData name="HANNA Jennifer [SIDE - Sch of Isol &amp; Dist Edu]" userId="S::jennifer.hanna@education.wa.edu.au::33ac2ddb-3fa9-4423-b8f6-52df00e7f56e" providerId="AD" clId="Web-{5EADB8C0-540B-4CCF-BD53-6F5EA936BDFC}" dt="2021-06-17T02:16:33.699" v="2" actId="1076"/>
          <ac:spMkLst>
            <pc:docMk/>
            <pc:sldMk cId="2816152167" sldId="256"/>
            <ac:spMk id="17" creationId="{00000000-0000-0000-0000-000000000000}"/>
          </ac:spMkLst>
        </pc:spChg>
      </pc:sldChg>
      <pc:sldChg chg="modSp">
        <pc:chgData name="HANNA Jennifer [SIDE - Sch of Isol &amp; Dist Edu]" userId="S::jennifer.hanna@education.wa.edu.au::33ac2ddb-3fa9-4423-b8f6-52df00e7f56e" providerId="AD" clId="Web-{5EADB8C0-540B-4CCF-BD53-6F5EA936BDFC}" dt="2021-06-17T02:11:20.271" v="1" actId="20577"/>
        <pc:sldMkLst>
          <pc:docMk/>
          <pc:sldMk cId="585288321" sldId="275"/>
        </pc:sldMkLst>
        <pc:spChg chg="mod">
          <ac:chgData name="HANNA Jennifer [SIDE - Sch of Isol &amp; Dist Edu]" userId="S::jennifer.hanna@education.wa.edu.au::33ac2ddb-3fa9-4423-b8f6-52df00e7f56e" providerId="AD" clId="Web-{5EADB8C0-540B-4CCF-BD53-6F5EA936BDFC}" dt="2021-06-17T02:11:20.271" v="1" actId="20577"/>
          <ac:spMkLst>
            <pc:docMk/>
            <pc:sldMk cId="585288321" sldId="275"/>
            <ac:spMk id="3" creationId="{00000000-0000-0000-0000-000000000000}"/>
          </ac:spMkLst>
        </pc:spChg>
      </pc:sldChg>
    </pc:docChg>
  </pc:docChgLst>
  <pc:docChgLst>
    <pc:chgData name="HANNA Jennifer [SIDE - Sch of Isol &amp; Dist Edu]" userId="S::jennifer.hanna@education.wa.edu.au::33ac2ddb-3fa9-4423-b8f6-52df00e7f56e" providerId="AD" clId="Web-{3395F45C-348C-4C88-BA9A-F74E7AAB232C}"/>
    <pc:docChg chg="modSld">
      <pc:chgData name="HANNA Jennifer [SIDE - Sch of Isol &amp; Dist Edu]" userId="S::jennifer.hanna@education.wa.edu.au::33ac2ddb-3fa9-4423-b8f6-52df00e7f56e" providerId="AD" clId="Web-{3395F45C-348C-4C88-BA9A-F74E7AAB232C}" dt="2021-06-11T07:01:35.377" v="1" actId="20577"/>
      <pc:docMkLst>
        <pc:docMk/>
      </pc:docMkLst>
      <pc:sldChg chg="modSp">
        <pc:chgData name="HANNA Jennifer [SIDE - Sch of Isol &amp; Dist Edu]" userId="S::jennifer.hanna@education.wa.edu.au::33ac2ddb-3fa9-4423-b8f6-52df00e7f56e" providerId="AD" clId="Web-{3395F45C-348C-4C88-BA9A-F74E7AAB232C}" dt="2021-06-11T07:01:35.377" v="1" actId="20577"/>
        <pc:sldMkLst>
          <pc:docMk/>
          <pc:sldMk cId="2839639196" sldId="273"/>
        </pc:sldMkLst>
        <pc:spChg chg="mod">
          <ac:chgData name="HANNA Jennifer [SIDE - Sch of Isol &amp; Dist Edu]" userId="S::jennifer.hanna@education.wa.edu.au::33ac2ddb-3fa9-4423-b8f6-52df00e7f56e" providerId="AD" clId="Web-{3395F45C-348C-4C88-BA9A-F74E7AAB232C}" dt="2021-06-11T07:01:35.377" v="1" actId="20577"/>
          <ac:spMkLst>
            <pc:docMk/>
            <pc:sldMk cId="2839639196" sldId="273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DCB57-F73C-4E4F-8814-23D3B9A290B3}" type="datetimeFigureOut">
              <a:rPr lang="en-AU" smtClean="0"/>
              <a:t>18/06/2021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554B38-D4C3-469F-AB3D-42D4D5DD12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4126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5766486" cy="2387600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rgbClr val="2A5C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5766486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71863" cy="365125"/>
          </a:xfrm>
        </p:spPr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96396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PRIMED8TL001 | Technologies | Production to consumption | 3.0 Western Australian food production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596519" y="495068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>
                <a:solidFill>
                  <a:srgbClr val="2A5CAE"/>
                </a:solidFill>
              </a:rPr>
              <a:t>PRIMED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733" y="195092"/>
            <a:ext cx="3661756" cy="540327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1161733" y="37465"/>
            <a:ext cx="9868534" cy="6783070"/>
            <a:chOff x="0" y="0"/>
            <a:chExt cx="9869005" cy="6783070"/>
          </a:xfrm>
        </p:grpSpPr>
        <p:cxnSp>
          <p:nvCxnSpPr>
            <p:cNvPr id="8" name="Straight Connector 7"/>
            <p:cNvCxnSpPr/>
            <p:nvPr/>
          </p:nvCxnSpPr>
          <p:spPr>
            <a:xfrm flipH="1" flipV="1">
              <a:off x="0" y="826935"/>
              <a:ext cx="6480000" cy="0"/>
            </a:xfrm>
            <a:prstGeom prst="line">
              <a:avLst/>
            </a:prstGeom>
            <a:ln w="3175">
              <a:solidFill>
                <a:srgbClr val="2A5CAE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6488265" y="0"/>
              <a:ext cx="3380740" cy="6783070"/>
              <a:chOff x="0" y="0"/>
              <a:chExt cx="3381185" cy="6783680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221" y="5130140"/>
                <a:ext cx="1903038" cy="165354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3410015"/>
                <a:ext cx="1903730" cy="1650581"/>
              </a:xfrm>
              <a:prstGeom prst="rect">
                <a:avLst/>
              </a:prstGeom>
            </p:spPr>
          </p:pic>
          <p:grpSp>
            <p:nvGrpSpPr>
              <p:cNvPr id="12" name="Group 11"/>
              <p:cNvGrpSpPr/>
              <p:nvPr/>
            </p:nvGrpSpPr>
            <p:grpSpPr>
              <a:xfrm>
                <a:off x="11875" y="0"/>
                <a:ext cx="3369310" cy="5912485"/>
                <a:chOff x="0" y="0"/>
                <a:chExt cx="3368500" cy="5915876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0" y="0"/>
                  <a:ext cx="3368500" cy="4202350"/>
                  <a:chOff x="0" y="0"/>
                  <a:chExt cx="3368500" cy="4202350"/>
                </a:xfrm>
              </p:grpSpPr>
              <p:pic>
                <p:nvPicPr>
                  <p:cNvPr id="15" name="Picture 14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0" y="1695450"/>
                    <a:ext cx="1905635" cy="1655445"/>
                  </a:xfrm>
                  <a:prstGeom prst="rect">
                    <a:avLst/>
                  </a:prstGeom>
                </p:spPr>
              </p:pic>
              <p:grpSp>
                <p:nvGrpSpPr>
                  <p:cNvPr id="16" name="Group 15"/>
                  <p:cNvGrpSpPr/>
                  <p:nvPr/>
                </p:nvGrpSpPr>
                <p:grpSpPr>
                  <a:xfrm>
                    <a:off x="0" y="0"/>
                    <a:ext cx="3368500" cy="4202350"/>
                    <a:chOff x="0" y="0"/>
                    <a:chExt cx="3368500" cy="4202350"/>
                  </a:xfrm>
                </p:grpSpPr>
                <p:sp>
                  <p:nvSpPr>
                    <p:cNvPr id="17" name="Hexagon 16"/>
                    <p:cNvSpPr/>
                    <p:nvPr/>
                  </p:nvSpPr>
                  <p:spPr>
                    <a:xfrm>
                      <a:off x="1460500" y="844550"/>
                      <a:ext cx="1907540" cy="1655445"/>
                    </a:xfrm>
                    <a:prstGeom prst="hexagon">
                      <a:avLst>
                        <a:gd name="adj" fmla="val 29199"/>
                        <a:gd name="vf" fmla="val 115470"/>
                      </a:avLst>
                    </a:prstGeom>
                    <a:solidFill>
                      <a:srgbClr val="2A5CA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72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A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8" name="Hexagon 17"/>
                    <p:cNvSpPr/>
                    <p:nvPr/>
                  </p:nvSpPr>
                  <p:spPr>
                    <a:xfrm>
                      <a:off x="0" y="0"/>
                      <a:ext cx="1907540" cy="1655445"/>
                    </a:xfrm>
                    <a:prstGeom prst="hexagon">
                      <a:avLst>
                        <a:gd name="adj" fmla="val 29199"/>
                        <a:gd name="vf" fmla="val 115470"/>
                      </a:avLst>
                    </a:prstGeom>
                    <a:solidFill>
                      <a:srgbClr val="2A5CA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4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  <a:endParaRPr lang="en-AU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9" name="Hexagon 18"/>
                    <p:cNvSpPr/>
                    <p:nvPr/>
                  </p:nvSpPr>
                  <p:spPr>
                    <a:xfrm>
                      <a:off x="1460500" y="2546350"/>
                      <a:ext cx="1908000" cy="1656000"/>
                    </a:xfrm>
                    <a:prstGeom prst="hexagon">
                      <a:avLst>
                        <a:gd name="adj" fmla="val 29199"/>
                        <a:gd name="vf" fmla="val 115470"/>
                      </a:avLst>
                    </a:prstGeom>
                    <a:solidFill>
                      <a:srgbClr val="2A5CAE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non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2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Technologies</a:t>
                      </a:r>
                      <a:endParaRPr lang="en-AU" sz="185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  <p:sp>
              <p:nvSpPr>
                <p:cNvPr id="14" name="Hexagon 13"/>
                <p:cNvSpPr/>
                <p:nvPr/>
              </p:nvSpPr>
              <p:spPr>
                <a:xfrm>
                  <a:off x="1460761" y="4260095"/>
                  <a:ext cx="1907739" cy="1655781"/>
                </a:xfrm>
                <a:prstGeom prst="hexagon">
                  <a:avLst>
                    <a:gd name="adj" fmla="val 29199"/>
                    <a:gd name="vf" fmla="val 115470"/>
                  </a:avLst>
                </a:prstGeom>
                <a:solidFill>
                  <a:srgbClr val="2A5CA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n-AU" sz="1800" b="1" kern="1200">
                      <a:solidFill>
                        <a:schemeClr val="lt1"/>
                      </a:solidFill>
                      <a:effectLst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Food and </a:t>
                  </a:r>
                  <a:br>
                    <a:rPr lang="en-AU" sz="1800" b="1" kern="1200">
                      <a:solidFill>
                        <a:schemeClr val="lt1"/>
                      </a:solidFill>
                      <a:effectLst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</a:br>
                  <a:r>
                    <a:rPr lang="en-AU" sz="1800" b="1" kern="1200">
                      <a:solidFill>
                        <a:schemeClr val="lt1"/>
                      </a:solidFill>
                      <a:effectLst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Fibre Production</a:t>
                  </a:r>
                  <a:endParaRPr lang="en-AU" sz="1800" b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212773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2A5C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96395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PRIMED8TL001 | Technologies | Production to consumption | 3.0 Western Australian food production</a:t>
            </a:r>
          </a:p>
        </p:txBody>
      </p:sp>
    </p:spTree>
    <p:extLst>
      <p:ext uri="{BB962C8B-B14F-4D97-AF65-F5344CB8AC3E}">
        <p14:creationId xmlns:p14="http://schemas.microsoft.com/office/powerpoint/2010/main" val="1378988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>
                <a:solidFill>
                  <a:srgbClr val="2A5C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96396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PRIMED8TL001 | Technologies | Production to consumption | 3.0 Western Australian food production</a:t>
            </a:r>
          </a:p>
        </p:txBody>
      </p:sp>
    </p:spTree>
    <p:extLst>
      <p:ext uri="{BB962C8B-B14F-4D97-AF65-F5344CB8AC3E}">
        <p14:creationId xmlns:p14="http://schemas.microsoft.com/office/powerpoint/2010/main" val="4114637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2A5CA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PRIMED8TL001 | Technologies | Production to consumption | 3.0 Western Australian food production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B52C-C974-455C-8BEA-1DEC0A0EFF6E}" type="slidenum">
              <a:rPr lang="en-AU" smtClean="0"/>
              <a:t>‹#›</a:t>
            </a:fld>
            <a:endParaRPr lang="en-A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9239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2A5C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96396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PRIMED8TL001 | Technologies | Production to consumption | 3.0 Western Australian food production</a:t>
            </a:r>
          </a:p>
        </p:txBody>
      </p:sp>
    </p:spTree>
    <p:extLst>
      <p:ext uri="{BB962C8B-B14F-4D97-AF65-F5344CB8AC3E}">
        <p14:creationId xmlns:p14="http://schemas.microsoft.com/office/powerpoint/2010/main" val="1664432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rgbClr val="2A5CA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96396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/>
              <a:t>PRIMED8TL001 | Technologies | Production to consumption | 3.0 Western Australian food production</a:t>
            </a:r>
          </a:p>
        </p:txBody>
      </p:sp>
    </p:spTree>
    <p:extLst>
      <p:ext uri="{BB962C8B-B14F-4D97-AF65-F5344CB8AC3E}">
        <p14:creationId xmlns:p14="http://schemas.microsoft.com/office/powerpoint/2010/main" val="677446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A5C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96396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PRIMED8TL001 | Technologies | Production to consumption | 3.0 Western Australian food production</a:t>
            </a:r>
          </a:p>
        </p:txBody>
      </p:sp>
    </p:spTree>
    <p:extLst>
      <p:ext uri="{BB962C8B-B14F-4D97-AF65-F5344CB8AC3E}">
        <p14:creationId xmlns:p14="http://schemas.microsoft.com/office/powerpoint/2010/main" val="3260020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2A5C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838200" y="6496396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PRIMED8TL001 | Technologies | Production to consumption | 3.0 Western Australian food production</a:t>
            </a:r>
          </a:p>
        </p:txBody>
      </p:sp>
    </p:spTree>
    <p:extLst>
      <p:ext uri="{BB962C8B-B14F-4D97-AF65-F5344CB8AC3E}">
        <p14:creationId xmlns:p14="http://schemas.microsoft.com/office/powerpoint/2010/main" val="842207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A5C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96396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PRIMED8TL001 | Technologies | Production to consumption | 3.0 Western Australian food production</a:t>
            </a:r>
          </a:p>
        </p:txBody>
      </p:sp>
    </p:spTree>
    <p:extLst>
      <p:ext uri="{BB962C8B-B14F-4D97-AF65-F5344CB8AC3E}">
        <p14:creationId xmlns:p14="http://schemas.microsoft.com/office/powerpoint/2010/main" val="3795662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843" y="6496396"/>
            <a:ext cx="7708557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AU"/>
              <a:t>PRIMED8TL001 | Technologies | Production to consumption | 3.0 Western Australian food production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3692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2A5C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96396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PRIMED8TL001 | Technologies | Production to consumption | 3.0 Western Australian food production</a:t>
            </a:r>
          </a:p>
        </p:txBody>
      </p:sp>
    </p:spTree>
    <p:extLst>
      <p:ext uri="{BB962C8B-B14F-4D97-AF65-F5344CB8AC3E}">
        <p14:creationId xmlns:p14="http://schemas.microsoft.com/office/powerpoint/2010/main" val="3183203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3151" y="457200"/>
            <a:ext cx="3932237" cy="1600200"/>
          </a:xfrm>
        </p:spPr>
        <p:txBody>
          <a:bodyPr anchor="ctr" anchorCtr="0"/>
          <a:lstStyle>
            <a:lvl1pPr>
              <a:defRPr sz="3200" b="1">
                <a:solidFill>
                  <a:srgbClr val="2A5C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97290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3151" y="204946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‹#›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96396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/>
              <a:t>PRIMED8TL001 | Technologies | Production to consumption | 3.0 Western Australian food production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3"/>
          </p:nvPr>
        </p:nvSpPr>
        <p:spPr>
          <a:xfrm>
            <a:off x="838200" y="5861050"/>
            <a:ext cx="6172200" cy="289078"/>
          </a:xfrm>
        </p:spPr>
        <p:txBody>
          <a:bodyPr>
            <a:normAutofit/>
          </a:bodyPr>
          <a:lstStyle>
            <a:lvl1pPr marL="0" indent="0"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869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96396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/>
              <a:t>PRIMED8TL001 | Technologies | Production to consumption | 3.0 Western Australian food production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072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34130E5-E61B-4CBB-BE4D-E8692FE607E9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Rectangle 3"/>
          <p:cNvSpPr/>
          <p:nvPr userDrawn="1"/>
        </p:nvSpPr>
        <p:spPr>
          <a:xfrm>
            <a:off x="9116554" y="6584077"/>
            <a:ext cx="258275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8"/>
            <a:r>
              <a:rPr lang="en-AU" sz="110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Department of Education WA 2021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7052" y="6465753"/>
            <a:ext cx="414564" cy="14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0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A5CA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?utm_source=link-attribution&amp;utm_medium=referral&amp;utm_campaign=image&amp;utm_content=1603132" TargetMode="External"/><Relationship Id="rId3" Type="http://schemas.openxmlformats.org/officeDocument/2006/relationships/hyperlink" Target="https://creativecommons.org/licenses/by/2.0/" TargetMode="External"/><Relationship Id="rId7" Type="http://schemas.openxmlformats.org/officeDocument/2006/relationships/hyperlink" Target="https://pixabay.com/users/monfocus-2516394/?utm_source=link-attribution&amp;utm_medium=referral&amp;utm_campaign=image&amp;utm_content=1603132" TargetMode="External"/><Relationship Id="rId2" Type="http://schemas.openxmlformats.org/officeDocument/2006/relationships/hyperlink" Target="https://www.flickr.com/photos/30478819@N08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applesnpearsau/40307018075" TargetMode="External"/><Relationship Id="rId11" Type="http://schemas.openxmlformats.org/officeDocument/2006/relationships/hyperlink" Target="https://www.agric.wa.gov.au/WAindustrysnapshots" TargetMode="External"/><Relationship Id="rId5" Type="http://schemas.openxmlformats.org/officeDocument/2006/relationships/hyperlink" Target="https://www.flickr.com/photos/applesnpearsau/" TargetMode="External"/><Relationship Id="rId10" Type="http://schemas.openxmlformats.org/officeDocument/2006/relationships/hyperlink" Target="https://pixabay.com/photos/bakery-baking-bread-factory-4993185/" TargetMode="External"/><Relationship Id="rId4" Type="http://schemas.openxmlformats.org/officeDocument/2006/relationships/hyperlink" Target="https://www.flickr.com/photos/30478819@N08/48788808182" TargetMode="External"/><Relationship Id="rId9" Type="http://schemas.openxmlformats.org/officeDocument/2006/relationships/hyperlink" Target="https://pixabay.com/users/rongze-594105/?utm_source=link-attribution&amp;utm_medium=referral&amp;utm_campaign=image&amp;utm_content=499318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lexico.com/definition/Commodit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7" name="Title 16"/>
          <p:cNvSpPr>
            <a:spLocks noGrp="1"/>
          </p:cNvSpPr>
          <p:nvPr>
            <p:ph type="ctrTitle"/>
          </p:nvPr>
        </p:nvSpPr>
        <p:spPr>
          <a:xfrm>
            <a:off x="1037492" y="1377473"/>
            <a:ext cx="6481594" cy="2387600"/>
          </a:xfrm>
        </p:spPr>
        <p:txBody>
          <a:bodyPr/>
          <a:lstStyle/>
          <a:p>
            <a:r>
              <a:rPr lang="en-AU" dirty="0"/>
              <a:t>3.0 Western Australian food production</a:t>
            </a:r>
          </a:p>
        </p:txBody>
      </p:sp>
    </p:spTree>
    <p:extLst>
      <p:ext uri="{BB962C8B-B14F-4D97-AF65-F5344CB8AC3E}">
        <p14:creationId xmlns:p14="http://schemas.microsoft.com/office/powerpoint/2010/main" val="281615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1856"/>
            <a:ext cx="10515600" cy="4351338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AU" dirty="0"/>
              <a:t>Image 3.0.1 ‘Different fresh products for healthy food. Vegetarianism and raw food concept’ by </a:t>
            </a:r>
            <a:r>
              <a:rPr lang="en-AU" dirty="0">
                <a:hlinkClick r:id="rId2"/>
              </a:rPr>
              <a:t>Marco </a:t>
            </a:r>
            <a:r>
              <a:rPr lang="en-AU" dirty="0" err="1">
                <a:hlinkClick r:id="rId2"/>
              </a:rPr>
              <a:t>Verch</a:t>
            </a:r>
            <a:r>
              <a:rPr lang="en-AU" dirty="0">
                <a:hlinkClick r:id="rId2"/>
              </a:rPr>
              <a:t> Professional Photographer</a:t>
            </a:r>
            <a:r>
              <a:rPr lang="en-AU" dirty="0"/>
              <a:t>, Licenced </a:t>
            </a:r>
            <a:r>
              <a:rPr lang="en-AU" dirty="0">
                <a:hlinkClick r:id="rId3"/>
              </a:rPr>
              <a:t>CC BY 2.0</a:t>
            </a:r>
            <a:r>
              <a:rPr lang="en-AU" dirty="0"/>
              <a:t>, available at </a:t>
            </a:r>
            <a:r>
              <a:rPr lang="en-AU" dirty="0">
                <a:hlinkClick r:id="rId4"/>
              </a:rPr>
              <a:t>https://www.flickr.com/photos/30478819@N08/48788808182</a:t>
            </a:r>
            <a:endParaRPr lang="en-AU" dirty="0"/>
          </a:p>
          <a:p>
            <a:pPr>
              <a:lnSpc>
                <a:spcPct val="120000"/>
              </a:lnSpc>
            </a:pPr>
            <a:r>
              <a:rPr lang="en-AU" dirty="0"/>
              <a:t>Image 3.0.2. 3.0.3 Department of Education</a:t>
            </a:r>
          </a:p>
          <a:p>
            <a:pPr>
              <a:lnSpc>
                <a:spcPct val="120000"/>
              </a:lnSpc>
            </a:pPr>
            <a:r>
              <a:rPr lang="en-AU" dirty="0"/>
              <a:t>Image 3.0.4 ‘180227_Jeftomson pack house 34_photo </a:t>
            </a:r>
            <a:r>
              <a:rPr lang="en-AU" dirty="0" err="1"/>
              <a:t>Rosalea</a:t>
            </a:r>
            <a:r>
              <a:rPr lang="en-AU" dirty="0"/>
              <a:t> Ryan’ by </a:t>
            </a:r>
            <a:r>
              <a:rPr lang="en-AU" dirty="0">
                <a:hlinkClick r:id="rId5"/>
              </a:rPr>
              <a:t>Apple and Pear Australia Ltd</a:t>
            </a:r>
            <a:r>
              <a:rPr lang="en-AU" dirty="0"/>
              <a:t>, Licenced </a:t>
            </a:r>
            <a:r>
              <a:rPr lang="en-AU" dirty="0">
                <a:hlinkClick r:id="rId3"/>
              </a:rPr>
              <a:t>CC BY 2.0</a:t>
            </a:r>
            <a:r>
              <a:rPr lang="en-AU" dirty="0"/>
              <a:t>, available at &lt; </a:t>
            </a:r>
            <a:r>
              <a:rPr lang="en-AU" dirty="0">
                <a:hlinkClick r:id="rId6"/>
              </a:rPr>
              <a:t>https://www.flickr.com/photos/applesnpearsau/40307018075 </a:t>
            </a:r>
            <a:r>
              <a:rPr lang="en-AU" dirty="0"/>
              <a:t>&gt;</a:t>
            </a:r>
          </a:p>
          <a:p>
            <a:pPr>
              <a:lnSpc>
                <a:spcPct val="120000"/>
              </a:lnSpc>
            </a:pPr>
            <a:r>
              <a:rPr lang="en-AU" dirty="0">
                <a:solidFill>
                  <a:srgbClr val="191B26"/>
                </a:solidFill>
              </a:rPr>
              <a:t>Image 3.0.5 by </a:t>
            </a:r>
            <a:r>
              <a:rPr lang="en-AU" u="sng" dirty="0" err="1">
                <a:solidFill>
                  <a:srgbClr val="191B26"/>
                </a:solidFill>
                <a:hlinkClick r:id="rId7"/>
              </a:rPr>
              <a:t>Monfocus</a:t>
            </a:r>
            <a:r>
              <a:rPr lang="en-AU" dirty="0">
                <a:solidFill>
                  <a:srgbClr val="191B26"/>
                </a:solidFill>
              </a:rPr>
              <a:t> from </a:t>
            </a:r>
            <a:r>
              <a:rPr lang="en-AU" u="sng" dirty="0" err="1">
                <a:solidFill>
                  <a:srgbClr val="191B26"/>
                </a:solidFill>
                <a:hlinkClick r:id="rId8"/>
              </a:rPr>
              <a:t>Pixabay</a:t>
            </a:r>
            <a:endParaRPr lang="en-AU" dirty="0"/>
          </a:p>
          <a:p>
            <a:pPr>
              <a:lnSpc>
                <a:spcPct val="120000"/>
              </a:lnSpc>
            </a:pPr>
            <a:r>
              <a:rPr lang="en-AU" dirty="0">
                <a:solidFill>
                  <a:srgbClr val="191B26"/>
                </a:solidFill>
              </a:rPr>
              <a:t>Image 3.0.6 </a:t>
            </a:r>
            <a:r>
              <a:rPr lang="en-AU" dirty="0"/>
              <a:t> by </a:t>
            </a:r>
            <a:r>
              <a:rPr lang="ja-JP" altLang="en-AU" u="sng" dirty="0">
                <a:ea typeface="游ゴシック"/>
                <a:hlinkClick r:id="rId9"/>
              </a:rPr>
              <a:t>荣泽</a:t>
            </a:r>
            <a:r>
              <a:rPr lang="en-AU" u="sng" dirty="0">
                <a:hlinkClick r:id="rId9"/>
              </a:rPr>
              <a:t> </a:t>
            </a:r>
            <a:r>
              <a:rPr lang="ja-JP" altLang="en-AU" u="sng" dirty="0">
                <a:ea typeface="游ゴシック"/>
                <a:hlinkClick r:id="rId9"/>
              </a:rPr>
              <a:t>胡</a:t>
            </a:r>
            <a:r>
              <a:rPr lang="en-AU" dirty="0"/>
              <a:t> from </a:t>
            </a:r>
            <a:r>
              <a:rPr lang="en-AU" u="sng" dirty="0" err="1">
                <a:hlinkClick r:id="rId10"/>
              </a:rPr>
              <a:t>Pixabay</a:t>
            </a:r>
            <a:r>
              <a:rPr lang="en-AU" dirty="0"/>
              <a:t> </a:t>
            </a:r>
            <a:endParaRPr lang="en-AU" u="sng" dirty="0">
              <a:solidFill>
                <a:srgbClr val="191B26"/>
              </a:solidFill>
            </a:endParaRPr>
          </a:p>
          <a:p>
            <a:pPr>
              <a:lnSpc>
                <a:spcPct val="120000"/>
              </a:lnSpc>
            </a:pPr>
            <a:r>
              <a:rPr lang="en-AU" dirty="0"/>
              <a:t>Image 3.0.7, 3.0.8 and 3.0.9 &lt;</a:t>
            </a:r>
            <a:r>
              <a:rPr lang="en-AU" dirty="0">
                <a:hlinkClick r:id="rId11"/>
              </a:rPr>
              <a:t>https://www.agric.wa.gov.au/WAindustrysnapshots</a:t>
            </a:r>
            <a:r>
              <a:rPr lang="en-AU" dirty="0"/>
              <a:t>&gt;, accessed on 1June 2021.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PRIMED8TL001 | Technologies | Production to consumption | 3.0 Western Australian food production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963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146" y="407513"/>
            <a:ext cx="10515600" cy="1325563"/>
          </a:xfrm>
        </p:spPr>
        <p:txBody>
          <a:bodyPr/>
          <a:lstStyle/>
          <a:p>
            <a:r>
              <a:rPr lang="en-AU" dirty="0"/>
              <a:t>Raw commodity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146" y="1825625"/>
            <a:ext cx="5457092" cy="3238744"/>
          </a:xfrm>
        </p:spPr>
        <p:txBody>
          <a:bodyPr/>
          <a:lstStyle/>
          <a:p>
            <a:pPr marL="0" lvl="0" indent="0">
              <a:buNone/>
            </a:pPr>
            <a:r>
              <a:rPr lang="en-AU" sz="2000" dirty="0"/>
              <a:t>The Oxford University Press dictionary (</a:t>
            </a:r>
            <a:r>
              <a:rPr lang="en-AU" sz="2000" u="sng" dirty="0">
                <a:hlinkClick r:id="rId2"/>
              </a:rPr>
              <a:t>Lexico.com</a:t>
            </a:r>
            <a:r>
              <a:rPr lang="en-AU" sz="2000" dirty="0"/>
              <a:t>) (2021) defines </a:t>
            </a:r>
          </a:p>
          <a:p>
            <a:pPr marL="0" lvl="0" indent="0">
              <a:buNone/>
            </a:pPr>
            <a:r>
              <a:rPr lang="en-AU" b="1" dirty="0"/>
              <a:t>commodity </a:t>
            </a:r>
            <a:r>
              <a:rPr lang="en-AU" dirty="0"/>
              <a:t>as a raw material or primary agricultural product that can be bought and sold, such as copper or coffee.</a:t>
            </a:r>
            <a:r>
              <a:rPr lang="en-AU" b="1" dirty="0"/>
              <a:t> 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PRIMED8TL001 | Technologies | Production to consumption | 3.0 Western Australian food production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750" y="1506192"/>
            <a:ext cx="5216050" cy="34795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37750" y="4977498"/>
            <a:ext cx="53648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>
                <a:latin typeface="Arial" panose="020B0604020202020204" pitchFamily="34" charset="0"/>
                <a:cs typeface="Arial" panose="020B0604020202020204" pitchFamily="34" charset="0"/>
              </a:rPr>
              <a:t>Image 3.0.1</a:t>
            </a:r>
          </a:p>
        </p:txBody>
      </p:sp>
    </p:spTree>
    <p:extLst>
      <p:ext uri="{BB962C8B-B14F-4D97-AF65-F5344CB8AC3E}">
        <p14:creationId xmlns:p14="http://schemas.microsoft.com/office/powerpoint/2010/main" val="55359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AU"/>
              <a:t>Value-added</a:t>
            </a:r>
          </a:p>
        </p:txBody>
      </p:sp>
      <p:pic>
        <p:nvPicPr>
          <p:cNvPr id="7" name="Picture 7" descr="A picture containing text, shelf, store, shop&#10;&#10;Description automatically generated">
            <a:extLst>
              <a:ext uri="{FF2B5EF4-FFF2-40B4-BE49-F238E27FC236}">
                <a16:creationId xmlns:a16="http://schemas.microsoft.com/office/drawing/2014/main" id="{B8A3585B-922F-4D98-AED6-26C21D964D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67" b="14556"/>
          <a:stretch/>
        </p:blipFill>
        <p:spPr>
          <a:xfrm>
            <a:off x="603738" y="1532548"/>
            <a:ext cx="5181600" cy="4351338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35451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AU" dirty="0"/>
              <a:t>The US Department of Agriculture defines </a:t>
            </a:r>
          </a:p>
          <a:p>
            <a:pPr marL="0" indent="0">
              <a:buNone/>
            </a:pPr>
            <a:r>
              <a:rPr lang="en-AU" b="1" dirty="0">
                <a:latin typeface="Arial"/>
                <a:cs typeface="Arial"/>
              </a:rPr>
              <a:t>value-added </a:t>
            </a:r>
            <a:r>
              <a:rPr lang="en-AU" dirty="0">
                <a:latin typeface="Arial"/>
                <a:cs typeface="Arial"/>
              </a:rPr>
              <a:t>agriculture as a change in the physical state or form of the product (such as milling wheat into flour or making strawberries into jam).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90728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34130E5-E61B-4CBB-BE4D-E8692FE607E9}" type="slidenum">
              <a:rPr lang="en-AU" smtClean="0"/>
              <a:pPr>
                <a:spcAft>
                  <a:spcPts val="600"/>
                </a:spcAft>
              </a:pPr>
              <a:t>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96396"/>
            <a:ext cx="7315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AU">
                <a:latin typeface="Arial"/>
                <a:cs typeface="Arial"/>
              </a:rPr>
              <a:t>PRIMED8TL001 | Technologies | Production to consumption | 3.0 Western Australian food production</a:t>
            </a:r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6616931" y="1936865"/>
            <a:ext cx="1438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8FF1AF-0942-42B5-A180-45E67429C13A}"/>
              </a:ext>
            </a:extLst>
          </p:cNvPr>
          <p:cNvSpPr txBox="1"/>
          <p:nvPr/>
        </p:nvSpPr>
        <p:spPr>
          <a:xfrm>
            <a:off x="416169" y="5906477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Image 3.0.2</a:t>
            </a:r>
          </a:p>
        </p:txBody>
      </p:sp>
    </p:spTree>
    <p:extLst>
      <p:ext uri="{BB962C8B-B14F-4D97-AF65-F5344CB8AC3E}">
        <p14:creationId xmlns:p14="http://schemas.microsoft.com/office/powerpoint/2010/main" val="58528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6519"/>
            <a:ext cx="10515600" cy="1534169"/>
          </a:xfrm>
        </p:spPr>
        <p:txBody>
          <a:bodyPr>
            <a:normAutofit/>
          </a:bodyPr>
          <a:lstStyle/>
          <a:p>
            <a:pPr algn="ctr"/>
            <a:r>
              <a:rPr lang="en-AU" sz="4000"/>
              <a:t>Raw commodity vs Value-added product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>
                <a:latin typeface="Arial"/>
                <a:cs typeface="Arial"/>
              </a:rPr>
              <a:t>PRIMED8TL001 | Technologies | Production to consumption | 3.0 Western Australian food production</a:t>
            </a:r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931" y="1248164"/>
            <a:ext cx="6993924" cy="52454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02151" y="6356350"/>
            <a:ext cx="12967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>
                <a:latin typeface="Arial" panose="020B0604020202020204" pitchFamily="34" charset="0"/>
                <a:cs typeface="Arial" panose="020B0604020202020204" pitchFamily="34" charset="0"/>
              </a:rPr>
              <a:t>Image 3.0.3</a:t>
            </a:r>
          </a:p>
        </p:txBody>
      </p:sp>
    </p:spTree>
    <p:extLst>
      <p:ext uri="{BB962C8B-B14F-4D97-AF65-F5344CB8AC3E}">
        <p14:creationId xmlns:p14="http://schemas.microsoft.com/office/powerpoint/2010/main" val="174365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7102"/>
            <a:ext cx="6301154" cy="1325563"/>
          </a:xfrm>
        </p:spPr>
        <p:txBody>
          <a:bodyPr>
            <a:normAutofit fontScale="90000"/>
          </a:bodyPr>
          <a:lstStyle/>
          <a:p>
            <a:r>
              <a:rPr lang="en-AU" dirty="0"/>
              <a:t>Primary processing </a:t>
            </a:r>
            <a:br>
              <a:rPr lang="en-AU" dirty="0"/>
            </a:br>
            <a:r>
              <a:rPr lang="en-AU" sz="3100" b="0" dirty="0">
                <a:solidFill>
                  <a:schemeClr val="tx1"/>
                </a:solidFill>
              </a:rPr>
              <a:t>The processes that take place to make food safe to eat and ready for market. For example: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0732" y="2279457"/>
            <a:ext cx="5688622" cy="2366281"/>
          </a:xfrm>
        </p:spPr>
        <p:txBody>
          <a:bodyPr numCol="2">
            <a:normAutofit lnSpcReduction="10000"/>
          </a:bodyPr>
          <a:lstStyle/>
          <a:p>
            <a:r>
              <a:rPr lang="en-AU" sz="2700" dirty="0"/>
              <a:t>Harvesting</a:t>
            </a:r>
          </a:p>
          <a:p>
            <a:r>
              <a:rPr lang="en-AU" sz="2700" dirty="0"/>
              <a:t>Picking</a:t>
            </a:r>
          </a:p>
          <a:p>
            <a:r>
              <a:rPr lang="en-AU" sz="2700" dirty="0"/>
              <a:t>Washing</a:t>
            </a:r>
          </a:p>
          <a:p>
            <a:r>
              <a:rPr lang="en-AU" sz="2700" dirty="0"/>
              <a:t>Grading</a:t>
            </a:r>
          </a:p>
          <a:p>
            <a:r>
              <a:rPr lang="en-AU" sz="2700" dirty="0"/>
              <a:t>Sorting </a:t>
            </a:r>
          </a:p>
          <a:p>
            <a:r>
              <a:rPr lang="en-AU" sz="2700" dirty="0"/>
              <a:t>Milling </a:t>
            </a:r>
          </a:p>
          <a:p>
            <a:r>
              <a:rPr lang="en-AU" sz="2700" dirty="0"/>
              <a:t>Packaging</a:t>
            </a:r>
          </a:p>
          <a:p>
            <a:r>
              <a:rPr lang="en-AU" sz="2700" dirty="0"/>
              <a:t>Weighing</a:t>
            </a:r>
          </a:p>
          <a:p>
            <a:r>
              <a:rPr lang="en-AU" sz="2700" dirty="0"/>
              <a:t>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>
                <a:latin typeface="Arial"/>
                <a:cs typeface="Arial"/>
              </a:rPr>
              <a:t>PRIMED8TL001 | Technologies | Production to consumption | 3.0 Western Australian food production</a:t>
            </a:r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077" y="873707"/>
            <a:ext cx="3204732" cy="48153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28077" y="5723383"/>
            <a:ext cx="9948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>
                <a:latin typeface="Arial" panose="020B0604020202020204" pitchFamily="34" charset="0"/>
                <a:cs typeface="Arial" panose="020B0604020202020204" pitchFamily="34" charset="0"/>
              </a:rPr>
              <a:t>Image 3.0.4</a:t>
            </a:r>
          </a:p>
        </p:txBody>
      </p:sp>
    </p:spTree>
    <p:extLst>
      <p:ext uri="{BB962C8B-B14F-4D97-AF65-F5344CB8AC3E}">
        <p14:creationId xmlns:p14="http://schemas.microsoft.com/office/powerpoint/2010/main" val="60313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042031" cy="1325563"/>
          </a:xfrm>
        </p:spPr>
        <p:txBody>
          <a:bodyPr>
            <a:normAutofit fontScale="90000"/>
          </a:bodyPr>
          <a:lstStyle/>
          <a:p>
            <a:r>
              <a:rPr lang="en-AU" dirty="0"/>
              <a:t>Secondary processing</a:t>
            </a:r>
            <a:br>
              <a:rPr lang="en-AU" dirty="0"/>
            </a:br>
            <a:r>
              <a:rPr lang="en-AU" sz="3100" b="0" dirty="0">
                <a:solidFill>
                  <a:schemeClr val="tx1"/>
                </a:solidFill>
              </a:rPr>
              <a:t>The processes used to change the physical form of raw commodities into other food products. </a:t>
            </a:r>
            <a:br>
              <a:rPr lang="en-AU" sz="3100" b="0" dirty="0">
                <a:solidFill>
                  <a:schemeClr val="tx1"/>
                </a:solidFill>
              </a:rPr>
            </a:br>
            <a:r>
              <a:rPr lang="en-AU" sz="3100" b="0" dirty="0">
                <a:solidFill>
                  <a:schemeClr val="tx1"/>
                </a:solidFill>
              </a:rPr>
              <a:t>For example: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4938" y="1993045"/>
            <a:ext cx="3873352" cy="4351338"/>
          </a:xfrm>
        </p:spPr>
        <p:txBody>
          <a:bodyPr/>
          <a:lstStyle/>
          <a:p>
            <a:r>
              <a:rPr lang="en-AU" dirty="0"/>
              <a:t>Cooking</a:t>
            </a:r>
          </a:p>
          <a:p>
            <a:r>
              <a:rPr lang="en-AU" dirty="0"/>
              <a:t>Juicing</a:t>
            </a:r>
          </a:p>
          <a:p>
            <a:r>
              <a:rPr lang="en-AU" dirty="0"/>
              <a:t>Peeling</a:t>
            </a:r>
          </a:p>
          <a:p>
            <a:r>
              <a:rPr lang="en-AU" dirty="0"/>
              <a:t>Dicing/cutting</a:t>
            </a:r>
          </a:p>
          <a:p>
            <a:r>
              <a:rPr lang="en-AU" dirty="0"/>
              <a:t>Mixing</a:t>
            </a:r>
          </a:p>
          <a:p>
            <a:r>
              <a:rPr lang="en-AU" dirty="0"/>
              <a:t>Canning</a:t>
            </a:r>
          </a:p>
          <a:p>
            <a:r>
              <a:rPr lang="en-AU" dirty="0"/>
              <a:t>Kneading</a:t>
            </a:r>
          </a:p>
          <a:p>
            <a:r>
              <a:rPr lang="en-AU" dirty="0"/>
              <a:t>Drying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PRIMED8TL001 | Technologies | Production to consumption | 3.0 Western Australian food production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711552" y="1825625"/>
            <a:ext cx="3901440" cy="3060232"/>
            <a:chOff x="3700437" y="1825625"/>
            <a:chExt cx="3901440" cy="306023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0437" y="1825625"/>
              <a:ext cx="3901440" cy="2785872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700437" y="4516525"/>
              <a:ext cx="9204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sz="1000">
                  <a:solidFill>
                    <a:srgbClr val="191B2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Image 3.0.5</a:t>
              </a:r>
              <a:r>
                <a:rPr lang="en-AU">
                  <a:solidFill>
                    <a:srgbClr val="191B26"/>
                  </a:solidFill>
                  <a:latin typeface="Open Sans"/>
                </a:rPr>
                <a:t> </a:t>
              </a:r>
              <a:endParaRPr lang="en-AU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953783" y="3369718"/>
            <a:ext cx="3775823" cy="2804211"/>
            <a:chOff x="7267982" y="3510395"/>
            <a:chExt cx="3775823" cy="2804211"/>
          </a:xfrm>
        </p:grpSpPr>
        <p:pic>
          <p:nvPicPr>
            <p:cNvPr id="8" name="Picture 8" descr="A picture containing fresh&#10;&#10;Description automatically generated">
              <a:extLst>
                <a:ext uri="{FF2B5EF4-FFF2-40B4-BE49-F238E27FC236}">
                  <a16:creationId xmlns:a16="http://schemas.microsoft.com/office/drawing/2014/main" id="{3CDB81AD-1341-4AD7-86C8-4CEE25EA7F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48105" y="3510395"/>
              <a:ext cx="3695700" cy="2469572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D9A0F9D-6775-4391-9A6C-568E75068B67}"/>
                </a:ext>
              </a:extLst>
            </p:cNvPr>
            <p:cNvSpPr/>
            <p:nvPr/>
          </p:nvSpPr>
          <p:spPr>
            <a:xfrm>
              <a:off x="7267982" y="5945274"/>
              <a:ext cx="920445" cy="369332"/>
            </a:xfrm>
            <a:prstGeom prst="rect">
              <a:avLst/>
            </a:prstGeom>
          </p:spPr>
          <p:txBody>
            <a:bodyPr wrap="none" lIns="91440" tIns="45720" rIns="91440" bIns="45720" anchor="t">
              <a:spAutoFit/>
            </a:bodyPr>
            <a:lstStyle/>
            <a:p>
              <a:r>
                <a:rPr lang="en-AU" sz="1000" dirty="0">
                  <a:solidFill>
                    <a:srgbClr val="191B26"/>
                  </a:solidFill>
                  <a:latin typeface="Arial"/>
                  <a:cs typeface="Arial"/>
                </a:rPr>
                <a:t>Image 3.0.6</a:t>
              </a:r>
              <a:r>
                <a:rPr lang="en-AU" dirty="0">
                  <a:solidFill>
                    <a:srgbClr val="191B26"/>
                  </a:solidFill>
                  <a:latin typeface="Open Sans"/>
                </a:rPr>
                <a:t> </a:t>
              </a:r>
              <a:endParaRPr lang="en-AU" dirty="0"/>
            </a:p>
          </p:txBody>
        </p:sp>
      </p:grpSp>
    </p:spTree>
    <p:extLst>
      <p:ext uri="{BB962C8B-B14F-4D97-AF65-F5344CB8AC3E}">
        <p14:creationId xmlns:p14="http://schemas.microsoft.com/office/powerpoint/2010/main" val="37919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PRIMED8TL001 | Technologies | Production to consumption | 3.0 Western Australian food production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1" b="5065"/>
          <a:stretch/>
        </p:blipFill>
        <p:spPr>
          <a:xfrm>
            <a:off x="1169375" y="79131"/>
            <a:ext cx="9629065" cy="61018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46224" y="6092473"/>
            <a:ext cx="14131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Image 3.0.7</a:t>
            </a:r>
          </a:p>
        </p:txBody>
      </p:sp>
    </p:spTree>
    <p:extLst>
      <p:ext uri="{BB962C8B-B14F-4D97-AF65-F5344CB8AC3E}">
        <p14:creationId xmlns:p14="http://schemas.microsoft.com/office/powerpoint/2010/main" val="313591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2" b="5660"/>
          <a:stretch/>
        </p:blipFill>
        <p:spPr>
          <a:xfrm>
            <a:off x="1538654" y="0"/>
            <a:ext cx="8797486" cy="615461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/>
              <a:t>PRIMED8TL001 | Technologies | Production to consumption | 3.0 Western Australian food production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05547" y="6132372"/>
            <a:ext cx="14131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>
                <a:latin typeface="Arial" panose="020B0604020202020204" pitchFamily="34" charset="0"/>
                <a:cs typeface="Arial" panose="020B0604020202020204" pitchFamily="34" charset="0"/>
              </a:rPr>
              <a:t>Image 3.0.8</a:t>
            </a:r>
          </a:p>
        </p:txBody>
      </p:sp>
    </p:spTree>
    <p:extLst>
      <p:ext uri="{BB962C8B-B14F-4D97-AF65-F5344CB8AC3E}">
        <p14:creationId xmlns:p14="http://schemas.microsoft.com/office/powerpoint/2010/main" val="126666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385" y="85568"/>
            <a:ext cx="8668278" cy="61285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130E5-E61B-4CBB-BE4D-E8692FE607E9}" type="slidenum">
              <a:rPr lang="en-AU" smtClean="0"/>
              <a:t>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AU">
                <a:latin typeface="Arial"/>
                <a:cs typeface="Arial"/>
              </a:rPr>
              <a:t>PRIMED8TL001 | Technologies | Production to consumption | 3.0 Western Australian food production</a:t>
            </a:r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1846385" y="6250175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/>
              <a:t>Image 3.0.9</a:t>
            </a:r>
          </a:p>
        </p:txBody>
      </p:sp>
    </p:spTree>
    <p:extLst>
      <p:ext uri="{BB962C8B-B14F-4D97-AF65-F5344CB8AC3E}">
        <p14:creationId xmlns:p14="http://schemas.microsoft.com/office/powerpoint/2010/main" val="184136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nologies_Presentation Y8.potx" id="{A4CEF545-E737-4609-AB2F-231D53F4944C}" vid="{99E789F2-2041-4326-A1B2-DA6287A5D9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C8F30F45EDD2419F1ABEC6DDCB9739" ma:contentTypeVersion="15" ma:contentTypeDescription="Create a new document." ma:contentTypeScope="" ma:versionID="cec5a8865691a07227b458b13426669b">
  <xsd:schema xmlns:xsd="http://www.w3.org/2001/XMLSchema" xmlns:xs="http://www.w3.org/2001/XMLSchema" xmlns:p="http://schemas.microsoft.com/office/2006/metadata/properties" xmlns:ns2="a7410e4e-0e94-4d9f-bc7f-ec562f0f3678" targetNamespace="http://schemas.microsoft.com/office/2006/metadata/properties" ma:root="true" ma:fieldsID="af4127dcdff7f9e7a8c4617ab862e9e9" ns2:_="">
    <xsd:import namespace="a7410e4e-0e94-4d9f-bc7f-ec562f0f3678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410e4e-0e94-4d9f-bc7f-ec562f0f3678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Type xmlns="a7410e4e-0e94-4d9f-bc7f-ec562f0f3678" xsi:nil="true"/>
    <NotebookType xmlns="a7410e4e-0e94-4d9f-bc7f-ec562f0f3678" xsi:nil="true"/>
    <CultureName xmlns="a7410e4e-0e94-4d9f-bc7f-ec562f0f3678" xsi:nil="true"/>
    <TeamsChannelId xmlns="a7410e4e-0e94-4d9f-bc7f-ec562f0f3678" xsi:nil="true"/>
    <AppVersion xmlns="a7410e4e-0e94-4d9f-bc7f-ec562f0f3678" xsi:nil="true"/>
  </documentManagement>
</p:properties>
</file>

<file path=customXml/itemProps1.xml><?xml version="1.0" encoding="utf-8"?>
<ds:datastoreItem xmlns:ds="http://schemas.openxmlformats.org/officeDocument/2006/customXml" ds:itemID="{B8CF26F5-C888-4F67-A79F-45B3122099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091FD62-F509-4B78-AFE7-02A878805C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410e4e-0e94-4d9f-bc7f-ec562f0f36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B5BA360-1FCD-4164-B037-20B59EC8DA8E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a7410e4e-0e94-4d9f-bc7f-ec562f0f3678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Technologies_Presentation Y8 (1)</Template>
  <TotalTime>12</TotalTime>
  <Words>399</Words>
  <Application>Microsoft Office PowerPoint</Application>
  <PresentationFormat>Widescreen</PresentationFormat>
  <Paragraphs>61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游ゴシック</vt:lpstr>
      <vt:lpstr>Arial</vt:lpstr>
      <vt:lpstr>Calibri</vt:lpstr>
      <vt:lpstr>Open Sans</vt:lpstr>
      <vt:lpstr>Times New Roman</vt:lpstr>
      <vt:lpstr>Office Theme</vt:lpstr>
      <vt:lpstr>3.0 Western Australian food production</vt:lpstr>
      <vt:lpstr>Raw commodity</vt:lpstr>
      <vt:lpstr>Value-added</vt:lpstr>
      <vt:lpstr>Raw commodity vs Value-added product</vt:lpstr>
      <vt:lpstr>Primary processing  The processes that take place to make food safe to eat and ready for market. For example:</vt:lpstr>
      <vt:lpstr>Secondary processing The processes used to change the physical form of raw commodities into other food products.  For example:</vt:lpstr>
      <vt:lpstr>PowerPoint Presentation</vt:lpstr>
      <vt:lpstr>PowerPoint Presentation</vt:lpstr>
      <vt:lpstr>PowerPoint Presentation</vt:lpstr>
      <vt:lpstr>Acknowledgements</vt:lpstr>
    </vt:vector>
  </TitlesOfParts>
  <Company>Department of Education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Value-added products</dc:title>
  <dc:creator>HANNA Jennifer [SIDE - Sch of Isol &amp; Dist Edu]</dc:creator>
  <cp:lastModifiedBy>LAU Gina [SIDE - Sch of Isol &amp; Dist Edu]</cp:lastModifiedBy>
  <cp:revision>18</cp:revision>
  <dcterms:created xsi:type="dcterms:W3CDTF">2021-06-01T04:36:10Z</dcterms:created>
  <dcterms:modified xsi:type="dcterms:W3CDTF">2021-06-18T02:11:43Z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0x0101006DC8F30F45EDD2419F1ABEC6DDCB9739</vt:lpwstr>
  </property>
</Properties>
</file>