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1"/>
  </p:notesMasterIdLst>
  <p:sldIdLst>
    <p:sldId id="256" r:id="rId5"/>
    <p:sldId id="274" r:id="rId6"/>
    <p:sldId id="275" r:id="rId7"/>
    <p:sldId id="276" r:id="rId8"/>
    <p:sldId id="277" r:id="rId9"/>
    <p:sldId id="27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5CAE"/>
    <a:srgbClr val="DA3F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A541964-E472-44BB-80CD-08C796820241}" v="2" dt="2021-05-24T11:18:45.7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4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NNA Jennifer [SIDE - Sch of Isol &amp; Dist Edu]" userId="S::jennifer.hanna@education.wa.edu.au::33ac2ddb-3fa9-4423-b8f6-52df00e7f56e" providerId="AD" clId="Web-{8A541964-E472-44BB-80CD-08C796820241}"/>
    <pc:docChg chg="modSld">
      <pc:chgData name="HANNA Jennifer [SIDE - Sch of Isol &amp; Dist Edu]" userId="S::jennifer.hanna@education.wa.edu.au::33ac2ddb-3fa9-4423-b8f6-52df00e7f56e" providerId="AD" clId="Web-{8A541964-E472-44BB-80CD-08C796820241}" dt="2021-05-24T11:18:45.791" v="1"/>
      <pc:docMkLst>
        <pc:docMk/>
      </pc:docMkLst>
      <pc:sldChg chg="delSp delAnim">
        <pc:chgData name="HANNA Jennifer [SIDE - Sch of Isol &amp; Dist Edu]" userId="S::jennifer.hanna@education.wa.edu.au::33ac2ddb-3fa9-4423-b8f6-52df00e7f56e" providerId="AD" clId="Web-{8A541964-E472-44BB-80CD-08C796820241}" dt="2021-05-24T11:18:45.791" v="1"/>
        <pc:sldMkLst>
          <pc:docMk/>
          <pc:sldMk cId="3213906197" sldId="274"/>
        </pc:sldMkLst>
        <pc:picChg chg="del">
          <ac:chgData name="HANNA Jennifer [SIDE - Sch of Isol &amp; Dist Edu]" userId="S::jennifer.hanna@education.wa.edu.au::33ac2ddb-3fa9-4423-b8f6-52df00e7f56e" providerId="AD" clId="Web-{8A541964-E472-44BB-80CD-08C796820241}" dt="2021-05-24T11:18:44.291" v="0"/>
          <ac:picMkLst>
            <pc:docMk/>
            <pc:sldMk cId="3213906197" sldId="274"/>
            <ac:picMk id="25" creationId="{00000000-0000-0000-0000-000000000000}"/>
          </ac:picMkLst>
        </pc:picChg>
        <pc:picChg chg="del">
          <ac:chgData name="HANNA Jennifer [SIDE - Sch of Isol &amp; Dist Edu]" userId="S::jennifer.hanna@education.wa.edu.au::33ac2ddb-3fa9-4423-b8f6-52df00e7f56e" providerId="AD" clId="Web-{8A541964-E472-44BB-80CD-08C796820241}" dt="2021-05-24T11:18:45.791" v="1"/>
          <ac:picMkLst>
            <pc:docMk/>
            <pc:sldMk cId="3213906197" sldId="274"/>
            <ac:picMk id="26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0DCB57-F73C-4E4F-8814-23D3B9A290B3}" type="datetimeFigureOut">
              <a:rPr lang="en-AU" smtClean="0"/>
              <a:t>17/06/2021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554B38-D4C3-469F-AB3D-42D4D5DD128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24126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5766486" cy="2387600"/>
          </a:xfrm>
        </p:spPr>
        <p:txBody>
          <a:bodyPr anchor="b">
            <a:normAutofit/>
          </a:bodyPr>
          <a:lstStyle>
            <a:lvl1pPr algn="ctr">
              <a:defRPr sz="4400" b="1">
                <a:solidFill>
                  <a:srgbClr val="2A5CA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5766486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371863" cy="365125"/>
          </a:xfrm>
        </p:spPr>
        <p:txBody>
          <a:bodyPr/>
          <a:lstStyle/>
          <a:p>
            <a:fld id="{134130E5-E61B-4CBB-BE4D-E8692FE607E9}" type="slidenum">
              <a:rPr lang="en-AU" smtClean="0"/>
              <a:t>‹#›</a:t>
            </a:fld>
            <a:endParaRPr lang="en-AU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AU" smtClean="0"/>
              <a:t>PRIMED8TL001 | Technologies | Production to consumption | 4.0 Consumer Decisions</a:t>
            </a:r>
            <a:endParaRPr lang="en-AU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9596519" y="495068"/>
            <a:ext cx="958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dirty="0">
                <a:solidFill>
                  <a:srgbClr val="2A5CAE"/>
                </a:solidFill>
              </a:rPr>
              <a:t>PRIMED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733" y="195092"/>
            <a:ext cx="3661756" cy="540327"/>
          </a:xfrm>
          <a:prstGeom prst="rect">
            <a:avLst/>
          </a:prstGeom>
        </p:spPr>
      </p:pic>
      <p:grpSp>
        <p:nvGrpSpPr>
          <p:cNvPr id="7" name="Group 6"/>
          <p:cNvGrpSpPr/>
          <p:nvPr userDrawn="1"/>
        </p:nvGrpSpPr>
        <p:grpSpPr>
          <a:xfrm>
            <a:off x="1161733" y="37465"/>
            <a:ext cx="9868534" cy="6783070"/>
            <a:chOff x="0" y="0"/>
            <a:chExt cx="9869005" cy="6783070"/>
          </a:xfrm>
        </p:grpSpPr>
        <p:cxnSp>
          <p:nvCxnSpPr>
            <p:cNvPr id="8" name="Straight Connector 7"/>
            <p:cNvCxnSpPr/>
            <p:nvPr/>
          </p:nvCxnSpPr>
          <p:spPr>
            <a:xfrm flipH="1" flipV="1">
              <a:off x="0" y="826935"/>
              <a:ext cx="6480000" cy="0"/>
            </a:xfrm>
            <a:prstGeom prst="line">
              <a:avLst/>
            </a:prstGeom>
            <a:ln w="3175">
              <a:solidFill>
                <a:srgbClr val="2A5CAE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9" name="Group 8"/>
            <p:cNvGrpSpPr/>
            <p:nvPr/>
          </p:nvGrpSpPr>
          <p:grpSpPr>
            <a:xfrm>
              <a:off x="6488265" y="0"/>
              <a:ext cx="3380740" cy="6783070"/>
              <a:chOff x="0" y="0"/>
              <a:chExt cx="3381185" cy="6783680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221" y="5130140"/>
                <a:ext cx="1903038" cy="1653540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3410015"/>
                <a:ext cx="1903730" cy="1650581"/>
              </a:xfrm>
              <a:prstGeom prst="rect">
                <a:avLst/>
              </a:prstGeom>
            </p:spPr>
          </p:pic>
          <p:grpSp>
            <p:nvGrpSpPr>
              <p:cNvPr id="12" name="Group 11"/>
              <p:cNvGrpSpPr/>
              <p:nvPr/>
            </p:nvGrpSpPr>
            <p:grpSpPr>
              <a:xfrm>
                <a:off x="11875" y="0"/>
                <a:ext cx="3369310" cy="5912485"/>
                <a:chOff x="0" y="0"/>
                <a:chExt cx="3368500" cy="5915876"/>
              </a:xfrm>
            </p:grpSpPr>
            <p:grpSp>
              <p:nvGrpSpPr>
                <p:cNvPr id="13" name="Group 12"/>
                <p:cNvGrpSpPr/>
                <p:nvPr/>
              </p:nvGrpSpPr>
              <p:grpSpPr>
                <a:xfrm>
                  <a:off x="0" y="0"/>
                  <a:ext cx="3368500" cy="4202350"/>
                  <a:chOff x="0" y="0"/>
                  <a:chExt cx="3368500" cy="4202350"/>
                </a:xfrm>
              </p:grpSpPr>
              <p:pic>
                <p:nvPicPr>
                  <p:cNvPr id="15" name="Picture 14"/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0" y="1695450"/>
                    <a:ext cx="1905635" cy="1655445"/>
                  </a:xfrm>
                  <a:prstGeom prst="rect">
                    <a:avLst/>
                  </a:prstGeom>
                </p:spPr>
              </p:pic>
              <p:grpSp>
                <p:nvGrpSpPr>
                  <p:cNvPr id="16" name="Group 15"/>
                  <p:cNvGrpSpPr/>
                  <p:nvPr/>
                </p:nvGrpSpPr>
                <p:grpSpPr>
                  <a:xfrm>
                    <a:off x="0" y="0"/>
                    <a:ext cx="3368500" cy="4202350"/>
                    <a:chOff x="0" y="0"/>
                    <a:chExt cx="3368500" cy="4202350"/>
                  </a:xfrm>
                </p:grpSpPr>
                <p:sp>
                  <p:nvSpPr>
                    <p:cNvPr id="17" name="Hexagon 16"/>
                    <p:cNvSpPr/>
                    <p:nvPr/>
                  </p:nvSpPr>
                  <p:spPr>
                    <a:xfrm>
                      <a:off x="1460500" y="844550"/>
                      <a:ext cx="1907540" cy="1655445"/>
                    </a:xfrm>
                    <a:prstGeom prst="hexagon">
                      <a:avLst>
                        <a:gd name="adj" fmla="val 29199"/>
                        <a:gd name="vf" fmla="val 115470"/>
                      </a:avLst>
                    </a:prstGeom>
                    <a:solidFill>
                      <a:srgbClr val="2A5CAE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72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AU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8" name="Hexagon 17"/>
                    <p:cNvSpPr/>
                    <p:nvPr/>
                  </p:nvSpPr>
                  <p:spPr>
                    <a:xfrm>
                      <a:off x="0" y="0"/>
                      <a:ext cx="1907540" cy="1655445"/>
                    </a:xfrm>
                    <a:prstGeom prst="hexagon">
                      <a:avLst>
                        <a:gd name="adj" fmla="val 29199"/>
                        <a:gd name="vf" fmla="val 115470"/>
                      </a:avLst>
                    </a:prstGeom>
                    <a:solidFill>
                      <a:srgbClr val="2A5CAE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40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Year</a:t>
                      </a:r>
                      <a:endParaRPr lang="en-A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9" name="Hexagon 18"/>
                    <p:cNvSpPr/>
                    <p:nvPr/>
                  </p:nvSpPr>
                  <p:spPr>
                    <a:xfrm>
                      <a:off x="1460500" y="2546350"/>
                      <a:ext cx="1908000" cy="1656000"/>
                    </a:xfrm>
                    <a:prstGeom prst="hexagon">
                      <a:avLst>
                        <a:gd name="adj" fmla="val 29199"/>
                        <a:gd name="vf" fmla="val 115470"/>
                      </a:avLst>
                    </a:prstGeom>
                    <a:solidFill>
                      <a:srgbClr val="2A5CAE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non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20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Technologies</a:t>
                      </a:r>
                      <a:endParaRPr lang="en-AU" sz="18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p:grpSp>
            </p:grpSp>
            <p:sp>
              <p:nvSpPr>
                <p:cNvPr id="14" name="Hexagon 13"/>
                <p:cNvSpPr/>
                <p:nvPr/>
              </p:nvSpPr>
              <p:spPr>
                <a:xfrm>
                  <a:off x="1460761" y="4260095"/>
                  <a:ext cx="1907739" cy="1655781"/>
                </a:xfrm>
                <a:prstGeom prst="hexagon">
                  <a:avLst>
                    <a:gd name="adj" fmla="val 29199"/>
                    <a:gd name="vf" fmla="val 115470"/>
                  </a:avLst>
                </a:prstGeom>
                <a:solidFill>
                  <a:srgbClr val="2A5CA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AU" sz="1800" b="1" kern="1200" dirty="0" smtClean="0">
                      <a:solidFill>
                        <a:schemeClr val="lt1"/>
                      </a:solidFill>
                      <a:effectLst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Food and </a:t>
                  </a:r>
                  <a:br>
                    <a:rPr lang="en-AU" sz="1800" b="1" kern="1200" dirty="0" smtClean="0">
                      <a:solidFill>
                        <a:schemeClr val="lt1"/>
                      </a:solidFill>
                      <a:effectLst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</a:br>
                  <a:r>
                    <a:rPr lang="en-AU" sz="1800" b="1" kern="1200" dirty="0" smtClean="0">
                      <a:solidFill>
                        <a:schemeClr val="lt1"/>
                      </a:solidFill>
                      <a:effectLst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Fibre Production</a:t>
                  </a:r>
                  <a:endParaRPr lang="en-AU" sz="1800" b="1" dirty="0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2127731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2A5CA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130E5-E61B-4CBB-BE4D-E8692FE607E9}" type="slidenum">
              <a:rPr lang="en-AU" smtClean="0"/>
              <a:t>‹#›</a:t>
            </a:fld>
            <a:endParaRPr lang="en-A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AU" smtClean="0"/>
              <a:t>PRIMED8TL001 | Technologies | Production to consumption | 4.0 Consumer Decisions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78988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 b="1">
                <a:solidFill>
                  <a:srgbClr val="2A5CA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130E5-E61B-4CBB-BE4D-E8692FE607E9}" type="slidenum">
              <a:rPr lang="en-AU" smtClean="0"/>
              <a:t>‹#›</a:t>
            </a:fld>
            <a:endParaRPr lang="en-A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AU" smtClean="0"/>
              <a:t>PRIMED8TL001 | Technologies | Production to consumption | 4.0 Consumer Decisions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146378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2A5CA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PRIMED8TL001 | Technologies | Production to consumption | 4.0 Consumer Decisions</a:t>
            </a: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2B52C-C974-455C-8BEA-1DEC0A0EFF6E}" type="slidenum">
              <a:rPr lang="en-AU" smtClean="0"/>
              <a:t>‹#›</a:t>
            </a:fld>
            <a:endParaRPr lang="en-A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89888" y="2313432"/>
            <a:ext cx="4559808" cy="349300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313431"/>
            <a:ext cx="4559808" cy="349300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79239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2A5CA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130E5-E61B-4CBB-BE4D-E8692FE607E9}" type="slidenum">
              <a:rPr lang="en-AU" smtClean="0"/>
              <a:t>‹#›</a:t>
            </a:fld>
            <a:endParaRPr lang="en-A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496396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AU" smtClean="0"/>
              <a:t>PRIMED8TL001 | Technologies | Production to consumption | 4.0 Consumer Decisions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644329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 b="1">
                <a:solidFill>
                  <a:srgbClr val="2A5CA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130E5-E61B-4CBB-BE4D-E8692FE607E9}" type="slidenum">
              <a:rPr lang="en-AU" smtClean="0"/>
              <a:t>‹#›</a:t>
            </a:fld>
            <a:endParaRPr lang="en-A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AU" smtClean="0"/>
              <a:t>PRIMED8TL001 | Technologies | Production to consumption | 4.0 Consumer Decisions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77446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A5CA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130E5-E61B-4CBB-BE4D-E8692FE607E9}" type="slidenum">
              <a:rPr lang="en-AU" smtClean="0"/>
              <a:t>‹#›</a:t>
            </a:fld>
            <a:endParaRPr lang="en-A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AU" smtClean="0"/>
              <a:t>PRIMED8TL001 | Technologies | Production to consumption | 4.0 Consumer Decisions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60020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1">
                <a:solidFill>
                  <a:srgbClr val="2A5CA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130E5-E61B-4CBB-BE4D-E8692FE607E9}" type="slidenum">
              <a:rPr lang="en-AU" smtClean="0"/>
              <a:t>‹#›</a:t>
            </a:fld>
            <a:endParaRPr lang="en-AU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AU" smtClean="0"/>
              <a:t>PRIMED8TL001 | Technologies | Production to consumption | 4.0 Consumer Decisions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42207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>
                <a:solidFill>
                  <a:srgbClr val="2A5CA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130E5-E61B-4CBB-BE4D-E8692FE607E9}" type="slidenum">
              <a:rPr lang="en-AU" smtClean="0"/>
              <a:t>‹#›</a:t>
            </a:fld>
            <a:endParaRPr lang="en-A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AU" smtClean="0"/>
              <a:t>PRIMED8TL001 | Technologies | Production to consumption | 4.0 Consumer Decisions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95662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44843" y="6356350"/>
            <a:ext cx="7708557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AU" smtClean="0"/>
              <a:t>PRIMED8TL001 | Technologies | Production to consumption | 4.0 Consumer Decisions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130E5-E61B-4CBB-BE4D-E8692FE607E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63692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>
                <a:solidFill>
                  <a:srgbClr val="2A5CA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130E5-E61B-4CBB-BE4D-E8692FE607E9}" type="slidenum">
              <a:rPr lang="en-AU" smtClean="0"/>
              <a:t>‹#›</a:t>
            </a:fld>
            <a:endParaRPr lang="en-A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AU" smtClean="0"/>
              <a:t>PRIMED8TL001 | Technologies | Production to consumption | 4.0 Consumer Decisions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83203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3151" y="457200"/>
            <a:ext cx="3932237" cy="1600200"/>
          </a:xfrm>
        </p:spPr>
        <p:txBody>
          <a:bodyPr anchor="ctr" anchorCtr="0"/>
          <a:lstStyle>
            <a:lvl1pPr>
              <a:defRPr sz="3200" b="1">
                <a:solidFill>
                  <a:srgbClr val="2A5CA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97290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23151" y="204946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130E5-E61B-4CBB-BE4D-E8692FE607E9}" type="slidenum">
              <a:rPr lang="en-AU" smtClean="0"/>
              <a:t>‹#›</a:t>
            </a:fld>
            <a:endParaRPr lang="en-A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AU" smtClean="0"/>
              <a:t>PRIMED8TL001 | Technologies | Production to consumption | 4.0 Consumer Decisions</a:t>
            </a:r>
            <a:endParaRPr lang="en-AU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3"/>
          </p:nvPr>
        </p:nvSpPr>
        <p:spPr>
          <a:xfrm>
            <a:off x="838200" y="5861050"/>
            <a:ext cx="6172200" cy="289078"/>
          </a:xfrm>
        </p:spPr>
        <p:txBody>
          <a:bodyPr>
            <a:normAutofit/>
          </a:bodyPr>
          <a:lstStyle>
            <a:lvl1pPr marL="0" indent="0"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88693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AU" smtClean="0"/>
              <a:t>PRIMED8TL001 | Technologies | Production to consumption | 4.0 Consumer Decisions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9072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34130E5-E61B-4CBB-BE4D-E8692FE607E9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4" name="Rectangle 3"/>
          <p:cNvSpPr/>
          <p:nvPr userDrawn="1"/>
        </p:nvSpPr>
        <p:spPr>
          <a:xfrm>
            <a:off x="9116554" y="6584077"/>
            <a:ext cx="250421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378"/>
            <a:r>
              <a:rPr lang="en-AU" sz="11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Department of Education WA </a:t>
            </a:r>
            <a:r>
              <a:rPr lang="en-AU" sz="1100" dirty="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  <a:endParaRPr lang="en-AU" sz="1100" dirty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7052" y="6465753"/>
            <a:ext cx="414564" cy="146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509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2A5CAE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vectors/wallet-money-finance-cash-currency-3721156/" TargetMode="External"/><Relationship Id="rId2" Type="http://schemas.openxmlformats.org/officeDocument/2006/relationships/hyperlink" Target="https://www.freepik.com/free-vector/character-illustration-people-holding-user-account-icons_3226077.htm#query=people-icon&amp;position=11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2f5m-jBf81Q" TargetMode="External"/><Relationship Id="rId4" Type="http://schemas.openxmlformats.org/officeDocument/2006/relationships/hyperlink" Target="https://pixabay.com/illustrations/earth-care-earth-supported-hands-1889652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89462" y="1122363"/>
            <a:ext cx="6932814" cy="2387600"/>
          </a:xfrm>
        </p:spPr>
        <p:txBody>
          <a:bodyPr/>
          <a:lstStyle/>
          <a:p>
            <a:r>
              <a:rPr lang="en-AU" dirty="0" smtClean="0"/>
              <a:t>4.0 Consumer </a:t>
            </a:r>
            <a:r>
              <a:rPr lang="en-AU" dirty="0"/>
              <a:t>Decisions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AU" sz="3600" dirty="0"/>
              <a:t>Factors that influence our buying decisions</a:t>
            </a:r>
          </a:p>
        </p:txBody>
      </p:sp>
    </p:spTree>
    <p:extLst>
      <p:ext uri="{BB962C8B-B14F-4D97-AF65-F5344CB8AC3E}">
        <p14:creationId xmlns:p14="http://schemas.microsoft.com/office/powerpoint/2010/main" val="2816152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PRIMED8TL001 | Technologies | Production to consumption | 4.0 Consumer Decisions</a:t>
            </a:r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177568" y="213456"/>
            <a:ext cx="4029740" cy="3934047"/>
            <a:chOff x="4001745" y="427408"/>
            <a:chExt cx="4029740" cy="3934047"/>
          </a:xfrm>
        </p:grpSpPr>
        <p:sp>
          <p:nvSpPr>
            <p:cNvPr id="6" name="Oval 5"/>
            <p:cNvSpPr/>
            <p:nvPr/>
          </p:nvSpPr>
          <p:spPr>
            <a:xfrm>
              <a:off x="4001745" y="427408"/>
              <a:ext cx="4029740" cy="3934047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059460" y="786627"/>
              <a:ext cx="1914310" cy="859611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5235283" y="299083"/>
            <a:ext cx="3194938" cy="2281626"/>
            <a:chOff x="5138715" y="484848"/>
            <a:chExt cx="3194938" cy="228162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392256">
              <a:off x="6870486" y="484848"/>
              <a:ext cx="1463167" cy="1463167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38715" y="1431334"/>
              <a:ext cx="1835055" cy="1335140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7398427" y="2422303"/>
            <a:ext cx="2163901" cy="3407588"/>
            <a:chOff x="7290174" y="2490525"/>
            <a:chExt cx="2163901" cy="3407588"/>
          </a:xfrm>
        </p:grpSpPr>
        <p:sp>
          <p:nvSpPr>
            <p:cNvPr id="15" name="Rectangle 14"/>
            <p:cNvSpPr/>
            <p:nvPr/>
          </p:nvSpPr>
          <p:spPr>
            <a:xfrm rot="2721043">
              <a:off x="7969588" y="2975936"/>
              <a:ext cx="1969898" cy="99907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">
                <a:avLst>
                  <a:gd name="adj" fmla="val 9106799"/>
                </a:avLst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Ink Free" panose="03080402000500000000" pitchFamily="66" charset="0"/>
                  <a:ea typeface="+mn-ea"/>
                  <a:cs typeface="+mn-cs"/>
                </a:rPr>
                <a:t>Planet</a:t>
              </a:r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0174" y="4900586"/>
              <a:ext cx="972589" cy="997527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2589850" y="2578215"/>
            <a:ext cx="4029740" cy="3934047"/>
            <a:chOff x="2629358" y="2604865"/>
            <a:chExt cx="4029740" cy="3934047"/>
          </a:xfrm>
        </p:grpSpPr>
        <p:sp>
          <p:nvSpPr>
            <p:cNvPr id="17" name="Oval 16"/>
            <p:cNvSpPr/>
            <p:nvPr/>
          </p:nvSpPr>
          <p:spPr>
            <a:xfrm>
              <a:off x="2629358" y="2604865"/>
              <a:ext cx="4029740" cy="3934047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022206" y="3981499"/>
              <a:ext cx="3078747" cy="859611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2196196" y="2481108"/>
            <a:ext cx="2965216" cy="3458613"/>
            <a:chOff x="2196196" y="2481108"/>
            <a:chExt cx="2965216" cy="3458613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23497" y="4601806"/>
              <a:ext cx="1337915" cy="1337915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196196" y="2481108"/>
              <a:ext cx="1981372" cy="2103302"/>
            </a:xfrm>
            <a:prstGeom prst="rect">
              <a:avLst/>
            </a:prstGeom>
          </p:spPr>
        </p:pic>
      </p:grpSp>
      <p:grpSp>
        <p:nvGrpSpPr>
          <p:cNvPr id="29" name="Group 28"/>
          <p:cNvGrpSpPr/>
          <p:nvPr/>
        </p:nvGrpSpPr>
        <p:grpSpPr>
          <a:xfrm>
            <a:off x="5840753" y="2587469"/>
            <a:ext cx="4066384" cy="3968840"/>
            <a:chOff x="5840753" y="2587469"/>
            <a:chExt cx="4066384" cy="396884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840753" y="2587469"/>
              <a:ext cx="4066384" cy="3968840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608983" y="3986800"/>
              <a:ext cx="3200677" cy="8596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13906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46915" y="208112"/>
            <a:ext cx="6754585" cy="6288284"/>
          </a:xfrm>
        </p:spPr>
        <p:txBody>
          <a:bodyPr>
            <a:noAutofit/>
          </a:bodyPr>
          <a:lstStyle/>
          <a:p>
            <a:pPr marL="0" indent="0" fontAlgn="base">
              <a:lnSpc>
                <a:spcPct val="120000"/>
              </a:lnSpc>
              <a:buNone/>
            </a:pPr>
            <a:r>
              <a:rPr lang="en-AU" sz="2200" b="1" dirty="0"/>
              <a:t>Do consumers make buying decisions based on ethical beliefs and social considerations?</a:t>
            </a:r>
          </a:p>
          <a:p>
            <a:pPr marL="0" indent="0" fontAlgn="base">
              <a:lnSpc>
                <a:spcPct val="120000"/>
              </a:lnSpc>
              <a:buNone/>
            </a:pPr>
            <a:r>
              <a:rPr lang="en-AU" sz="2200" dirty="0" smtClean="0"/>
              <a:t>For </a:t>
            </a:r>
            <a:r>
              <a:rPr lang="en-AU" sz="2200" dirty="0"/>
              <a:t>example</a:t>
            </a:r>
          </a:p>
          <a:p>
            <a:pPr lvl="1" fontAlgn="base">
              <a:lnSpc>
                <a:spcPct val="120000"/>
              </a:lnSpc>
            </a:pPr>
            <a:r>
              <a:rPr lang="en-AU" sz="2200" dirty="0"/>
              <a:t>employee conditions</a:t>
            </a:r>
          </a:p>
          <a:p>
            <a:pPr lvl="1" fontAlgn="base">
              <a:lnSpc>
                <a:spcPct val="120000"/>
              </a:lnSpc>
            </a:pPr>
            <a:r>
              <a:rPr lang="en-AU" sz="2200" dirty="0"/>
              <a:t>the </a:t>
            </a:r>
            <a:r>
              <a:rPr lang="en-AU" sz="2200" dirty="0" smtClean="0"/>
              <a:t>company/brand reputation </a:t>
            </a:r>
            <a:endParaRPr lang="en-AU" sz="2200" dirty="0"/>
          </a:p>
          <a:p>
            <a:pPr lvl="1" fontAlgn="base">
              <a:lnSpc>
                <a:spcPct val="120000"/>
              </a:lnSpc>
            </a:pPr>
            <a:r>
              <a:rPr lang="en-AU" sz="2200" dirty="0"/>
              <a:t>fair work practices </a:t>
            </a:r>
          </a:p>
          <a:p>
            <a:pPr lvl="1" fontAlgn="base">
              <a:lnSpc>
                <a:spcPct val="120000"/>
              </a:lnSpc>
            </a:pPr>
            <a:r>
              <a:rPr lang="en-AU" sz="2200" dirty="0"/>
              <a:t>equal opportunities </a:t>
            </a:r>
          </a:p>
          <a:p>
            <a:pPr lvl="1" fontAlgn="base">
              <a:lnSpc>
                <a:spcPct val="120000"/>
              </a:lnSpc>
            </a:pPr>
            <a:r>
              <a:rPr lang="en-AU" sz="2200" dirty="0"/>
              <a:t>fair trade </a:t>
            </a:r>
          </a:p>
          <a:p>
            <a:pPr lvl="1" fontAlgn="base">
              <a:lnSpc>
                <a:spcPct val="120000"/>
              </a:lnSpc>
            </a:pPr>
            <a:r>
              <a:rPr lang="en-AU" sz="2200" dirty="0"/>
              <a:t>social justice </a:t>
            </a:r>
          </a:p>
          <a:p>
            <a:pPr lvl="1" fontAlgn="base">
              <a:lnSpc>
                <a:spcPct val="120000"/>
              </a:lnSpc>
            </a:pPr>
            <a:r>
              <a:rPr lang="en-AU" sz="2200" dirty="0"/>
              <a:t>nutritional value</a:t>
            </a:r>
          </a:p>
          <a:p>
            <a:pPr lvl="1" fontAlgn="base">
              <a:lnSpc>
                <a:spcPct val="120000"/>
              </a:lnSpc>
            </a:pPr>
            <a:r>
              <a:rPr lang="en-AU" sz="2200" dirty="0"/>
              <a:t>organic produce</a:t>
            </a:r>
          </a:p>
          <a:p>
            <a:pPr lvl="1" fontAlgn="base">
              <a:lnSpc>
                <a:spcPct val="120000"/>
              </a:lnSpc>
            </a:pPr>
            <a:r>
              <a:rPr lang="en-AU" sz="2200" dirty="0"/>
              <a:t>local produce vs imported</a:t>
            </a:r>
          </a:p>
          <a:p>
            <a:pPr lvl="1" fontAlgn="base">
              <a:lnSpc>
                <a:spcPct val="120000"/>
              </a:lnSpc>
            </a:pPr>
            <a:r>
              <a:rPr lang="en-AU" sz="2200" dirty="0"/>
              <a:t>emotional connection to products or producers</a:t>
            </a:r>
          </a:p>
          <a:p>
            <a:pPr fontAlgn="base">
              <a:lnSpc>
                <a:spcPct val="120000"/>
              </a:lnSpc>
            </a:pPr>
            <a:endParaRPr lang="en-AU" sz="2200" dirty="0"/>
          </a:p>
          <a:p>
            <a:pPr>
              <a:lnSpc>
                <a:spcPct val="120000"/>
              </a:lnSpc>
            </a:pPr>
            <a:endParaRPr lang="en-AU" sz="22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AU" smtClean="0"/>
              <a:t>PRIMED8TL001 | Technologies | Production to consumption | 4.0 Consumer Decisions</a:t>
            </a:r>
            <a:endParaRPr lang="en-AU" dirty="0"/>
          </a:p>
        </p:txBody>
      </p:sp>
      <p:grpSp>
        <p:nvGrpSpPr>
          <p:cNvPr id="6" name="Group 5"/>
          <p:cNvGrpSpPr/>
          <p:nvPr/>
        </p:nvGrpSpPr>
        <p:grpSpPr>
          <a:xfrm>
            <a:off x="621657" y="382293"/>
            <a:ext cx="4029740" cy="3934047"/>
            <a:chOff x="4001745" y="427408"/>
            <a:chExt cx="4029740" cy="3934047"/>
          </a:xfrm>
        </p:grpSpPr>
        <p:sp>
          <p:nvSpPr>
            <p:cNvPr id="7" name="Oval 6"/>
            <p:cNvSpPr/>
            <p:nvPr/>
          </p:nvSpPr>
          <p:spPr>
            <a:xfrm>
              <a:off x="4001745" y="427408"/>
              <a:ext cx="4029740" cy="3934047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059460" y="786627"/>
              <a:ext cx="1914310" cy="859611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1719000" y="437651"/>
            <a:ext cx="3194938" cy="2281626"/>
            <a:chOff x="5138715" y="484848"/>
            <a:chExt cx="3194938" cy="2281626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392256">
              <a:off x="6870486" y="484848"/>
              <a:ext cx="1463167" cy="1463167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38715" y="1431334"/>
              <a:ext cx="1835055" cy="13351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23126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3459" y="248360"/>
            <a:ext cx="7039466" cy="6248036"/>
          </a:xfrm>
        </p:spPr>
        <p:txBody>
          <a:bodyPr>
            <a:noAutofit/>
          </a:bodyPr>
          <a:lstStyle/>
          <a:p>
            <a:pPr marL="0" indent="0" fontAlgn="base">
              <a:lnSpc>
                <a:spcPct val="120000"/>
              </a:lnSpc>
              <a:buNone/>
            </a:pPr>
            <a:r>
              <a:rPr lang="en-AU" sz="2200" b="1" dirty="0"/>
              <a:t>Do consumers make buying decisions based on the price of goods?</a:t>
            </a:r>
          </a:p>
          <a:p>
            <a:pPr marL="0" indent="0" fontAlgn="base">
              <a:lnSpc>
                <a:spcPct val="120000"/>
              </a:lnSpc>
              <a:buNone/>
            </a:pPr>
            <a:r>
              <a:rPr lang="en-AU" sz="2200" dirty="0" smtClean="0"/>
              <a:t>The </a:t>
            </a:r>
            <a:r>
              <a:rPr lang="en-AU" sz="2200" dirty="0"/>
              <a:t>cost that determine the end price of items include:</a:t>
            </a:r>
          </a:p>
          <a:p>
            <a:pPr lvl="2" fontAlgn="base">
              <a:lnSpc>
                <a:spcPct val="120000"/>
              </a:lnSpc>
            </a:pPr>
            <a:r>
              <a:rPr lang="en-AU" sz="2200" dirty="0"/>
              <a:t>labour costs</a:t>
            </a:r>
          </a:p>
          <a:p>
            <a:pPr lvl="2" fontAlgn="base">
              <a:lnSpc>
                <a:spcPct val="120000"/>
              </a:lnSpc>
            </a:pPr>
            <a:r>
              <a:rPr lang="en-AU" sz="2200" dirty="0"/>
              <a:t>output costs, including waste, transportation</a:t>
            </a:r>
          </a:p>
          <a:p>
            <a:pPr lvl="2" fontAlgn="base">
              <a:lnSpc>
                <a:spcPct val="120000"/>
              </a:lnSpc>
            </a:pPr>
            <a:r>
              <a:rPr lang="en-AU" sz="2200" dirty="0"/>
              <a:t>cost of infrastructure</a:t>
            </a:r>
          </a:p>
          <a:p>
            <a:pPr lvl="2" fontAlgn="base">
              <a:lnSpc>
                <a:spcPct val="120000"/>
              </a:lnSpc>
            </a:pPr>
            <a:r>
              <a:rPr lang="en-AU" sz="2200" dirty="0"/>
              <a:t>cost of technology</a:t>
            </a:r>
          </a:p>
          <a:p>
            <a:pPr lvl="2" fontAlgn="base">
              <a:lnSpc>
                <a:spcPct val="120000"/>
              </a:lnSpc>
            </a:pPr>
            <a:r>
              <a:rPr lang="en-AU" sz="2200" dirty="0"/>
              <a:t>cost of production</a:t>
            </a:r>
          </a:p>
          <a:p>
            <a:pPr lvl="2" fontAlgn="base">
              <a:lnSpc>
                <a:spcPct val="120000"/>
              </a:lnSpc>
            </a:pPr>
            <a:r>
              <a:rPr lang="en-AU" sz="2200" dirty="0"/>
              <a:t>cost of materials/resources</a:t>
            </a:r>
          </a:p>
          <a:p>
            <a:pPr lvl="2" fontAlgn="base">
              <a:lnSpc>
                <a:spcPct val="120000"/>
              </a:lnSpc>
            </a:pPr>
            <a:r>
              <a:rPr lang="en-AU" sz="2200" dirty="0"/>
              <a:t>sale price of</a:t>
            </a:r>
          </a:p>
          <a:p>
            <a:pPr lvl="2" fontAlgn="base">
              <a:lnSpc>
                <a:spcPct val="120000"/>
              </a:lnSpc>
            </a:pPr>
            <a:r>
              <a:rPr lang="en-AU" sz="2200" dirty="0"/>
              <a:t>end product </a:t>
            </a:r>
          </a:p>
          <a:p>
            <a:pPr lvl="2" fontAlgn="base">
              <a:lnSpc>
                <a:spcPct val="120000"/>
              </a:lnSpc>
            </a:pPr>
            <a:r>
              <a:rPr lang="en-AU" sz="2200" dirty="0"/>
              <a:t>cost of </a:t>
            </a:r>
            <a:r>
              <a:rPr lang="en-AU" sz="2200" dirty="0" smtClean="0"/>
              <a:t>marketing</a:t>
            </a:r>
            <a:endParaRPr lang="en-AU" sz="2200" dirty="0"/>
          </a:p>
          <a:p>
            <a:pPr marL="0" indent="0" fontAlgn="base">
              <a:lnSpc>
                <a:spcPct val="120000"/>
              </a:lnSpc>
              <a:buNone/>
            </a:pPr>
            <a:r>
              <a:rPr lang="en-AU" sz="2200" b="1" dirty="0" smtClean="0"/>
              <a:t>What </a:t>
            </a:r>
            <a:r>
              <a:rPr lang="en-AU" sz="2200" b="1" dirty="0"/>
              <a:t>price are consumers willing to pay?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AU" smtClean="0"/>
              <a:t>PRIMED8TL001 | Technologies | Production to consumption | 4.0 Consumer Decisions</a:t>
            </a:r>
            <a:endParaRPr lang="en-AU" dirty="0"/>
          </a:p>
        </p:txBody>
      </p:sp>
      <p:grpSp>
        <p:nvGrpSpPr>
          <p:cNvPr id="6" name="Group 5"/>
          <p:cNvGrpSpPr/>
          <p:nvPr/>
        </p:nvGrpSpPr>
        <p:grpSpPr>
          <a:xfrm>
            <a:off x="636528" y="446892"/>
            <a:ext cx="4029740" cy="3934047"/>
            <a:chOff x="2629358" y="2604865"/>
            <a:chExt cx="4029740" cy="3934047"/>
          </a:xfrm>
        </p:grpSpPr>
        <p:sp>
          <p:nvSpPr>
            <p:cNvPr id="7" name="Oval 6"/>
            <p:cNvSpPr/>
            <p:nvPr/>
          </p:nvSpPr>
          <p:spPr>
            <a:xfrm>
              <a:off x="2629358" y="2604865"/>
              <a:ext cx="4029740" cy="3934047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13204" y="3648101"/>
              <a:ext cx="3078747" cy="859611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299434" y="301658"/>
            <a:ext cx="2965216" cy="3458613"/>
            <a:chOff x="2196196" y="2481108"/>
            <a:chExt cx="2965216" cy="3458613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23497" y="4601806"/>
              <a:ext cx="1337915" cy="1337915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96196" y="2481108"/>
              <a:ext cx="1981372" cy="21033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4006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1590" y="883009"/>
            <a:ext cx="7014103" cy="500208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AU" sz="2200" b="1" dirty="0"/>
              <a:t>How environmentally </a:t>
            </a:r>
            <a:r>
              <a:rPr lang="en-AU" sz="2200" b="1" dirty="0" smtClean="0"/>
              <a:t>conscious </a:t>
            </a:r>
            <a:r>
              <a:rPr lang="en-AU" sz="2200" b="1" dirty="0"/>
              <a:t>are </a:t>
            </a:r>
            <a:r>
              <a:rPr lang="en-AU" sz="2200" b="1" dirty="0" smtClean="0"/>
              <a:t>consumers?</a:t>
            </a:r>
          </a:p>
          <a:p>
            <a:pPr marL="0" indent="0">
              <a:buNone/>
            </a:pPr>
            <a:r>
              <a:rPr lang="en-AU" sz="2200" dirty="0" smtClean="0"/>
              <a:t>Environmental </a:t>
            </a:r>
            <a:r>
              <a:rPr lang="en-AU" sz="2200" dirty="0"/>
              <a:t>aspects consumers might consider are:</a:t>
            </a:r>
          </a:p>
          <a:p>
            <a:pPr lvl="1" fontAlgn="base">
              <a:spcAft>
                <a:spcPts val="600"/>
              </a:spcAft>
            </a:pPr>
            <a:r>
              <a:rPr lang="en-AU" sz="2200" dirty="0" smtClean="0"/>
              <a:t>companies use </a:t>
            </a:r>
            <a:r>
              <a:rPr lang="en-AU" sz="2200" dirty="0"/>
              <a:t>of natural resources</a:t>
            </a:r>
          </a:p>
          <a:p>
            <a:pPr lvl="1" fontAlgn="base">
              <a:spcAft>
                <a:spcPts val="600"/>
              </a:spcAft>
            </a:pPr>
            <a:r>
              <a:rPr lang="en-AU" sz="2200" dirty="0"/>
              <a:t>energy </a:t>
            </a:r>
            <a:r>
              <a:rPr lang="en-AU" sz="2200" dirty="0" smtClean="0"/>
              <a:t>efficiency of the production of items</a:t>
            </a:r>
            <a:endParaRPr lang="en-AU" sz="2200" dirty="0"/>
          </a:p>
          <a:p>
            <a:pPr lvl="1" fontAlgn="base">
              <a:spcAft>
                <a:spcPts val="600"/>
              </a:spcAft>
            </a:pPr>
            <a:r>
              <a:rPr lang="en-AU" sz="2200" dirty="0"/>
              <a:t>limiting greenhouse gases</a:t>
            </a:r>
          </a:p>
          <a:p>
            <a:pPr lvl="1" fontAlgn="base">
              <a:spcAft>
                <a:spcPts val="600"/>
              </a:spcAft>
            </a:pPr>
            <a:r>
              <a:rPr lang="en-AU" sz="2200" dirty="0"/>
              <a:t>prevention of contamination</a:t>
            </a:r>
          </a:p>
          <a:p>
            <a:pPr lvl="1" fontAlgn="base">
              <a:spcAft>
                <a:spcPts val="600"/>
              </a:spcAft>
            </a:pPr>
            <a:r>
              <a:rPr lang="en-AU" sz="2200" dirty="0"/>
              <a:t>reduction of waste</a:t>
            </a:r>
          </a:p>
          <a:p>
            <a:pPr lvl="1" fontAlgn="base">
              <a:spcAft>
                <a:spcPts val="600"/>
              </a:spcAft>
            </a:pPr>
            <a:r>
              <a:rPr lang="en-AU" sz="2200" dirty="0"/>
              <a:t>packaging of products</a:t>
            </a:r>
          </a:p>
          <a:p>
            <a:pPr lvl="1" fontAlgn="base">
              <a:spcAft>
                <a:spcPts val="600"/>
              </a:spcAft>
            </a:pPr>
            <a:r>
              <a:rPr lang="en-AU" sz="2200" dirty="0"/>
              <a:t>replacement of depleted resources</a:t>
            </a:r>
          </a:p>
          <a:p>
            <a:pPr lvl="1" fontAlgn="base">
              <a:spcAft>
                <a:spcPts val="600"/>
              </a:spcAft>
            </a:pPr>
            <a:r>
              <a:rPr lang="en-AU" sz="2200" dirty="0"/>
              <a:t>c</a:t>
            </a:r>
            <a:r>
              <a:rPr lang="en-AU" sz="2200" dirty="0" smtClean="0"/>
              <a:t>ompanies efforts in the repair </a:t>
            </a:r>
            <a:r>
              <a:rPr lang="en-AU" sz="2200" dirty="0"/>
              <a:t>of eco systems</a:t>
            </a:r>
          </a:p>
          <a:p>
            <a:pPr lvl="1" fontAlgn="base">
              <a:spcAft>
                <a:spcPts val="600"/>
              </a:spcAft>
            </a:pPr>
            <a:r>
              <a:rPr lang="en-AU" sz="2200" dirty="0"/>
              <a:t>f</a:t>
            </a:r>
            <a:r>
              <a:rPr lang="en-AU" sz="2200" dirty="0" smtClean="0"/>
              <a:t>ood </a:t>
            </a:r>
            <a:r>
              <a:rPr lang="en-AU" sz="2200" dirty="0"/>
              <a:t>m</a:t>
            </a:r>
            <a:r>
              <a:rPr lang="en-AU" sz="2200" dirty="0" smtClean="0"/>
              <a:t>iles-transportation </a:t>
            </a:r>
            <a:r>
              <a:rPr lang="en-AU" sz="2200" dirty="0" smtClean="0"/>
              <a:t>of goods</a:t>
            </a:r>
            <a:endParaRPr lang="en-AU" sz="2200" dirty="0"/>
          </a:p>
          <a:p>
            <a:pPr marL="0" indent="0">
              <a:buNone/>
            </a:pPr>
            <a:endParaRPr lang="en-AU" sz="22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AU" smtClean="0"/>
              <a:t>PRIMED8TL001 | Technologies | Production to consumption | 4.0 Consumer Decisions</a:t>
            </a:r>
            <a:endParaRPr lang="en-AU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663" y="883009"/>
            <a:ext cx="4066384" cy="39688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6288" y="1944272"/>
            <a:ext cx="3200677" cy="859611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2076084" y="1055900"/>
            <a:ext cx="2649312" cy="2922177"/>
            <a:chOff x="7398427" y="2907714"/>
            <a:chExt cx="2649312" cy="2922177"/>
          </a:xfrm>
        </p:grpSpPr>
        <p:sp>
          <p:nvSpPr>
            <p:cNvPr id="15" name="Rectangle 14"/>
            <p:cNvSpPr/>
            <p:nvPr/>
          </p:nvSpPr>
          <p:spPr>
            <a:xfrm rot="2598680">
              <a:off x="8077841" y="2907714"/>
              <a:ext cx="1969898" cy="99907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">
                <a:avLst>
                  <a:gd name="adj" fmla="val 9106799"/>
                </a:avLst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Ink Free" panose="03080402000500000000" pitchFamily="66" charset="0"/>
                  <a:ea typeface="+mn-ea"/>
                  <a:cs typeface="+mn-cs"/>
                </a:rPr>
                <a:t>Planet</a:t>
              </a:r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98427" y="4832364"/>
              <a:ext cx="972589" cy="9975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50792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Acknowledgements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43735"/>
            <a:ext cx="10515600" cy="5373197"/>
          </a:xfrm>
        </p:spPr>
        <p:txBody>
          <a:bodyPr>
            <a:noAutofit/>
          </a:bodyPr>
          <a:lstStyle/>
          <a:p>
            <a:pPr marL="0" indent="0" fontAlgn="base">
              <a:lnSpc>
                <a:spcPct val="120000"/>
              </a:lnSpc>
              <a:buNone/>
            </a:pPr>
            <a:r>
              <a:rPr lang="en-AU" sz="2000" dirty="0"/>
              <a:t>For use of the following images:</a:t>
            </a:r>
            <a:r>
              <a:rPr lang="en-US" sz="2000" dirty="0"/>
              <a:t>​</a:t>
            </a:r>
          </a:p>
          <a:p>
            <a:pPr fontAlgn="base">
              <a:lnSpc>
                <a:spcPct val="120000"/>
              </a:lnSpc>
            </a:pPr>
            <a:r>
              <a:rPr lang="en-AU" sz="2000" dirty="0" smtClean="0"/>
              <a:t>Slide 2&amp;3– </a:t>
            </a:r>
            <a:r>
              <a:rPr lang="en-AU" sz="2000" dirty="0"/>
              <a:t>People image available at  &lt; </a:t>
            </a:r>
            <a:r>
              <a:rPr lang="en-AU" sz="2000" u="sng" dirty="0">
                <a:hlinkClick r:id="rId2"/>
              </a:rPr>
              <a:t>https://www.freepik.com/free-vector/character-illustration-people-holding-user-account-icons_3226077.htm#query=people-icon&amp;position=11 </a:t>
            </a:r>
            <a:r>
              <a:rPr lang="en-AU" sz="2000" dirty="0"/>
              <a:t>&gt;</a:t>
            </a:r>
            <a:r>
              <a:rPr lang="en-US" sz="2000" dirty="0"/>
              <a:t>​</a:t>
            </a:r>
          </a:p>
          <a:p>
            <a:pPr fontAlgn="base">
              <a:lnSpc>
                <a:spcPct val="120000"/>
              </a:lnSpc>
            </a:pPr>
            <a:r>
              <a:rPr lang="en-AU" sz="2000" dirty="0"/>
              <a:t>Slide </a:t>
            </a:r>
            <a:r>
              <a:rPr lang="en-AU" sz="2000" dirty="0" smtClean="0"/>
              <a:t>2&amp;4 </a:t>
            </a:r>
            <a:r>
              <a:rPr lang="en-AU" sz="2000" dirty="0"/>
              <a:t>– Wallet image available at &lt; </a:t>
            </a:r>
            <a:r>
              <a:rPr lang="en-AU" sz="2000" u="sng" dirty="0">
                <a:hlinkClick r:id="rId3"/>
              </a:rPr>
              <a:t>https://pixabay.com/vectors/wallet-money-finance-cash-currency-3721156/</a:t>
            </a:r>
            <a:r>
              <a:rPr lang="en-AU" sz="2000" dirty="0"/>
              <a:t>&gt;</a:t>
            </a:r>
            <a:r>
              <a:rPr lang="en-US" sz="2000" dirty="0"/>
              <a:t>​</a:t>
            </a:r>
          </a:p>
          <a:p>
            <a:pPr fontAlgn="base">
              <a:lnSpc>
                <a:spcPct val="120000"/>
              </a:lnSpc>
            </a:pPr>
            <a:r>
              <a:rPr lang="en-AU" sz="2000" dirty="0"/>
              <a:t>Slide </a:t>
            </a:r>
            <a:r>
              <a:rPr lang="en-AU" sz="2000" dirty="0" smtClean="0"/>
              <a:t>2&amp;5 </a:t>
            </a:r>
            <a:r>
              <a:rPr lang="en-AU" sz="2000" dirty="0"/>
              <a:t>– Earth image available at &lt; </a:t>
            </a:r>
            <a:r>
              <a:rPr lang="en-AU" sz="2000" u="sng" dirty="0">
                <a:hlinkClick r:id="rId4"/>
              </a:rPr>
              <a:t>https://pixabay.com/illustrations/earth-care-earth-supported-hands-1889652/</a:t>
            </a:r>
            <a:r>
              <a:rPr lang="en-AU" sz="2000" dirty="0"/>
              <a:t> &gt;</a:t>
            </a:r>
            <a:r>
              <a:rPr lang="en-US" sz="2000" dirty="0"/>
              <a:t>​</a:t>
            </a:r>
          </a:p>
          <a:p>
            <a:pPr fontAlgn="base">
              <a:lnSpc>
                <a:spcPct val="120000"/>
              </a:lnSpc>
            </a:pPr>
            <a:r>
              <a:rPr lang="en-US" sz="2000" b="1" dirty="0"/>
              <a:t>References</a:t>
            </a:r>
            <a:r>
              <a:rPr lang="fr-FR" sz="2000" dirty="0"/>
              <a:t>​</a:t>
            </a:r>
          </a:p>
          <a:p>
            <a:pPr fontAlgn="base">
              <a:lnSpc>
                <a:spcPct val="120000"/>
              </a:lnSpc>
            </a:pPr>
            <a:r>
              <a:rPr lang="en-GB" sz="2000" dirty="0" smtClean="0"/>
              <a:t>Sustainability </a:t>
            </a:r>
            <a:r>
              <a:rPr lang="en-GB" sz="2000" dirty="0"/>
              <a:t>Illustrated (8 April 2014) Triple bottom line (3 pillars): sustainability in business, [video], </a:t>
            </a:r>
            <a:r>
              <a:rPr lang="en-GB" sz="2000" i="1" dirty="0"/>
              <a:t>Sustainability Illustrated</a:t>
            </a:r>
            <a:r>
              <a:rPr lang="en-GB" sz="2000" dirty="0"/>
              <a:t>, YouTube &lt;</a:t>
            </a:r>
            <a:r>
              <a:rPr lang="en-GB" sz="2000" u="sng" dirty="0">
                <a:hlinkClick r:id="rId5"/>
              </a:rPr>
              <a:t>https://www.youtube.com/watch?v=2f5m-jBf81Q</a:t>
            </a:r>
            <a:r>
              <a:rPr lang="en-GB" sz="2000" dirty="0"/>
              <a:t>&gt;, accessed on 28 March 2021</a:t>
            </a:r>
            <a:r>
              <a:rPr lang="en-US" sz="2000" dirty="0"/>
              <a:t>​</a:t>
            </a:r>
          </a:p>
          <a:p>
            <a:pPr fontAlgn="base">
              <a:lnSpc>
                <a:spcPct val="120000"/>
              </a:lnSpc>
            </a:pPr>
            <a:endParaRPr lang="en-GB" sz="2000" dirty="0"/>
          </a:p>
          <a:p>
            <a:pPr marL="0" indent="0">
              <a:lnSpc>
                <a:spcPct val="120000"/>
              </a:lnSpc>
              <a:buNone/>
            </a:pPr>
            <a:endParaRPr lang="en-AU" sz="20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AU" smtClean="0"/>
              <a:t>PRIMED8TL001 | Technologies | Production to consumption | 4.0 Consumer Decisions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39639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chnologies_Presentation.potx" id="{B541F8D1-BBE8-4095-8C99-D88EA694C477}" vid="{C13D5879-66CD-4E1A-9FC8-F5EE58E2BC7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C8F30F45EDD2419F1ABEC6DDCB9739" ma:contentTypeVersion="15" ma:contentTypeDescription="Create a new document." ma:contentTypeScope="" ma:versionID="cec5a8865691a07227b458b13426669b">
  <xsd:schema xmlns:xsd="http://www.w3.org/2001/XMLSchema" xmlns:xs="http://www.w3.org/2001/XMLSchema" xmlns:p="http://schemas.microsoft.com/office/2006/metadata/properties" xmlns:ns2="a7410e4e-0e94-4d9f-bc7f-ec562f0f3678" targetNamespace="http://schemas.microsoft.com/office/2006/metadata/properties" ma:root="true" ma:fieldsID="af4127dcdff7f9e7a8c4617ab862e9e9" ns2:_="">
    <xsd:import namespace="a7410e4e-0e94-4d9f-bc7f-ec562f0f3678"/>
    <xsd:element name="properties">
      <xsd:complexType>
        <xsd:sequence>
          <xsd:element name="documentManagement">
            <xsd:complexType>
              <xsd:all>
                <xsd:element ref="ns2:NotebookType" minOccurs="0"/>
                <xsd:element ref="ns2:FolderType" minOccurs="0"/>
                <xsd:element ref="ns2:CultureName" minOccurs="0"/>
                <xsd:element ref="ns2:AppVersion" minOccurs="0"/>
                <xsd:element ref="ns2:TeamsChannelId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410e4e-0e94-4d9f-bc7f-ec562f0f3678" elementFormDefault="qualified">
    <xsd:import namespace="http://schemas.microsoft.com/office/2006/documentManagement/types"/>
    <xsd:import namespace="http://schemas.microsoft.com/office/infopath/2007/PartnerControls"/>
    <xsd:element name="NotebookType" ma:index="8" nillable="true" ma:displayName="Notebook Type" ma:internalName="NotebookType">
      <xsd:simpleType>
        <xsd:restriction base="dms:Text"/>
      </xsd:simpleType>
    </xsd:element>
    <xsd:element name="FolderType" ma:index="9" nillable="true" ma:displayName="Folder Type" ma:internalName="FolderType">
      <xsd:simpleType>
        <xsd:restriction base="dms:Text"/>
      </xsd:simpleType>
    </xsd:element>
    <xsd:element name="CultureName" ma:index="10" nillable="true" ma:displayName="Culture Name" ma:internalName="CultureName">
      <xsd:simpleType>
        <xsd:restriction base="dms:Text"/>
      </xsd:simpleType>
    </xsd:element>
    <xsd:element name="AppVersion" ma:index="11" nillable="true" ma:displayName="App Version" ma:internalName="AppVersion">
      <xsd:simpleType>
        <xsd:restriction base="dms:Text"/>
      </xsd:simpleType>
    </xsd:element>
    <xsd:element name="TeamsChannelId" ma:index="12" nillable="true" ma:displayName="Teams Channel Id" ma:internalName="TeamsChannelId">
      <xsd:simpleType>
        <xsd:restriction base="dms:Text"/>
      </xsd:simpleType>
    </xsd:element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MediaServiceAutoTags" ma:index="19" nillable="true" ma:displayName="Tags" ma:internalName="MediaServiceAutoTags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Type xmlns="a7410e4e-0e94-4d9f-bc7f-ec562f0f3678" xsi:nil="true"/>
    <NotebookType xmlns="a7410e4e-0e94-4d9f-bc7f-ec562f0f3678" xsi:nil="true"/>
    <CultureName xmlns="a7410e4e-0e94-4d9f-bc7f-ec562f0f3678" xsi:nil="true"/>
    <TeamsChannelId xmlns="a7410e4e-0e94-4d9f-bc7f-ec562f0f3678" xsi:nil="true"/>
    <AppVersion xmlns="a7410e4e-0e94-4d9f-bc7f-ec562f0f3678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DC20E6C-8F9F-4F87-B98A-358855022E0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7410e4e-0e94-4d9f-bc7f-ec562f0f367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B5BA360-1FCD-4164-B037-20B59EC8DA8E}">
  <ds:schemaRefs>
    <ds:schemaRef ds:uri="http://schemas.microsoft.com/office/2006/metadata/properties"/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a7410e4e-0e94-4d9f-bc7f-ec562f0f3678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8CF26F5-C888-4F67-A79F-45B3122099D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</TotalTime>
  <Words>325</Words>
  <Application>Microsoft Office PowerPoint</Application>
  <PresentationFormat>Widescreen</PresentationFormat>
  <Paragraphs>51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Ink Free</vt:lpstr>
      <vt:lpstr>Times New Roman</vt:lpstr>
      <vt:lpstr>Office Theme</vt:lpstr>
      <vt:lpstr>4.0 Consumer Decisions</vt:lpstr>
      <vt:lpstr>PowerPoint Presentation</vt:lpstr>
      <vt:lpstr>PowerPoint Presentation</vt:lpstr>
      <vt:lpstr>PowerPoint Presentation</vt:lpstr>
      <vt:lpstr>PowerPoint Presentation</vt:lpstr>
      <vt:lpstr>Acknowledgements</vt:lpstr>
    </vt:vector>
  </TitlesOfParts>
  <Company>Department of Education Western Australia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HANNA Jennifer [SIDE - Sch of Isol &amp; Dist Edu]</dc:creator>
  <cp:lastModifiedBy>HANNA Jennifer [SIDE - Sch of Isol &amp; Dist Edu]</cp:lastModifiedBy>
  <cp:revision>15</cp:revision>
  <dcterms:created xsi:type="dcterms:W3CDTF">2021-05-18T07:58:17Z</dcterms:created>
  <dcterms:modified xsi:type="dcterms:W3CDTF">2021-06-17T03:42:50Z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0x0101006DC8F30F45EDD2419F1ABEC6DDCB9739</vt:lpwstr>
  </property>
</Properties>
</file>