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1"/>
  </p:notesMasterIdLst>
  <p:sldIdLst>
    <p:sldId id="256" r:id="rId5"/>
    <p:sldId id="274" r:id="rId6"/>
    <p:sldId id="290" r:id="rId7"/>
    <p:sldId id="289" r:id="rId8"/>
    <p:sldId id="280" r:id="rId9"/>
    <p:sldId id="275" r:id="rId10"/>
    <p:sldId id="292" r:id="rId11"/>
    <p:sldId id="277" r:id="rId12"/>
    <p:sldId id="282" r:id="rId13"/>
    <p:sldId id="285" r:id="rId14"/>
    <p:sldId id="284" r:id="rId15"/>
    <p:sldId id="286" r:id="rId16"/>
    <p:sldId id="283" r:id="rId17"/>
    <p:sldId id="287" r:id="rId18"/>
    <p:sldId id="288" r:id="rId19"/>
    <p:sldId id="29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he timber production process" id="{3BF7B389-D164-4458-9726-629ABB84F64B}">
          <p14:sldIdLst>
            <p14:sldId id="256"/>
            <p14:sldId id="274"/>
            <p14:sldId id="290"/>
            <p14:sldId id="289"/>
            <p14:sldId id="280"/>
            <p14:sldId id="275"/>
            <p14:sldId id="292"/>
            <p14:sldId id="277"/>
            <p14:sldId id="282"/>
          </p14:sldIdLst>
        </p14:section>
        <p14:section name="The task" id="{52E6E79D-05E0-42C6-A152-3DC7EAC24D0F}">
          <p14:sldIdLst>
            <p14:sldId id="285"/>
            <p14:sldId id="284"/>
            <p14:sldId id="286"/>
            <p14:sldId id="283"/>
            <p14:sldId id="287"/>
            <p14:sldId id="288"/>
            <p14:sldId id="29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RA Lainie [Curriculum Support]" initials="GL[S" lastIdx="1" clrIdx="0">
    <p:extLst>
      <p:ext uri="{19B8F6BF-5375-455C-9EA6-DF929625EA0E}">
        <p15:presenceInfo xmlns:p15="http://schemas.microsoft.com/office/powerpoint/2012/main" userId="S-1-5-21-2489079438-2426431198-2467650856-1737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5CAE"/>
    <a:srgbClr val="DA3F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E1B3D4-15F3-4AEC-9828-C17C1961AFB0}" v="22" dt="2021-10-27T02:33:48.374"/>
    <p1510:client id="{83C6C5F7-E2DC-4D99-AA71-0759207B3103}" v="110" dt="2021-10-26T02:11:53.2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60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RON Louisa [SIDE - Sch of Isol &amp; Dist Edu]" userId="S::louisa.keron@education.wa.edu.au::5abd2f33-2425-485d-b330-a03a3724741b" providerId="AD" clId="Web-{58E1B3D4-15F3-4AEC-9828-C17C1961AFB0}"/>
    <pc:docChg chg="modSld">
      <pc:chgData name="KERON Louisa [SIDE - Sch of Isol &amp; Dist Edu]" userId="S::louisa.keron@education.wa.edu.au::5abd2f33-2425-485d-b330-a03a3724741b" providerId="AD" clId="Web-{58E1B3D4-15F3-4AEC-9828-C17C1961AFB0}" dt="2021-10-27T02:33:48.374" v="21" actId="20577"/>
      <pc:docMkLst>
        <pc:docMk/>
      </pc:docMkLst>
      <pc:sldChg chg="modSp">
        <pc:chgData name="KERON Louisa [SIDE - Sch of Isol &amp; Dist Edu]" userId="S::louisa.keron@education.wa.edu.au::5abd2f33-2425-485d-b330-a03a3724741b" providerId="AD" clId="Web-{58E1B3D4-15F3-4AEC-9828-C17C1961AFB0}" dt="2021-10-27T02:33:48.374" v="21" actId="20577"/>
        <pc:sldMkLst>
          <pc:docMk/>
          <pc:sldMk cId="2904972088" sldId="291"/>
        </pc:sldMkLst>
        <pc:spChg chg="mod">
          <ac:chgData name="KERON Louisa [SIDE - Sch of Isol &amp; Dist Edu]" userId="S::louisa.keron@education.wa.edu.au::5abd2f33-2425-485d-b330-a03a3724741b" providerId="AD" clId="Web-{58E1B3D4-15F3-4AEC-9828-C17C1961AFB0}" dt="2021-10-27T02:33:48.374" v="21" actId="20577"/>
          <ac:spMkLst>
            <pc:docMk/>
            <pc:sldMk cId="2904972088" sldId="291"/>
            <ac:spMk id="3" creationId="{4D020BD9-114D-4A5C-89C8-9AF56D3A8910}"/>
          </ac:spMkLst>
        </pc:spChg>
      </pc:sldChg>
    </pc:docChg>
  </pc:docChgLst>
  <pc:docChgLst>
    <pc:chgData name="KERON Louisa [SIDE - Sch of Isol &amp; Dist Edu]" userId="5abd2f33-2425-485d-b330-a03a3724741b" providerId="ADAL" clId="{83C6C5F7-E2DC-4D99-AA71-0759207B3103}"/>
    <pc:docChg chg="undo custSel addSld modSld">
      <pc:chgData name="KERON Louisa [SIDE - Sch of Isol &amp; Dist Edu]" userId="5abd2f33-2425-485d-b330-a03a3724741b" providerId="ADAL" clId="{83C6C5F7-E2DC-4D99-AA71-0759207B3103}" dt="2021-10-26T02:12:05.572" v="494" actId="5793"/>
      <pc:docMkLst>
        <pc:docMk/>
      </pc:docMkLst>
      <pc:sldChg chg="modSp">
        <pc:chgData name="KERON Louisa [SIDE - Sch of Isol &amp; Dist Edu]" userId="5abd2f33-2425-485d-b330-a03a3724741b" providerId="ADAL" clId="{83C6C5F7-E2DC-4D99-AA71-0759207B3103}" dt="2021-10-19T05:31:42.013" v="17" actId="20577"/>
        <pc:sldMkLst>
          <pc:docMk/>
          <pc:sldMk cId="2816152167" sldId="256"/>
        </pc:sldMkLst>
        <pc:spChg chg="mod">
          <ac:chgData name="KERON Louisa [SIDE - Sch of Isol &amp; Dist Edu]" userId="5abd2f33-2425-485d-b330-a03a3724741b" providerId="ADAL" clId="{83C6C5F7-E2DC-4D99-AA71-0759207B3103}" dt="2021-10-19T05:31:42.013" v="17" actId="20577"/>
          <ac:spMkLst>
            <pc:docMk/>
            <pc:sldMk cId="2816152167" sldId="256"/>
            <ac:spMk id="3" creationId="{00000000-0000-0000-0000-000000000000}"/>
          </ac:spMkLst>
        </pc:spChg>
      </pc:sldChg>
      <pc:sldChg chg="modSp">
        <pc:chgData name="KERON Louisa [SIDE - Sch of Isol &amp; Dist Edu]" userId="5abd2f33-2425-485d-b330-a03a3724741b" providerId="ADAL" clId="{83C6C5F7-E2DC-4D99-AA71-0759207B3103}" dt="2021-10-19T05:32:26.548" v="41" actId="20577"/>
        <pc:sldMkLst>
          <pc:docMk/>
          <pc:sldMk cId="2855431780" sldId="274"/>
        </pc:sldMkLst>
        <pc:spChg chg="mod">
          <ac:chgData name="KERON Louisa [SIDE - Sch of Isol &amp; Dist Edu]" userId="5abd2f33-2425-485d-b330-a03a3724741b" providerId="ADAL" clId="{83C6C5F7-E2DC-4D99-AA71-0759207B3103}" dt="2021-10-19T05:31:25.075" v="6" actId="1076"/>
          <ac:spMkLst>
            <pc:docMk/>
            <pc:sldMk cId="2855431780" sldId="274"/>
            <ac:spMk id="4" creationId="{00000000-0000-0000-0000-000000000000}"/>
          </ac:spMkLst>
        </pc:spChg>
        <pc:spChg chg="mod">
          <ac:chgData name="KERON Louisa [SIDE - Sch of Isol &amp; Dist Edu]" userId="5abd2f33-2425-485d-b330-a03a3724741b" providerId="ADAL" clId="{83C6C5F7-E2DC-4D99-AA71-0759207B3103}" dt="2021-10-19T05:32:26.548" v="41" actId="20577"/>
          <ac:spMkLst>
            <pc:docMk/>
            <pc:sldMk cId="2855431780" sldId="274"/>
            <ac:spMk id="7" creationId="{00000000-0000-0000-0000-000000000000}"/>
          </ac:spMkLst>
        </pc:spChg>
      </pc:sldChg>
      <pc:sldChg chg="modSp">
        <pc:chgData name="KERON Louisa [SIDE - Sch of Isol &amp; Dist Edu]" userId="5abd2f33-2425-485d-b330-a03a3724741b" providerId="ADAL" clId="{83C6C5F7-E2DC-4D99-AA71-0759207B3103}" dt="2021-10-19T05:35:34.337" v="58" actId="20577"/>
        <pc:sldMkLst>
          <pc:docMk/>
          <pc:sldMk cId="1955630948" sldId="275"/>
        </pc:sldMkLst>
        <pc:spChg chg="mod">
          <ac:chgData name="KERON Louisa [SIDE - Sch of Isol &amp; Dist Edu]" userId="5abd2f33-2425-485d-b330-a03a3724741b" providerId="ADAL" clId="{83C6C5F7-E2DC-4D99-AA71-0759207B3103}" dt="2021-10-19T05:35:34.337" v="58" actId="20577"/>
          <ac:spMkLst>
            <pc:docMk/>
            <pc:sldMk cId="1955630948" sldId="275"/>
            <ac:spMk id="6" creationId="{00000000-0000-0000-0000-000000000000}"/>
          </ac:spMkLst>
        </pc:spChg>
        <pc:spChg chg="mod">
          <ac:chgData name="KERON Louisa [SIDE - Sch of Isol &amp; Dist Edu]" userId="5abd2f33-2425-485d-b330-a03a3724741b" providerId="ADAL" clId="{83C6C5F7-E2DC-4D99-AA71-0759207B3103}" dt="2021-10-19T05:35:09.146" v="52" actId="20577"/>
          <ac:spMkLst>
            <pc:docMk/>
            <pc:sldMk cId="1955630948" sldId="275"/>
            <ac:spMk id="8" creationId="{0DCBEF91-C0F5-4786-A898-058FD3F3C3D6}"/>
          </ac:spMkLst>
        </pc:spChg>
      </pc:sldChg>
      <pc:sldChg chg="modSp">
        <pc:chgData name="KERON Louisa [SIDE - Sch of Isol &amp; Dist Edu]" userId="5abd2f33-2425-485d-b330-a03a3724741b" providerId="ADAL" clId="{83C6C5F7-E2DC-4D99-AA71-0759207B3103}" dt="2021-10-19T05:35:55.505" v="62" actId="20577"/>
        <pc:sldMkLst>
          <pc:docMk/>
          <pc:sldMk cId="2601875178" sldId="277"/>
        </pc:sldMkLst>
        <pc:spChg chg="mod">
          <ac:chgData name="KERON Louisa [SIDE - Sch of Isol &amp; Dist Edu]" userId="5abd2f33-2425-485d-b330-a03a3724741b" providerId="ADAL" clId="{83C6C5F7-E2DC-4D99-AA71-0759207B3103}" dt="2021-10-19T05:35:55.505" v="62" actId="20577"/>
          <ac:spMkLst>
            <pc:docMk/>
            <pc:sldMk cId="2601875178" sldId="277"/>
            <ac:spMk id="12" creationId="{00000000-0000-0000-0000-000000000000}"/>
          </ac:spMkLst>
        </pc:spChg>
      </pc:sldChg>
      <pc:sldChg chg="modSp">
        <pc:chgData name="KERON Louisa [SIDE - Sch of Isol &amp; Dist Edu]" userId="5abd2f33-2425-485d-b330-a03a3724741b" providerId="ADAL" clId="{83C6C5F7-E2DC-4D99-AA71-0759207B3103}" dt="2021-10-19T05:35:26.266" v="56" actId="20577"/>
        <pc:sldMkLst>
          <pc:docMk/>
          <pc:sldMk cId="3456374237" sldId="280"/>
        </pc:sldMkLst>
        <pc:spChg chg="mod">
          <ac:chgData name="KERON Louisa [SIDE - Sch of Isol &amp; Dist Edu]" userId="5abd2f33-2425-485d-b330-a03a3724741b" providerId="ADAL" clId="{83C6C5F7-E2DC-4D99-AA71-0759207B3103}" dt="2021-10-19T05:33:37.820" v="43" actId="20577"/>
          <ac:spMkLst>
            <pc:docMk/>
            <pc:sldMk cId="3456374237" sldId="280"/>
            <ac:spMk id="3" creationId="{00000000-0000-0000-0000-000000000000}"/>
          </ac:spMkLst>
        </pc:spChg>
        <pc:spChg chg="mod">
          <ac:chgData name="KERON Louisa [SIDE - Sch of Isol &amp; Dist Edu]" userId="5abd2f33-2425-485d-b330-a03a3724741b" providerId="ADAL" clId="{83C6C5F7-E2DC-4D99-AA71-0759207B3103}" dt="2021-10-19T05:35:26.266" v="56" actId="20577"/>
          <ac:spMkLst>
            <pc:docMk/>
            <pc:sldMk cId="3456374237" sldId="280"/>
            <ac:spMk id="6" creationId="{00000000-0000-0000-0000-000000000000}"/>
          </ac:spMkLst>
        </pc:spChg>
      </pc:sldChg>
      <pc:sldChg chg="modSp">
        <pc:chgData name="KERON Louisa [SIDE - Sch of Isol &amp; Dist Edu]" userId="5abd2f33-2425-485d-b330-a03a3724741b" providerId="ADAL" clId="{83C6C5F7-E2DC-4D99-AA71-0759207B3103}" dt="2021-10-19T05:35:44.897" v="60" actId="20577"/>
        <pc:sldMkLst>
          <pc:docMk/>
          <pc:sldMk cId="2646910389" sldId="281"/>
        </pc:sldMkLst>
        <pc:spChg chg="mod">
          <ac:chgData name="KERON Louisa [SIDE - Sch of Isol &amp; Dist Edu]" userId="5abd2f33-2425-485d-b330-a03a3724741b" providerId="ADAL" clId="{83C6C5F7-E2DC-4D99-AA71-0759207B3103}" dt="2021-10-19T05:35:44.897" v="60" actId="20577"/>
          <ac:spMkLst>
            <pc:docMk/>
            <pc:sldMk cId="2646910389" sldId="281"/>
            <ac:spMk id="20" creationId="{00000000-0000-0000-0000-000000000000}"/>
          </ac:spMkLst>
        </pc:spChg>
      </pc:sldChg>
      <pc:sldChg chg="modSp">
        <pc:chgData name="KERON Louisa [SIDE - Sch of Isol &amp; Dist Edu]" userId="5abd2f33-2425-485d-b330-a03a3724741b" providerId="ADAL" clId="{83C6C5F7-E2DC-4D99-AA71-0759207B3103}" dt="2021-10-19T05:36:20.458" v="73" actId="20577"/>
        <pc:sldMkLst>
          <pc:docMk/>
          <pc:sldMk cId="4040326352" sldId="282"/>
        </pc:sldMkLst>
        <pc:spChg chg="mod">
          <ac:chgData name="KERON Louisa [SIDE - Sch of Isol &amp; Dist Edu]" userId="5abd2f33-2425-485d-b330-a03a3724741b" providerId="ADAL" clId="{83C6C5F7-E2DC-4D99-AA71-0759207B3103}" dt="2021-10-19T05:36:05.185" v="67" actId="20577"/>
          <ac:spMkLst>
            <pc:docMk/>
            <pc:sldMk cId="4040326352" sldId="282"/>
            <ac:spMk id="2" creationId="{00000000-0000-0000-0000-000000000000}"/>
          </ac:spMkLst>
        </pc:spChg>
        <pc:spChg chg="mod">
          <ac:chgData name="KERON Louisa [SIDE - Sch of Isol &amp; Dist Edu]" userId="5abd2f33-2425-485d-b330-a03a3724741b" providerId="ADAL" clId="{83C6C5F7-E2DC-4D99-AA71-0759207B3103}" dt="2021-10-19T05:36:20.458" v="73" actId="20577"/>
          <ac:spMkLst>
            <pc:docMk/>
            <pc:sldMk cId="4040326352" sldId="282"/>
            <ac:spMk id="5" creationId="{00000000-0000-0000-0000-000000000000}"/>
          </ac:spMkLst>
        </pc:spChg>
      </pc:sldChg>
      <pc:sldChg chg="modSp">
        <pc:chgData name="KERON Louisa [SIDE - Sch of Isol &amp; Dist Edu]" userId="5abd2f33-2425-485d-b330-a03a3724741b" providerId="ADAL" clId="{83C6C5F7-E2DC-4D99-AA71-0759207B3103}" dt="2021-10-19T05:37:51.241" v="95" actId="20577"/>
        <pc:sldMkLst>
          <pc:docMk/>
          <pc:sldMk cId="3208301720" sldId="283"/>
        </pc:sldMkLst>
        <pc:spChg chg="mod">
          <ac:chgData name="KERON Louisa [SIDE - Sch of Isol &amp; Dist Edu]" userId="5abd2f33-2425-485d-b330-a03a3724741b" providerId="ADAL" clId="{83C6C5F7-E2DC-4D99-AA71-0759207B3103}" dt="2021-10-19T05:37:12.577" v="91" actId="20577"/>
          <ac:spMkLst>
            <pc:docMk/>
            <pc:sldMk cId="3208301720" sldId="283"/>
            <ac:spMk id="3" creationId="{00000000-0000-0000-0000-000000000000}"/>
          </ac:spMkLst>
        </pc:spChg>
        <pc:spChg chg="mod">
          <ac:chgData name="KERON Louisa [SIDE - Sch of Isol &amp; Dist Edu]" userId="5abd2f33-2425-485d-b330-a03a3724741b" providerId="ADAL" clId="{83C6C5F7-E2DC-4D99-AA71-0759207B3103}" dt="2021-10-19T05:37:51.241" v="95" actId="20577"/>
          <ac:spMkLst>
            <pc:docMk/>
            <pc:sldMk cId="3208301720" sldId="283"/>
            <ac:spMk id="5" creationId="{00000000-0000-0000-0000-000000000000}"/>
          </ac:spMkLst>
        </pc:spChg>
      </pc:sldChg>
      <pc:sldChg chg="modSp">
        <pc:chgData name="KERON Louisa [SIDE - Sch of Isol &amp; Dist Edu]" userId="5abd2f33-2425-485d-b330-a03a3724741b" providerId="ADAL" clId="{83C6C5F7-E2DC-4D99-AA71-0759207B3103}" dt="2021-10-19T05:36:44.633" v="77" actId="20577"/>
        <pc:sldMkLst>
          <pc:docMk/>
          <pc:sldMk cId="1933602297" sldId="284"/>
        </pc:sldMkLst>
        <pc:spChg chg="mod">
          <ac:chgData name="KERON Louisa [SIDE - Sch of Isol &amp; Dist Edu]" userId="5abd2f33-2425-485d-b330-a03a3724741b" providerId="ADAL" clId="{83C6C5F7-E2DC-4D99-AA71-0759207B3103}" dt="2021-10-19T05:36:44.633" v="77" actId="20577"/>
          <ac:spMkLst>
            <pc:docMk/>
            <pc:sldMk cId="1933602297" sldId="284"/>
            <ac:spMk id="6" creationId="{00000000-0000-0000-0000-000000000000}"/>
          </ac:spMkLst>
        </pc:spChg>
      </pc:sldChg>
      <pc:sldChg chg="addSp modSp">
        <pc:chgData name="KERON Louisa [SIDE - Sch of Isol &amp; Dist Edu]" userId="5abd2f33-2425-485d-b330-a03a3724741b" providerId="ADAL" clId="{83C6C5F7-E2DC-4D99-AA71-0759207B3103}" dt="2021-10-26T02:07:55.075" v="352" actId="20577"/>
        <pc:sldMkLst>
          <pc:docMk/>
          <pc:sldMk cId="678125224" sldId="285"/>
        </pc:sldMkLst>
        <pc:spChg chg="mod">
          <ac:chgData name="KERON Louisa [SIDE - Sch of Isol &amp; Dist Edu]" userId="5abd2f33-2425-485d-b330-a03a3724741b" providerId="ADAL" clId="{83C6C5F7-E2DC-4D99-AA71-0759207B3103}" dt="2021-10-19T05:36:11.369" v="71" actId="20577"/>
          <ac:spMkLst>
            <pc:docMk/>
            <pc:sldMk cId="678125224" sldId="285"/>
            <ac:spMk id="2" creationId="{00000000-0000-0000-0000-000000000000}"/>
          </ac:spMkLst>
        </pc:spChg>
        <pc:spChg chg="mod">
          <ac:chgData name="KERON Louisa [SIDE - Sch of Isol &amp; Dist Edu]" userId="5abd2f33-2425-485d-b330-a03a3724741b" providerId="ADAL" clId="{83C6C5F7-E2DC-4D99-AA71-0759207B3103}" dt="2021-10-19T05:36:34.281" v="75" actId="20577"/>
          <ac:spMkLst>
            <pc:docMk/>
            <pc:sldMk cId="678125224" sldId="285"/>
            <ac:spMk id="6" creationId="{00000000-0000-0000-0000-000000000000}"/>
          </ac:spMkLst>
        </pc:spChg>
        <pc:spChg chg="add mod">
          <ac:chgData name="KERON Louisa [SIDE - Sch of Isol &amp; Dist Edu]" userId="5abd2f33-2425-485d-b330-a03a3724741b" providerId="ADAL" clId="{83C6C5F7-E2DC-4D99-AA71-0759207B3103}" dt="2021-10-26T02:07:55.075" v="352" actId="20577"/>
          <ac:spMkLst>
            <pc:docMk/>
            <pc:sldMk cId="678125224" sldId="285"/>
            <ac:spMk id="7" creationId="{F8C763F3-3E67-4FA3-BE03-4587037E5C8E}"/>
          </ac:spMkLst>
        </pc:spChg>
      </pc:sldChg>
      <pc:sldChg chg="modSp">
        <pc:chgData name="KERON Louisa [SIDE - Sch of Isol &amp; Dist Edu]" userId="5abd2f33-2425-485d-b330-a03a3724741b" providerId="ADAL" clId="{83C6C5F7-E2DC-4D99-AA71-0759207B3103}" dt="2021-10-19T05:37:30.770" v="93" actId="20577"/>
        <pc:sldMkLst>
          <pc:docMk/>
          <pc:sldMk cId="3671612654" sldId="286"/>
        </pc:sldMkLst>
        <pc:spChg chg="mod">
          <ac:chgData name="KERON Louisa [SIDE - Sch of Isol &amp; Dist Edu]" userId="5abd2f33-2425-485d-b330-a03a3724741b" providerId="ADAL" clId="{83C6C5F7-E2DC-4D99-AA71-0759207B3103}" dt="2021-10-19T05:37:30.770" v="93" actId="20577"/>
          <ac:spMkLst>
            <pc:docMk/>
            <pc:sldMk cId="3671612654" sldId="286"/>
            <ac:spMk id="5" creationId="{00000000-0000-0000-0000-000000000000}"/>
          </ac:spMkLst>
        </pc:spChg>
      </pc:sldChg>
      <pc:sldChg chg="modSp">
        <pc:chgData name="KERON Louisa [SIDE - Sch of Isol &amp; Dist Edu]" userId="5abd2f33-2425-485d-b330-a03a3724741b" providerId="ADAL" clId="{83C6C5F7-E2DC-4D99-AA71-0759207B3103}" dt="2021-10-19T05:37:55.359" v="97" actId="20577"/>
        <pc:sldMkLst>
          <pc:docMk/>
          <pc:sldMk cId="4178890032" sldId="287"/>
        </pc:sldMkLst>
        <pc:spChg chg="mod">
          <ac:chgData name="KERON Louisa [SIDE - Sch of Isol &amp; Dist Edu]" userId="5abd2f33-2425-485d-b330-a03a3724741b" providerId="ADAL" clId="{83C6C5F7-E2DC-4D99-AA71-0759207B3103}" dt="2021-10-19T05:37:55.359" v="97" actId="20577"/>
          <ac:spMkLst>
            <pc:docMk/>
            <pc:sldMk cId="4178890032" sldId="287"/>
            <ac:spMk id="7" creationId="{00000000-0000-0000-0000-000000000000}"/>
          </ac:spMkLst>
        </pc:spChg>
      </pc:sldChg>
      <pc:sldChg chg="modSp">
        <pc:chgData name="KERON Louisa [SIDE - Sch of Isol &amp; Dist Edu]" userId="5abd2f33-2425-485d-b330-a03a3724741b" providerId="ADAL" clId="{83C6C5F7-E2DC-4D99-AA71-0759207B3103}" dt="2021-10-19T05:38:02.192" v="99" actId="20577"/>
        <pc:sldMkLst>
          <pc:docMk/>
          <pc:sldMk cId="255311743" sldId="288"/>
        </pc:sldMkLst>
        <pc:spChg chg="mod">
          <ac:chgData name="KERON Louisa [SIDE - Sch of Isol &amp; Dist Edu]" userId="5abd2f33-2425-485d-b330-a03a3724741b" providerId="ADAL" clId="{83C6C5F7-E2DC-4D99-AA71-0759207B3103}" dt="2021-10-19T05:38:02.192" v="99" actId="20577"/>
          <ac:spMkLst>
            <pc:docMk/>
            <pc:sldMk cId="255311743" sldId="288"/>
            <ac:spMk id="18" creationId="{00000000-0000-0000-0000-000000000000}"/>
          </ac:spMkLst>
        </pc:spChg>
      </pc:sldChg>
      <pc:sldChg chg="modSp">
        <pc:chgData name="KERON Louisa [SIDE - Sch of Isol &amp; Dist Edu]" userId="5abd2f33-2425-485d-b330-a03a3724741b" providerId="ADAL" clId="{83C6C5F7-E2DC-4D99-AA71-0759207B3103}" dt="2021-10-19T05:35:22.250" v="54" actId="20577"/>
        <pc:sldMkLst>
          <pc:docMk/>
          <pc:sldMk cId="2646220978" sldId="289"/>
        </pc:sldMkLst>
        <pc:spChg chg="mod">
          <ac:chgData name="KERON Louisa [SIDE - Sch of Isol &amp; Dist Edu]" userId="5abd2f33-2425-485d-b330-a03a3724741b" providerId="ADAL" clId="{83C6C5F7-E2DC-4D99-AA71-0759207B3103}" dt="2021-10-19T05:35:22.250" v="54" actId="20577"/>
          <ac:spMkLst>
            <pc:docMk/>
            <pc:sldMk cId="2646220978" sldId="289"/>
            <ac:spMk id="5" creationId="{00000000-0000-0000-0000-000000000000}"/>
          </ac:spMkLst>
        </pc:spChg>
      </pc:sldChg>
      <pc:sldChg chg="modSp">
        <pc:chgData name="KERON Louisa [SIDE - Sch of Isol &amp; Dist Edu]" userId="5abd2f33-2425-485d-b330-a03a3724741b" providerId="ADAL" clId="{83C6C5F7-E2DC-4D99-AA71-0759207B3103}" dt="2021-10-19T05:32:21.147" v="39" actId="20577"/>
        <pc:sldMkLst>
          <pc:docMk/>
          <pc:sldMk cId="902349182" sldId="290"/>
        </pc:sldMkLst>
        <pc:spChg chg="mod">
          <ac:chgData name="KERON Louisa [SIDE - Sch of Isol &amp; Dist Edu]" userId="5abd2f33-2425-485d-b330-a03a3724741b" providerId="ADAL" clId="{83C6C5F7-E2DC-4D99-AA71-0759207B3103}" dt="2021-10-19T05:32:12.370" v="35" actId="1076"/>
          <ac:spMkLst>
            <pc:docMk/>
            <pc:sldMk cId="902349182" sldId="290"/>
            <ac:spMk id="3" creationId="{8F2C7B45-E147-489D-8ADD-8AF44F660744}"/>
          </ac:spMkLst>
        </pc:spChg>
        <pc:spChg chg="mod">
          <ac:chgData name="KERON Louisa [SIDE - Sch of Isol &amp; Dist Edu]" userId="5abd2f33-2425-485d-b330-a03a3724741b" providerId="ADAL" clId="{83C6C5F7-E2DC-4D99-AA71-0759207B3103}" dt="2021-10-19T05:32:21.147" v="39" actId="20577"/>
          <ac:spMkLst>
            <pc:docMk/>
            <pc:sldMk cId="902349182" sldId="290"/>
            <ac:spMk id="11" creationId="{00000000-0000-0000-0000-000000000000}"/>
          </ac:spMkLst>
        </pc:spChg>
      </pc:sldChg>
      <pc:sldChg chg="modSp add">
        <pc:chgData name="KERON Louisa [SIDE - Sch of Isol &amp; Dist Edu]" userId="5abd2f33-2425-485d-b330-a03a3724741b" providerId="ADAL" clId="{83C6C5F7-E2DC-4D99-AA71-0759207B3103}" dt="2021-10-26T02:12:05.572" v="494" actId="5793"/>
        <pc:sldMkLst>
          <pc:docMk/>
          <pc:sldMk cId="2904972088" sldId="291"/>
        </pc:sldMkLst>
        <pc:spChg chg="mod">
          <ac:chgData name="KERON Louisa [SIDE - Sch of Isol &amp; Dist Edu]" userId="5abd2f33-2425-485d-b330-a03a3724741b" providerId="ADAL" clId="{83C6C5F7-E2DC-4D99-AA71-0759207B3103}" dt="2021-10-26T02:06:38.590" v="161" actId="1076"/>
          <ac:spMkLst>
            <pc:docMk/>
            <pc:sldMk cId="2904972088" sldId="291"/>
            <ac:spMk id="2" creationId="{AC6B0DDE-3D22-4A9C-9B21-951220582D07}"/>
          </ac:spMkLst>
        </pc:spChg>
        <pc:spChg chg="mod">
          <ac:chgData name="KERON Louisa [SIDE - Sch of Isol &amp; Dist Edu]" userId="5abd2f33-2425-485d-b330-a03a3724741b" providerId="ADAL" clId="{83C6C5F7-E2DC-4D99-AA71-0759207B3103}" dt="2021-10-26T02:12:05.572" v="494" actId="5793"/>
          <ac:spMkLst>
            <pc:docMk/>
            <pc:sldMk cId="2904972088" sldId="291"/>
            <ac:spMk id="3" creationId="{4D020BD9-114D-4A5C-89C8-9AF56D3A891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DCB57-F73C-4E4F-8814-23D3B9A290B3}" type="datetimeFigureOut">
              <a:rPr lang="en-AU" smtClean="0"/>
              <a:t>5/11/2021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554B38-D4C3-469F-AB3D-42D4D5DD12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4126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54B38-D4C3-469F-AB3D-42D4D5DD128E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3380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5766486" cy="2387600"/>
          </a:xfrm>
        </p:spPr>
        <p:txBody>
          <a:bodyPr anchor="b">
            <a:normAutofit/>
          </a:bodyPr>
          <a:lstStyle>
            <a:lvl1pPr algn="ctr">
              <a:defRPr sz="4400" b="1">
                <a:solidFill>
                  <a:srgbClr val="2A5CA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5766486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371863" cy="365125"/>
          </a:xfrm>
        </p:spPr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PRIMED9/10TL001 | Technologies | Rethinking timber waste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596519" y="495068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>
                <a:solidFill>
                  <a:srgbClr val="2A5CAE"/>
                </a:solidFill>
              </a:rPr>
              <a:t>PRIMED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733" y="195092"/>
            <a:ext cx="3661756" cy="540327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1161733" y="37465"/>
            <a:ext cx="9868534" cy="6783070"/>
            <a:chOff x="0" y="0"/>
            <a:chExt cx="9869005" cy="6783070"/>
          </a:xfrm>
        </p:grpSpPr>
        <p:cxnSp>
          <p:nvCxnSpPr>
            <p:cNvPr id="8" name="Straight Connector 7"/>
            <p:cNvCxnSpPr/>
            <p:nvPr/>
          </p:nvCxnSpPr>
          <p:spPr>
            <a:xfrm flipH="1" flipV="1">
              <a:off x="0" y="826935"/>
              <a:ext cx="6480000" cy="0"/>
            </a:xfrm>
            <a:prstGeom prst="line">
              <a:avLst/>
            </a:prstGeom>
            <a:ln w="3175">
              <a:solidFill>
                <a:srgbClr val="2A5CAE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>
              <a:off x="6488265" y="0"/>
              <a:ext cx="3380740" cy="6783070"/>
              <a:chOff x="0" y="0"/>
              <a:chExt cx="3381185" cy="6783680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221" y="5130140"/>
                <a:ext cx="1903038" cy="1653540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3410015"/>
                <a:ext cx="1903730" cy="1650581"/>
              </a:xfrm>
              <a:prstGeom prst="rect">
                <a:avLst/>
              </a:prstGeom>
            </p:spPr>
          </p:pic>
          <p:grpSp>
            <p:nvGrpSpPr>
              <p:cNvPr id="12" name="Group 11"/>
              <p:cNvGrpSpPr/>
              <p:nvPr/>
            </p:nvGrpSpPr>
            <p:grpSpPr>
              <a:xfrm>
                <a:off x="11875" y="0"/>
                <a:ext cx="3369310" cy="5912485"/>
                <a:chOff x="0" y="0"/>
                <a:chExt cx="3368500" cy="5915876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0" y="0"/>
                  <a:ext cx="3368500" cy="4202350"/>
                  <a:chOff x="0" y="0"/>
                  <a:chExt cx="3368500" cy="4202350"/>
                </a:xfrm>
              </p:grpSpPr>
              <p:pic>
                <p:nvPicPr>
                  <p:cNvPr id="15" name="Picture 14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0" y="1695450"/>
                    <a:ext cx="1905635" cy="1655445"/>
                  </a:xfrm>
                  <a:prstGeom prst="rect">
                    <a:avLst/>
                  </a:prstGeom>
                </p:spPr>
              </p:pic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0" y="0"/>
                    <a:ext cx="3368500" cy="4202350"/>
                    <a:chOff x="0" y="0"/>
                    <a:chExt cx="3368500" cy="4202350"/>
                  </a:xfrm>
                </p:grpSpPr>
                <p:sp>
                  <p:nvSpPr>
                    <p:cNvPr id="17" name="Hexagon 16"/>
                    <p:cNvSpPr/>
                    <p:nvPr/>
                  </p:nvSpPr>
                  <p:spPr>
                    <a:xfrm>
                      <a:off x="1460500" y="844550"/>
                      <a:ext cx="1907540" cy="1655445"/>
                    </a:xfrm>
                    <a:prstGeom prst="hexagon">
                      <a:avLst>
                        <a:gd name="adj" fmla="val 29199"/>
                        <a:gd name="vf" fmla="val 115470"/>
                      </a:avLst>
                    </a:prstGeom>
                    <a:solidFill>
                      <a:srgbClr val="2A5CA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48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9/10</a:t>
                      </a:r>
                      <a:endParaRPr lang="en-A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" name="Hexagon 17"/>
                    <p:cNvSpPr/>
                    <p:nvPr/>
                  </p:nvSpPr>
                  <p:spPr>
                    <a:xfrm>
                      <a:off x="0" y="0"/>
                      <a:ext cx="1907540" cy="1655445"/>
                    </a:xfrm>
                    <a:prstGeom prst="hexagon">
                      <a:avLst>
                        <a:gd name="adj" fmla="val 29199"/>
                        <a:gd name="vf" fmla="val 115470"/>
                      </a:avLst>
                    </a:prstGeom>
                    <a:solidFill>
                      <a:srgbClr val="2A5CA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4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</a:t>
                      </a:r>
                      <a:endParaRPr lang="en-A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9" name="Hexagon 18"/>
                    <p:cNvSpPr/>
                    <p:nvPr/>
                  </p:nvSpPr>
                  <p:spPr>
                    <a:xfrm>
                      <a:off x="1460500" y="2546350"/>
                      <a:ext cx="1908000" cy="1656000"/>
                    </a:xfrm>
                    <a:prstGeom prst="hexagon">
                      <a:avLst>
                        <a:gd name="adj" fmla="val 29199"/>
                        <a:gd name="vf" fmla="val 115470"/>
                      </a:avLst>
                    </a:prstGeom>
                    <a:solidFill>
                      <a:srgbClr val="2A5CA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non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Technologies</a:t>
                      </a:r>
                      <a:endParaRPr lang="en-AU" sz="18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</p:grpSp>
            <p:sp>
              <p:nvSpPr>
                <p:cNvPr id="14" name="Hexagon 13"/>
                <p:cNvSpPr/>
                <p:nvPr/>
              </p:nvSpPr>
              <p:spPr>
                <a:xfrm>
                  <a:off x="1460761" y="4260095"/>
                  <a:ext cx="1907739" cy="1655781"/>
                </a:xfrm>
                <a:prstGeom prst="hexagon">
                  <a:avLst>
                    <a:gd name="adj" fmla="val 29199"/>
                    <a:gd name="vf" fmla="val 115470"/>
                  </a:avLst>
                </a:prstGeom>
                <a:solidFill>
                  <a:srgbClr val="2A5CA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endParaRPr lang="en-AU" sz="22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212773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2A5CA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PRIMED9/10TL001 | Technologies | Rethinking timber waste</a:t>
            </a:r>
          </a:p>
        </p:txBody>
      </p:sp>
    </p:spTree>
    <p:extLst>
      <p:ext uri="{BB962C8B-B14F-4D97-AF65-F5344CB8AC3E}">
        <p14:creationId xmlns:p14="http://schemas.microsoft.com/office/powerpoint/2010/main" val="1378988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1">
                <a:solidFill>
                  <a:srgbClr val="2A5CA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PRIMED9/10TL001 | Technologies | Rethinking timber waste</a:t>
            </a:r>
          </a:p>
        </p:txBody>
      </p:sp>
    </p:spTree>
    <p:extLst>
      <p:ext uri="{BB962C8B-B14F-4D97-AF65-F5344CB8AC3E}">
        <p14:creationId xmlns:p14="http://schemas.microsoft.com/office/powerpoint/2010/main" val="4114637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2A5CA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PRIMED9/10TL001 | Technologies | Rethinking timber waste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B52C-C974-455C-8BEA-1DEC0A0EFF6E}" type="slidenum">
              <a:rPr lang="en-AU" smtClean="0"/>
              <a:t>‹#›</a:t>
            </a:fld>
            <a:endParaRPr lang="en-A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9239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2A5CA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50463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PRIMED9/10TL001 | Technologies | Rethinking timber waste</a:t>
            </a:r>
          </a:p>
        </p:txBody>
      </p:sp>
    </p:spTree>
    <p:extLst>
      <p:ext uri="{BB962C8B-B14F-4D97-AF65-F5344CB8AC3E}">
        <p14:creationId xmlns:p14="http://schemas.microsoft.com/office/powerpoint/2010/main" val="1664432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 b="1">
                <a:solidFill>
                  <a:srgbClr val="2A5CA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/>
              <a:t>PRIMED9/10TL001 | Technologies | Rethinking timber waste</a:t>
            </a:r>
          </a:p>
        </p:txBody>
      </p:sp>
    </p:spTree>
    <p:extLst>
      <p:ext uri="{BB962C8B-B14F-4D97-AF65-F5344CB8AC3E}">
        <p14:creationId xmlns:p14="http://schemas.microsoft.com/office/powerpoint/2010/main" val="677446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5CA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PRIMED9/10TL001 | Technologies | Rethinking timber waste</a:t>
            </a:r>
          </a:p>
        </p:txBody>
      </p:sp>
    </p:spTree>
    <p:extLst>
      <p:ext uri="{BB962C8B-B14F-4D97-AF65-F5344CB8AC3E}">
        <p14:creationId xmlns:p14="http://schemas.microsoft.com/office/powerpoint/2010/main" val="3260020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2A5CA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PRIMED9/10TL001 | Technologies | Rethinking timber waste</a:t>
            </a:r>
          </a:p>
        </p:txBody>
      </p:sp>
    </p:spTree>
    <p:extLst>
      <p:ext uri="{BB962C8B-B14F-4D97-AF65-F5344CB8AC3E}">
        <p14:creationId xmlns:p14="http://schemas.microsoft.com/office/powerpoint/2010/main" val="842207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2A5CA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PRIMED9/10TL001 | Technologies | Rethinking timber waste</a:t>
            </a:r>
          </a:p>
        </p:txBody>
      </p:sp>
    </p:spTree>
    <p:extLst>
      <p:ext uri="{BB962C8B-B14F-4D97-AF65-F5344CB8AC3E}">
        <p14:creationId xmlns:p14="http://schemas.microsoft.com/office/powerpoint/2010/main" val="3795662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843" y="6356350"/>
            <a:ext cx="7708557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AU"/>
              <a:t>PRIMED9/10TL001 | Technologies | Rethinking timber waste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3692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2A5CA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PRIMED9/10TL001 | Technologies | Rethinking timber waste</a:t>
            </a:r>
          </a:p>
        </p:txBody>
      </p:sp>
    </p:spTree>
    <p:extLst>
      <p:ext uri="{BB962C8B-B14F-4D97-AF65-F5344CB8AC3E}">
        <p14:creationId xmlns:p14="http://schemas.microsoft.com/office/powerpoint/2010/main" val="3183203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151" y="457200"/>
            <a:ext cx="3932237" cy="1600200"/>
          </a:xfrm>
        </p:spPr>
        <p:txBody>
          <a:bodyPr anchor="ctr" anchorCtr="0"/>
          <a:lstStyle>
            <a:lvl1pPr>
              <a:defRPr sz="3200" b="1">
                <a:solidFill>
                  <a:srgbClr val="2A5CA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97290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3151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PRIMED9/10TL001 | Technologies | Rethinking timber waste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3"/>
          </p:nvPr>
        </p:nvSpPr>
        <p:spPr>
          <a:xfrm>
            <a:off x="838200" y="5861050"/>
            <a:ext cx="6172200" cy="289078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8693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/>
              <a:t>PRIMED9/10TL001 | Technologies | Rethinking timber waste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072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34130E5-E61B-4CBB-BE4D-E8692FE607E9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Rectangle 3"/>
          <p:cNvSpPr/>
          <p:nvPr userDrawn="1"/>
        </p:nvSpPr>
        <p:spPr>
          <a:xfrm>
            <a:off x="9116554" y="6584077"/>
            <a:ext cx="250421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8"/>
            <a:r>
              <a:rPr lang="en-AU" sz="110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Department of Education WA 2021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052" y="6465753"/>
            <a:ext cx="414564" cy="14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509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A5CA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93110&amp;picture=bag-of-sawdust" TargetMode="External"/><Relationship Id="rId2" Type="http://schemas.openxmlformats.org/officeDocument/2006/relationships/hyperlink" Target="https://creativecommons.org/publicdomain/zero/1.0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mikecogh/14357568544" TargetMode="External"/><Relationship Id="rId5" Type="http://schemas.openxmlformats.org/officeDocument/2006/relationships/hyperlink" Target="https://creativecommons.org/licenses/by-sa/2.0/" TargetMode="External"/><Relationship Id="rId4" Type="http://schemas.openxmlformats.org/officeDocument/2006/relationships/hyperlink" Target="https://pxhere.com/en/photo/163513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ecm.det.wa.edu.au/connect/resolver/view/PRIMED710TL000/latest/index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8.jpg"/><Relationship Id="rId5" Type="http://schemas.openxmlformats.org/officeDocument/2006/relationships/image" Target="../media/image7.jfif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6820" y="3602038"/>
            <a:ext cx="5964936" cy="623733"/>
          </a:xfrm>
        </p:spPr>
        <p:txBody>
          <a:bodyPr>
            <a:normAutofit/>
          </a:bodyPr>
          <a:lstStyle/>
          <a:p>
            <a:r>
              <a:rPr lang="en-AU" sz="2000"/>
              <a:t>Re-using timber by-products and scrap</a:t>
            </a:r>
          </a:p>
          <a:p>
            <a:endParaRPr lang="en-AU"/>
          </a:p>
        </p:txBody>
      </p:sp>
      <p:sp>
        <p:nvSpPr>
          <p:cNvPr id="17" name="Title 16"/>
          <p:cNvSpPr>
            <a:spLocks noGrp="1"/>
          </p:cNvSpPr>
          <p:nvPr>
            <p:ph type="ctrTitle"/>
          </p:nvPr>
        </p:nvSpPr>
        <p:spPr>
          <a:xfrm>
            <a:off x="381739" y="1122363"/>
            <a:ext cx="7395099" cy="2387600"/>
          </a:xfrm>
        </p:spPr>
        <p:txBody>
          <a:bodyPr/>
          <a:lstStyle/>
          <a:p>
            <a:r>
              <a:rPr lang="en-AU"/>
              <a:t>Rethinking timber waste</a:t>
            </a:r>
          </a:p>
        </p:txBody>
      </p:sp>
    </p:spTree>
    <p:extLst>
      <p:ext uri="{BB962C8B-B14F-4D97-AF65-F5344CB8AC3E}">
        <p14:creationId xmlns:p14="http://schemas.microsoft.com/office/powerpoint/2010/main" val="281615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Your task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10</a:t>
            </a:fld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9" t="22038" r="17709" b="4556"/>
          <a:stretch/>
        </p:blipFill>
        <p:spPr>
          <a:xfrm>
            <a:off x="1772408" y="1380589"/>
            <a:ext cx="8066891" cy="49757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4F274F-9F4D-4D68-9F08-BAF77FF9AABE}"/>
              </a:ext>
            </a:extLst>
          </p:cNvPr>
          <p:cNvSpPr txBox="1"/>
          <p:nvPr/>
        </p:nvSpPr>
        <p:spPr>
          <a:xfrm>
            <a:off x="8626764" y="704740"/>
            <a:ext cx="2911968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600"/>
              <a:t>Distribute Student worksheet 1.3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C763F3-3E67-4FA3-BE03-4587037E5C8E}"/>
              </a:ext>
            </a:extLst>
          </p:cNvPr>
          <p:cNvSpPr txBox="1"/>
          <p:nvPr/>
        </p:nvSpPr>
        <p:spPr>
          <a:xfrm>
            <a:off x="9243238" y="6140906"/>
            <a:ext cx="27066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                   Image 1.9 Your task 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488233"/>
            <a:ext cx="7315200" cy="365125"/>
          </a:xfrm>
        </p:spPr>
        <p:txBody>
          <a:bodyPr/>
          <a:lstStyle/>
          <a:p>
            <a:r>
              <a:rPr lang="en-AU" dirty="0" smtClean="0"/>
              <a:t>PRIMED9&amp;10TL001 </a:t>
            </a:r>
            <a:r>
              <a:rPr lang="en-AU" dirty="0"/>
              <a:t>| Technologies | Rethinking timber waste</a:t>
            </a:r>
          </a:p>
        </p:txBody>
      </p:sp>
    </p:spTree>
    <p:extLst>
      <p:ext uri="{BB962C8B-B14F-4D97-AF65-F5344CB8AC3E}">
        <p14:creationId xmlns:p14="http://schemas.microsoft.com/office/powerpoint/2010/main" val="678125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The design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11</a:t>
            </a:fld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531" y="2026749"/>
            <a:ext cx="11414938" cy="3198812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488233"/>
            <a:ext cx="7315200" cy="365125"/>
          </a:xfrm>
        </p:spPr>
        <p:txBody>
          <a:bodyPr/>
          <a:lstStyle/>
          <a:p>
            <a:r>
              <a:rPr lang="en-AU" dirty="0" smtClean="0"/>
              <a:t>PRIMED9&amp;10TL001 </a:t>
            </a:r>
            <a:r>
              <a:rPr lang="en-AU" dirty="0"/>
              <a:t>| Technologies | Rethinking timber waste</a:t>
            </a:r>
          </a:p>
        </p:txBody>
      </p:sp>
    </p:spTree>
    <p:extLst>
      <p:ext uri="{BB962C8B-B14F-4D97-AF65-F5344CB8AC3E}">
        <p14:creationId xmlns:p14="http://schemas.microsoft.com/office/powerpoint/2010/main" val="1933602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Defining a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86467" y="6538912"/>
            <a:ext cx="2743200" cy="365125"/>
          </a:xfrm>
        </p:spPr>
        <p:txBody>
          <a:bodyPr/>
          <a:lstStyle/>
          <a:p>
            <a:fld id="{134130E5-E61B-4CBB-BE4D-E8692FE607E9}" type="slidenum">
              <a:rPr lang="en-AU" smtClean="0"/>
              <a:t>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dirty="0" smtClean="0"/>
              <a:t>PRIMED9&amp;10TL001 </a:t>
            </a:r>
            <a:r>
              <a:rPr lang="en-AU" dirty="0"/>
              <a:t>| Technologies | Rethinking timber waste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493" t="5077" r="2795" b="4447"/>
          <a:stretch/>
        </p:blipFill>
        <p:spPr>
          <a:xfrm rot="10800000">
            <a:off x="241300" y="2514599"/>
            <a:ext cx="11588367" cy="38627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4433294"/>
            <a:ext cx="246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>
                <a:solidFill>
                  <a:schemeClr val="bg1"/>
                </a:solidFill>
                <a:latin typeface="Arial Black" panose="020B0A04020102020204" pitchFamily="34" charset="0"/>
              </a:rPr>
              <a:t>Who is experiencing the problem?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90800" y="3377011"/>
            <a:ext cx="246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>
                <a:solidFill>
                  <a:schemeClr val="bg1"/>
                </a:solidFill>
                <a:latin typeface="Arial Black" panose="020B0A04020102020204" pitchFamily="34" charset="0"/>
              </a:rPr>
              <a:t>What is the main issue?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03583" y="4688782"/>
            <a:ext cx="246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>
                <a:solidFill>
                  <a:schemeClr val="bg1"/>
                </a:solidFill>
                <a:latin typeface="Arial Black" panose="020B0A04020102020204" pitchFamily="34" charset="0"/>
              </a:rPr>
              <a:t>Where is it happening?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21500" y="3278805"/>
            <a:ext cx="246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>
                <a:solidFill>
                  <a:schemeClr val="bg1"/>
                </a:solidFill>
                <a:latin typeface="Arial Black" panose="020B0A04020102020204" pitchFamily="34" charset="0"/>
              </a:rPr>
              <a:t>Why do we </a:t>
            </a:r>
            <a:br>
              <a:rPr lang="en-AU" sz="200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AU" sz="2000">
                <a:solidFill>
                  <a:schemeClr val="bg1"/>
                </a:solidFill>
                <a:latin typeface="Arial Black" panose="020B0A04020102020204" pitchFamily="34" charset="0"/>
              </a:rPr>
              <a:t>need to address the issue?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49966" y="4688782"/>
            <a:ext cx="246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>
                <a:solidFill>
                  <a:schemeClr val="bg1"/>
                </a:solidFill>
                <a:latin typeface="Arial Black" panose="020B0A04020102020204" pitchFamily="34" charset="0"/>
              </a:rPr>
              <a:t>What do we stand to gain?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5450" y="1537525"/>
            <a:ext cx="8801100" cy="15140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/>
              <a:t>Before trying to come up with solutions, we need to be very clear on exactly what our problem is.</a:t>
            </a:r>
          </a:p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1612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Group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19325"/>
            <a:ext cx="10515600" cy="2438465"/>
          </a:xfrm>
        </p:spPr>
        <p:txBody>
          <a:bodyPr/>
          <a:lstStyle/>
          <a:p>
            <a:pPr algn="ctr"/>
            <a:r>
              <a:rPr lang="en-AU" dirty="0"/>
              <a:t>In your groups, discuss these </a:t>
            </a:r>
            <a:r>
              <a:rPr lang="en-AU" dirty="0" smtClean="0"/>
              <a:t>questions</a:t>
            </a:r>
            <a:endParaRPr lang="en-AU" dirty="0"/>
          </a:p>
          <a:p>
            <a:pPr marL="0" indent="0" algn="ctr">
              <a:buNone/>
            </a:pPr>
            <a:r>
              <a:rPr lang="en-AU" dirty="0"/>
              <a:t> </a:t>
            </a:r>
          </a:p>
          <a:p>
            <a:pPr algn="ctr"/>
            <a:r>
              <a:rPr lang="en-AU" dirty="0"/>
              <a:t>Record ideas in the organiser in Student worksheet 1.2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86467" y="6538912"/>
            <a:ext cx="2743200" cy="365125"/>
          </a:xfrm>
        </p:spPr>
        <p:txBody>
          <a:bodyPr/>
          <a:lstStyle/>
          <a:p>
            <a:fld id="{134130E5-E61B-4CBB-BE4D-E8692FE607E9}" type="slidenum">
              <a:rPr lang="en-AU" smtClean="0"/>
              <a:t>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dirty="0" smtClean="0"/>
              <a:t>PRIMED9&amp;10TL001 </a:t>
            </a:r>
            <a:r>
              <a:rPr lang="en-AU" dirty="0"/>
              <a:t>| Technologies | Rethinking timber waste</a:t>
            </a:r>
          </a:p>
        </p:txBody>
      </p:sp>
    </p:spTree>
    <p:extLst>
      <p:ext uri="{BB962C8B-B14F-4D97-AF65-F5344CB8AC3E}">
        <p14:creationId xmlns:p14="http://schemas.microsoft.com/office/powerpoint/2010/main" val="3208301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Success criteria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86467" y="6538912"/>
            <a:ext cx="2743200" cy="365125"/>
          </a:xfrm>
        </p:spPr>
        <p:txBody>
          <a:bodyPr/>
          <a:lstStyle/>
          <a:p>
            <a:fld id="{134130E5-E61B-4CBB-BE4D-E8692FE607E9}" type="slidenum">
              <a:rPr lang="en-AU" smtClean="0"/>
              <a:t>14</a:t>
            </a:fld>
            <a:endParaRPr lang="en-AU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08000" y="2589933"/>
            <a:ext cx="11150600" cy="1552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/>
              <a:t>How will we know if our solution is a good one?</a:t>
            </a:r>
          </a:p>
          <a:p>
            <a:pPr marL="0" indent="0" algn="ctr">
              <a:buNone/>
            </a:pPr>
            <a:endParaRPr lang="en-AU"/>
          </a:p>
          <a:p>
            <a:pPr marL="0" indent="0" algn="ctr">
              <a:buNone/>
            </a:pPr>
            <a:r>
              <a:rPr lang="en-AU"/>
              <a:t>We first need to identify some characteristics of a successful solution.</a:t>
            </a:r>
          </a:p>
          <a:p>
            <a:pPr marL="0" fontAlgn="t">
              <a:lnSpc>
                <a:spcPct val="115000"/>
              </a:lnSpc>
              <a:spcBef>
                <a:spcPts val="0"/>
              </a:spcBef>
            </a:pPr>
            <a:r>
              <a:rPr lang="en-AU" b="1">
                <a:solidFill>
                  <a:srgbClr val="FFFFFF"/>
                </a:solidFill>
                <a:latin typeface="Calibri" panose="020F0502020204030204" pitchFamily="34" charset="0"/>
              </a:rPr>
              <a:t>Think about the following aspects:</a:t>
            </a:r>
            <a:endParaRPr lang="en-AU" sz="4000"/>
          </a:p>
          <a:p>
            <a:pPr marL="0" indent="0" algn="ctr">
              <a:buNone/>
            </a:pPr>
            <a:endParaRPr lang="en-AU"/>
          </a:p>
          <a:p>
            <a:pPr marL="0" indent="0" algn="ctr">
              <a:buNone/>
            </a:pPr>
            <a:endParaRPr lang="en-AU"/>
          </a:p>
          <a:p>
            <a:pPr marL="0" indent="0" algn="ctr">
              <a:buNone/>
            </a:pPr>
            <a:endParaRPr lang="en-AU"/>
          </a:p>
          <a:p>
            <a:pPr marL="0" indent="0">
              <a:buNone/>
            </a:pPr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488233"/>
            <a:ext cx="7315200" cy="365125"/>
          </a:xfrm>
        </p:spPr>
        <p:txBody>
          <a:bodyPr/>
          <a:lstStyle/>
          <a:p>
            <a:r>
              <a:rPr lang="en-AU" dirty="0" smtClean="0"/>
              <a:t>PRIMED9&amp;10TL001 </a:t>
            </a:r>
            <a:r>
              <a:rPr lang="en-AU" dirty="0"/>
              <a:t>| Technologies | Rethinking timber waste</a:t>
            </a:r>
          </a:p>
        </p:txBody>
      </p:sp>
    </p:spTree>
    <p:extLst>
      <p:ext uri="{BB962C8B-B14F-4D97-AF65-F5344CB8AC3E}">
        <p14:creationId xmlns:p14="http://schemas.microsoft.com/office/powerpoint/2010/main" val="4178890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Success criteria - 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86467" y="6538912"/>
            <a:ext cx="2743200" cy="365125"/>
          </a:xfrm>
        </p:spPr>
        <p:txBody>
          <a:bodyPr/>
          <a:lstStyle/>
          <a:p>
            <a:fld id="{134130E5-E61B-4CBB-BE4D-E8692FE607E9}" type="slidenum">
              <a:rPr lang="en-AU" smtClean="0"/>
              <a:t>15</a:t>
            </a:fld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065" t="5750" r="1486" b="3421"/>
          <a:stretch/>
        </p:blipFill>
        <p:spPr>
          <a:xfrm rot="10800000">
            <a:off x="1468438" y="1316910"/>
            <a:ext cx="9255123" cy="503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68438" y="3176566"/>
            <a:ext cx="246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>
                <a:solidFill>
                  <a:schemeClr val="bg1"/>
                </a:solidFill>
                <a:latin typeface="Arial Black" panose="020B0A04020102020204" pitchFamily="34" charset="0"/>
              </a:rPr>
              <a:t>Efficiency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57538" y="2177638"/>
            <a:ext cx="246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>
                <a:solidFill>
                  <a:schemeClr val="bg1"/>
                </a:solidFill>
                <a:latin typeface="Arial Black" panose="020B0A04020102020204" pitchFamily="34" charset="0"/>
              </a:rPr>
              <a:t>Cost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68437" y="5014743"/>
            <a:ext cx="246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>
                <a:solidFill>
                  <a:schemeClr val="bg1"/>
                </a:solidFill>
                <a:latin typeface="Arial Black" panose="020B0A04020102020204" pitchFamily="34" charset="0"/>
              </a:rPr>
              <a:t>Material </a:t>
            </a:r>
          </a:p>
          <a:p>
            <a:pPr algn="ctr"/>
            <a:r>
              <a:rPr lang="en-AU" sz="2000">
                <a:solidFill>
                  <a:schemeClr val="bg1"/>
                </a:solidFill>
                <a:latin typeface="Arial Black" panose="020B0A04020102020204" pitchFamily="34" charset="0"/>
              </a:rPr>
              <a:t>properties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57538" y="3957523"/>
            <a:ext cx="246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>
                <a:solidFill>
                  <a:schemeClr val="bg1"/>
                </a:solidFill>
                <a:latin typeface="Arial Black" panose="020B0A04020102020204" pitchFamily="34" charset="0"/>
              </a:rPr>
              <a:t>Processes involved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80172" y="3178132"/>
            <a:ext cx="246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>
                <a:solidFill>
                  <a:schemeClr val="bg1"/>
                </a:solidFill>
                <a:latin typeface="Arial Black" panose="020B0A04020102020204" pitchFamily="34" charset="0"/>
              </a:rPr>
              <a:t>Time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64099" y="5014743"/>
            <a:ext cx="246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>
                <a:solidFill>
                  <a:schemeClr val="bg1"/>
                </a:solidFill>
                <a:latin typeface="Arial Black" panose="020B0A04020102020204" pitchFamily="34" charset="0"/>
              </a:rPr>
              <a:t>Usefulness of material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22667" y="2177638"/>
            <a:ext cx="246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>
                <a:solidFill>
                  <a:schemeClr val="bg1"/>
                </a:solidFill>
                <a:latin typeface="Arial Black" panose="020B0A04020102020204" pitchFamily="34" charset="0"/>
              </a:rPr>
              <a:t>Aesthetics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22667" y="4141875"/>
            <a:ext cx="246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>
                <a:solidFill>
                  <a:schemeClr val="bg1"/>
                </a:solidFill>
                <a:latin typeface="Arial Black" panose="020B0A04020102020204" pitchFamily="34" charset="0"/>
              </a:rPr>
              <a:t>Client Needs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91907" y="3162458"/>
            <a:ext cx="246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>
                <a:solidFill>
                  <a:schemeClr val="bg1"/>
                </a:solidFill>
                <a:latin typeface="Arial Black" panose="020B0A04020102020204" pitchFamily="34" charset="0"/>
              </a:rPr>
              <a:t>Function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324052" y="5015702"/>
            <a:ext cx="246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>
                <a:solidFill>
                  <a:schemeClr val="bg1"/>
                </a:solidFill>
                <a:latin typeface="Arial Black" panose="020B0A04020102020204" pitchFamily="34" charset="0"/>
              </a:rPr>
              <a:t>Equipment required</a:t>
            </a: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488233"/>
            <a:ext cx="7315200" cy="365125"/>
          </a:xfrm>
        </p:spPr>
        <p:txBody>
          <a:bodyPr/>
          <a:lstStyle/>
          <a:p>
            <a:r>
              <a:rPr lang="en-AU" dirty="0" smtClean="0"/>
              <a:t>PRIMED9&amp;10TL001 </a:t>
            </a:r>
            <a:r>
              <a:rPr lang="en-AU" dirty="0"/>
              <a:t>| Technologies | Rethinking timber waste</a:t>
            </a:r>
          </a:p>
        </p:txBody>
      </p:sp>
    </p:spTree>
    <p:extLst>
      <p:ext uri="{BB962C8B-B14F-4D97-AF65-F5344CB8AC3E}">
        <p14:creationId xmlns:p14="http://schemas.microsoft.com/office/powerpoint/2010/main" val="25531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B0DDE-3D22-4A9C-9B21-951220582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20BD9-114D-4A5C-89C8-9AF56D3A8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7981"/>
            <a:ext cx="10515600" cy="45789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AU" sz="1400" b="1" dirty="0">
                <a:solidFill>
                  <a:srgbClr val="2A5CAE"/>
                </a:solidFill>
              </a:rPr>
              <a:t>Images</a:t>
            </a:r>
          </a:p>
          <a:p>
            <a:r>
              <a:rPr lang="en-AU" sz="1100" dirty="0">
                <a:latin typeface="Arial"/>
                <a:cs typeface="Arial"/>
              </a:rPr>
              <a:t>Image 1.1 Kevin Casper (</a:t>
            </a:r>
            <a:r>
              <a:rPr lang="en-AU" sz="1100" dirty="0" smtClean="0">
                <a:latin typeface="Arial"/>
                <a:cs typeface="Arial"/>
              </a:rPr>
              <a:t>nd</a:t>
            </a:r>
            <a:r>
              <a:rPr lang="en-AU" sz="1100" dirty="0">
                <a:latin typeface="Arial"/>
                <a:cs typeface="Arial"/>
              </a:rPr>
              <a:t>) ‘Bag of sawdust’ </a:t>
            </a:r>
            <a:r>
              <a:rPr lang="en-AU" sz="1100" dirty="0">
                <a:latin typeface="Arial"/>
                <a:cs typeface="Arial"/>
                <a:hlinkClick r:id="rId2"/>
              </a:rPr>
              <a:t>CC0</a:t>
            </a:r>
            <a:r>
              <a:rPr lang="en-AU" sz="1100" dirty="0">
                <a:latin typeface="Arial"/>
                <a:cs typeface="Arial"/>
              </a:rPr>
              <a:t> available at: &lt; </a:t>
            </a:r>
            <a:r>
              <a:rPr lang="en-AU" sz="1100" dirty="0">
                <a:latin typeface="Arial"/>
                <a:cs typeface="Arial"/>
                <a:hlinkClick r:id="rId3"/>
              </a:rPr>
              <a:t>https://</a:t>
            </a:r>
            <a:r>
              <a:rPr lang="en-AU" sz="1100" dirty="0" smtClean="0">
                <a:latin typeface="Arial"/>
                <a:cs typeface="Arial"/>
                <a:hlinkClick r:id="rId3"/>
              </a:rPr>
              <a:t>www.publicdomainpictures.net/en/view-image.php?image=293110&amp;picture=bag-of-sawdust</a:t>
            </a:r>
            <a:r>
              <a:rPr lang="en-AU" sz="1100" dirty="0" smtClean="0">
                <a:latin typeface="Arial"/>
                <a:cs typeface="Arial"/>
              </a:rPr>
              <a:t> &gt; </a:t>
            </a:r>
            <a:r>
              <a:rPr lang="en-AU" sz="1100" dirty="0">
                <a:latin typeface="Arial"/>
                <a:cs typeface="Arial"/>
              </a:rPr>
              <a:t>accessed 26 October </a:t>
            </a:r>
            <a:r>
              <a:rPr lang="en-AU" sz="1100" dirty="0" smtClean="0">
                <a:latin typeface="Arial"/>
                <a:cs typeface="Arial"/>
              </a:rPr>
              <a:t>2021 (Note: </a:t>
            </a:r>
            <a:r>
              <a:rPr lang="en-AU" sz="1100" dirty="0" smtClean="0"/>
              <a:t>If </a:t>
            </a:r>
            <a:r>
              <a:rPr lang="en-AU" sz="1100" dirty="0"/>
              <a:t>the link above does not work, try copying the link into the address bar of your </a:t>
            </a:r>
            <a:r>
              <a:rPr lang="en-AU" sz="1100" dirty="0" smtClean="0"/>
              <a:t>browser).</a:t>
            </a:r>
            <a:endParaRPr lang="en-AU" sz="1100" dirty="0">
              <a:latin typeface="Arial"/>
              <a:cs typeface="Arial"/>
            </a:endParaRPr>
          </a:p>
          <a:p>
            <a:r>
              <a:rPr lang="en-AU" sz="1100" dirty="0">
                <a:latin typeface="Arial"/>
                <a:cs typeface="Arial"/>
              </a:rPr>
              <a:t>Image 1.2 (17 December 2020) ‘Off cuts’ </a:t>
            </a:r>
            <a:r>
              <a:rPr lang="en-AU" sz="1100" dirty="0">
                <a:latin typeface="Arial"/>
                <a:cs typeface="Arial"/>
                <a:hlinkClick r:id="rId2"/>
              </a:rPr>
              <a:t>CC0</a:t>
            </a:r>
            <a:r>
              <a:rPr lang="en-AU" sz="1100" dirty="0">
                <a:latin typeface="Arial"/>
                <a:cs typeface="Arial"/>
              </a:rPr>
              <a:t> available at: &lt;</a:t>
            </a:r>
            <a:r>
              <a:rPr lang="en-AU" sz="1100" dirty="0">
                <a:latin typeface="Arial"/>
                <a:cs typeface="Arial"/>
                <a:hlinkClick r:id="rId4"/>
              </a:rPr>
              <a:t>https://pxhere.com/en/photo/1635133</a:t>
            </a:r>
            <a:r>
              <a:rPr lang="en-AU" sz="1100" dirty="0">
                <a:latin typeface="Arial"/>
                <a:cs typeface="Arial"/>
              </a:rPr>
              <a:t>&gt; accessed 26 October 2021 </a:t>
            </a:r>
          </a:p>
          <a:p>
            <a:r>
              <a:rPr lang="en-AU" sz="1100" dirty="0">
                <a:latin typeface="Arial"/>
                <a:cs typeface="Arial"/>
              </a:rPr>
              <a:t>Image 1.3 Michael </a:t>
            </a:r>
            <a:r>
              <a:rPr lang="en-AU" sz="1100" dirty="0" err="1">
                <a:latin typeface="Arial"/>
                <a:cs typeface="Arial"/>
              </a:rPr>
              <a:t>Coghlan</a:t>
            </a:r>
            <a:r>
              <a:rPr lang="en-AU" sz="1100" dirty="0">
                <a:latin typeface="Arial"/>
                <a:cs typeface="Arial"/>
              </a:rPr>
              <a:t> (26 May 2014), ‘Bits of Bark’ </a:t>
            </a:r>
            <a:r>
              <a:rPr lang="en-AU" sz="1100" dirty="0">
                <a:latin typeface="Arial"/>
                <a:cs typeface="Arial"/>
                <a:hlinkClick r:id="rId5"/>
              </a:rPr>
              <a:t>CC BY-SA 2.0</a:t>
            </a:r>
            <a:r>
              <a:rPr lang="en-AU" sz="1100" dirty="0">
                <a:latin typeface="Arial"/>
                <a:cs typeface="Arial"/>
              </a:rPr>
              <a:t> available at: &lt;</a:t>
            </a:r>
            <a:r>
              <a:rPr lang="en-AU" sz="1100" dirty="0">
                <a:latin typeface="Arial"/>
                <a:cs typeface="Arial"/>
                <a:hlinkClick r:id="rId6"/>
              </a:rPr>
              <a:t>https://www.flickr.com/photos/mikecogh/14357568544 </a:t>
            </a:r>
            <a:r>
              <a:rPr lang="en-AU" sz="1100" dirty="0">
                <a:latin typeface="Arial"/>
                <a:cs typeface="Arial"/>
              </a:rPr>
              <a:t>&gt; accessed 26 October 2021</a:t>
            </a:r>
          </a:p>
          <a:p>
            <a:r>
              <a:rPr lang="en-AU" sz="1100" dirty="0"/>
              <a:t>Images 1.4-1.9 “Timber waste in a school workplace” by the Department of Education</a:t>
            </a:r>
          </a:p>
          <a:p>
            <a:r>
              <a:rPr lang="en-AU" sz="1100" dirty="0"/>
              <a:t>Image 1.10 “Your task” Free Media License Agreement, available at: &lt;https://www.canva.com&gt;</a:t>
            </a:r>
            <a:endParaRPr lang="en-AU" sz="11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C27FC5-58A8-45BD-B53E-12C0C91E5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16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F8A05-AACC-4D75-947A-05F7B248DC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dirty="0" smtClean="0"/>
              <a:t>PRIMED9&amp;10TL001 </a:t>
            </a:r>
            <a:r>
              <a:rPr lang="en-AU" dirty="0"/>
              <a:t>| Technologies | Rethinking timber waste</a:t>
            </a:r>
          </a:p>
        </p:txBody>
      </p:sp>
    </p:spTree>
    <p:extLst>
      <p:ext uri="{BB962C8B-B14F-4D97-AF65-F5344CB8AC3E}">
        <p14:creationId xmlns:p14="http://schemas.microsoft.com/office/powerpoint/2010/main" val="290497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38465"/>
          </a:xfrm>
        </p:spPr>
        <p:txBody>
          <a:bodyPr/>
          <a:lstStyle/>
          <a:p>
            <a:pPr marL="0" indent="0">
              <a:buNone/>
            </a:pPr>
            <a:r>
              <a:rPr lang="en-AU"/>
              <a:t>During this project, students will:</a:t>
            </a:r>
          </a:p>
          <a:p>
            <a:r>
              <a:rPr lang="en-AU"/>
              <a:t>Gain an understanding of the ways in which timber is produced</a:t>
            </a:r>
          </a:p>
          <a:p>
            <a:r>
              <a:rPr lang="en-AU"/>
              <a:t>Identify opportunities for innovation and improvement</a:t>
            </a:r>
          </a:p>
          <a:p>
            <a:r>
              <a:rPr lang="en-AU"/>
              <a:t>Devise solutions based on research and evidence</a:t>
            </a:r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12271" y="6310312"/>
            <a:ext cx="2743200" cy="365125"/>
          </a:xfrm>
        </p:spPr>
        <p:txBody>
          <a:bodyPr/>
          <a:lstStyle/>
          <a:p>
            <a:r>
              <a:rPr lang="en-AU"/>
              <a:t>2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488233"/>
            <a:ext cx="7315200" cy="365125"/>
          </a:xfrm>
        </p:spPr>
        <p:txBody>
          <a:bodyPr/>
          <a:lstStyle/>
          <a:p>
            <a:r>
              <a:rPr lang="en-AU" dirty="0" smtClean="0"/>
              <a:t>PRIMED9&amp;10TL001 </a:t>
            </a:r>
            <a:r>
              <a:rPr lang="en-AU" dirty="0"/>
              <a:t>| Technologies | Rethinking timber waste</a:t>
            </a:r>
          </a:p>
        </p:txBody>
      </p:sp>
    </p:spTree>
    <p:extLst>
      <p:ext uri="{BB962C8B-B14F-4D97-AF65-F5344CB8AC3E}">
        <p14:creationId xmlns:p14="http://schemas.microsoft.com/office/powerpoint/2010/main" val="285543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5C00F3D-77DA-4DCE-BF4F-878D0833638D}"/>
              </a:ext>
            </a:extLst>
          </p:cNvPr>
          <p:cNvSpPr/>
          <p:nvPr/>
        </p:nvSpPr>
        <p:spPr>
          <a:xfrm>
            <a:off x="7943269" y="2369283"/>
            <a:ext cx="3417454" cy="3859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AU" sz="4800" b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Output</a:t>
            </a:r>
          </a:p>
          <a:p>
            <a:pPr algn="ctr"/>
            <a:endParaRPr lang="en-AU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AU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what's coming out (everything resulting from production)</a:t>
            </a:r>
          </a:p>
          <a:p>
            <a:pPr algn="ctr"/>
            <a:endParaRPr lang="en-AU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EFCF52E-E194-48A0-B19D-B015B7CC72DE}"/>
              </a:ext>
            </a:extLst>
          </p:cNvPr>
          <p:cNvSpPr/>
          <p:nvPr/>
        </p:nvSpPr>
        <p:spPr>
          <a:xfrm>
            <a:off x="4379693" y="2369247"/>
            <a:ext cx="3417454" cy="3859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AU" sz="4800" b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</a:t>
            </a:r>
          </a:p>
          <a:p>
            <a:pPr algn="ctr"/>
            <a:endParaRPr lang="en-AU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AU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the activities that happen, the steps taken to make a product.</a:t>
            </a:r>
          </a:p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The IPO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01383" y="6326780"/>
            <a:ext cx="2743200" cy="394696"/>
          </a:xfrm>
        </p:spPr>
        <p:txBody>
          <a:bodyPr/>
          <a:lstStyle/>
          <a:p>
            <a:fld id="{134130E5-E61B-4CBB-BE4D-E8692FE607E9}" type="slidenum">
              <a:rPr lang="en-AU" smtClean="0"/>
              <a:t>3</a:t>
            </a:fld>
            <a:endParaRPr lang="en-A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E1A327-F335-4928-B5C1-6DB1C95D68BA}"/>
              </a:ext>
            </a:extLst>
          </p:cNvPr>
          <p:cNvSpPr txBox="1"/>
          <p:nvPr/>
        </p:nvSpPr>
        <p:spPr>
          <a:xfrm>
            <a:off x="8626764" y="704740"/>
            <a:ext cx="2911968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600"/>
              <a:t>Distribute Student worksheet 1.1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2C7B45-E147-489D-8ADD-8AF44F660744}"/>
              </a:ext>
            </a:extLst>
          </p:cNvPr>
          <p:cNvSpPr/>
          <p:nvPr/>
        </p:nvSpPr>
        <p:spPr>
          <a:xfrm>
            <a:off x="739712" y="1399719"/>
            <a:ext cx="11452288" cy="905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AU" sz="24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Production processes can be organised using the Input-Process-Output (IPO) model: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74035D8-7473-4A73-9AAE-1120132490B3}"/>
              </a:ext>
            </a:extLst>
          </p:cNvPr>
          <p:cNvSpPr/>
          <p:nvPr/>
        </p:nvSpPr>
        <p:spPr>
          <a:xfrm>
            <a:off x="813152" y="2369247"/>
            <a:ext cx="3417454" cy="3859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AU" sz="4800" b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Input</a:t>
            </a:r>
            <a:endParaRPr lang="en-AU" sz="480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AU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en-AU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what's going in - everything that’s needed.</a:t>
            </a:r>
            <a:br>
              <a:rPr lang="en-AU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AU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1ECB1B1A-1456-4B7A-911E-2468B3E1F38D}"/>
              </a:ext>
            </a:extLst>
          </p:cNvPr>
          <p:cNvSpPr/>
          <p:nvPr/>
        </p:nvSpPr>
        <p:spPr>
          <a:xfrm>
            <a:off x="4388935" y="4442111"/>
            <a:ext cx="5106052" cy="148927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435EE30B-4E35-4C31-9E8B-D5C323D3D810}"/>
              </a:ext>
            </a:extLst>
          </p:cNvPr>
          <p:cNvSpPr/>
          <p:nvPr/>
        </p:nvSpPr>
        <p:spPr>
          <a:xfrm>
            <a:off x="822394" y="4442111"/>
            <a:ext cx="5106052" cy="148927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479440"/>
            <a:ext cx="7315200" cy="365125"/>
          </a:xfrm>
        </p:spPr>
        <p:txBody>
          <a:bodyPr/>
          <a:lstStyle/>
          <a:p>
            <a:r>
              <a:rPr lang="en-AU" dirty="0" smtClean="0"/>
              <a:t>PRIMED9&amp;10TL001 </a:t>
            </a:r>
            <a:r>
              <a:rPr lang="en-AU" dirty="0"/>
              <a:t>| Technologies | Rethinking timber waste</a:t>
            </a:r>
          </a:p>
        </p:txBody>
      </p:sp>
    </p:spTree>
    <p:extLst>
      <p:ext uri="{BB962C8B-B14F-4D97-AF65-F5344CB8AC3E}">
        <p14:creationId xmlns:p14="http://schemas.microsoft.com/office/powerpoint/2010/main" val="90234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The IPO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01383" y="6326780"/>
            <a:ext cx="2743200" cy="394696"/>
          </a:xfrm>
        </p:spPr>
        <p:txBody>
          <a:bodyPr/>
          <a:lstStyle/>
          <a:p>
            <a:fld id="{134130E5-E61B-4CBB-BE4D-E8692FE607E9}" type="slidenum">
              <a:rPr lang="en-AU" smtClean="0"/>
              <a:t>4</a:t>
            </a:fld>
            <a:endParaRPr lang="en-A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ED7BA3C-AD59-4EB8-985C-DA5509E66146}"/>
              </a:ext>
            </a:extLst>
          </p:cNvPr>
          <p:cNvSpPr/>
          <p:nvPr/>
        </p:nvSpPr>
        <p:spPr>
          <a:xfrm>
            <a:off x="674609" y="1619691"/>
            <a:ext cx="11129463" cy="337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AU" sz="24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using the IPO model to describe a production process, first consider:</a:t>
            </a:r>
          </a:p>
          <a:p>
            <a:pPr marL="1431925" indent="-34290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AU" sz="24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the main steps involved?</a:t>
            </a:r>
          </a:p>
          <a:p>
            <a:pPr marL="1431925" indent="-34290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AU" sz="24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the inputs for each step? (Input)</a:t>
            </a:r>
            <a:endParaRPr lang="en-AU" sz="2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31925" indent="-34290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AU" sz="24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actually happens in each step? (Process)</a:t>
            </a:r>
          </a:p>
          <a:p>
            <a:pPr marL="1431925" indent="-34290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AU" sz="24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result of each step? (Output)</a:t>
            </a:r>
            <a:endParaRPr lang="en-AU" sz="2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488233"/>
            <a:ext cx="7315200" cy="365125"/>
          </a:xfrm>
        </p:spPr>
        <p:txBody>
          <a:bodyPr/>
          <a:lstStyle/>
          <a:p>
            <a:r>
              <a:rPr lang="en-AU" dirty="0" smtClean="0"/>
              <a:t>PRIMED9&amp;10TL001 </a:t>
            </a:r>
            <a:r>
              <a:rPr lang="en-AU" dirty="0"/>
              <a:t>| Technologies | Rethinking timber waste</a:t>
            </a:r>
          </a:p>
        </p:txBody>
      </p:sp>
    </p:spTree>
    <p:extLst>
      <p:ext uri="{BB962C8B-B14F-4D97-AF65-F5344CB8AC3E}">
        <p14:creationId xmlns:p14="http://schemas.microsoft.com/office/powerpoint/2010/main" val="264622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By-products and waste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3600" b="1"/>
              <a:t>by-product</a:t>
            </a:r>
            <a:r>
              <a:rPr lang="en-AU" sz="3600"/>
              <a:t> </a:t>
            </a:r>
            <a:r>
              <a:rPr lang="en-AU" sz="1800"/>
              <a:t>(</a:t>
            </a:r>
            <a:r>
              <a:rPr lang="en-AU" sz="1800" i="1"/>
              <a:t>noun)</a:t>
            </a:r>
          </a:p>
          <a:p>
            <a:r>
              <a:rPr lang="en-AU" sz="2400"/>
              <a:t>a secondary or incidental product, as in a process of manufacture.</a:t>
            </a:r>
          </a:p>
          <a:p>
            <a:pPr marL="0" indent="0">
              <a:buNone/>
            </a:pPr>
            <a:endParaRPr lang="en-AU" sz="2400"/>
          </a:p>
          <a:p>
            <a:pPr marL="0" indent="0">
              <a:buNone/>
            </a:pPr>
            <a:r>
              <a:rPr lang="en-AU" sz="3600" b="1"/>
              <a:t>waste</a:t>
            </a:r>
            <a:r>
              <a:rPr lang="en-AU" sz="3600"/>
              <a:t> </a:t>
            </a:r>
            <a:r>
              <a:rPr lang="en-AU" sz="1800"/>
              <a:t>(</a:t>
            </a:r>
            <a:r>
              <a:rPr lang="en-AU" sz="1800" i="1"/>
              <a:t>noun)</a:t>
            </a:r>
          </a:p>
          <a:p>
            <a:r>
              <a:rPr lang="en-AU" sz="2400"/>
              <a:t>anything unused, unproductive, or not properly utilised.</a:t>
            </a:r>
          </a:p>
          <a:p>
            <a:r>
              <a:rPr lang="en-AU" sz="2400"/>
              <a:t>anything left over or superfluous, as excess material, by-products, etc., not of use for the work in hand.</a:t>
            </a:r>
          </a:p>
          <a:p>
            <a:r>
              <a:rPr lang="en-AU" sz="2400"/>
              <a:t>left over or superfluous</a:t>
            </a:r>
          </a:p>
          <a:p>
            <a:endParaRPr lang="en-AU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5</a:t>
            </a:fld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7291450" y="5897325"/>
            <a:ext cx="4239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/>
              <a:t>Source: Macquarie Dictionary Publishers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488233"/>
            <a:ext cx="7315200" cy="365125"/>
          </a:xfrm>
        </p:spPr>
        <p:txBody>
          <a:bodyPr/>
          <a:lstStyle/>
          <a:p>
            <a:r>
              <a:rPr lang="en-AU" dirty="0" smtClean="0"/>
              <a:t>PRIMED9&amp;10TL001 </a:t>
            </a:r>
            <a:r>
              <a:rPr lang="en-AU" dirty="0"/>
              <a:t>| Technologies | Rethinking timber waste</a:t>
            </a:r>
          </a:p>
        </p:txBody>
      </p:sp>
    </p:spTree>
    <p:extLst>
      <p:ext uri="{BB962C8B-B14F-4D97-AF65-F5344CB8AC3E}">
        <p14:creationId xmlns:p14="http://schemas.microsoft.com/office/powerpoint/2010/main" val="345637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The timber production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6</a:t>
            </a:fld>
            <a:endParaRPr lang="en-A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CBEF91-C0F5-4786-A898-058FD3F3C3D6}"/>
              </a:ext>
            </a:extLst>
          </p:cNvPr>
          <p:cNvSpPr/>
          <p:nvPr/>
        </p:nvSpPr>
        <p:spPr>
          <a:xfrm>
            <a:off x="757737" y="2044564"/>
            <a:ext cx="11129463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AU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Watch the video “</a:t>
            </a:r>
            <a:r>
              <a:rPr lang="en-AU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The timber production process</a:t>
            </a:r>
            <a:r>
              <a:rPr lang="en-AU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”. </a:t>
            </a:r>
            <a:br>
              <a:rPr lang="en-AU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Record as many key steps as possible on your worksheet.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055FE9-50AE-4080-9D93-81EDD061BFBE}"/>
              </a:ext>
            </a:extLst>
          </p:cNvPr>
          <p:cNvSpPr txBox="1"/>
          <p:nvPr/>
        </p:nvSpPr>
        <p:spPr>
          <a:xfrm>
            <a:off x="8728364" y="1443650"/>
            <a:ext cx="2911968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600"/>
              <a:t>Distribute Student worksheet 1.2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488233"/>
            <a:ext cx="7315200" cy="365125"/>
          </a:xfrm>
        </p:spPr>
        <p:txBody>
          <a:bodyPr/>
          <a:lstStyle/>
          <a:p>
            <a:r>
              <a:rPr lang="en-AU" dirty="0" smtClean="0"/>
              <a:t>PRIMED9&amp;10TL001 </a:t>
            </a:r>
            <a:r>
              <a:rPr lang="en-AU" dirty="0"/>
              <a:t>| Technologies | Rethinking timber waste</a:t>
            </a:r>
          </a:p>
        </p:txBody>
      </p:sp>
    </p:spTree>
    <p:extLst>
      <p:ext uri="{BB962C8B-B14F-4D97-AF65-F5344CB8AC3E}">
        <p14:creationId xmlns:p14="http://schemas.microsoft.com/office/powerpoint/2010/main" val="195563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By-products and waste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7</a:t>
            </a:fld>
            <a:endParaRPr lang="en-AU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31137" y="1690688"/>
            <a:ext cx="11324492" cy="996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dirty="0"/>
              <a:t>The process of converting sawlogs to dimensional timber produces three main waste products: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</p:txBody>
      </p:sp>
      <p:grpSp>
        <p:nvGrpSpPr>
          <p:cNvPr id="7" name="Group 6"/>
          <p:cNvGrpSpPr/>
          <p:nvPr/>
        </p:nvGrpSpPr>
        <p:grpSpPr>
          <a:xfrm>
            <a:off x="778029" y="2992680"/>
            <a:ext cx="3329354" cy="936991"/>
            <a:chOff x="703384" y="2673593"/>
            <a:chExt cx="3329354" cy="936991"/>
          </a:xfrm>
        </p:grpSpPr>
        <p:sp>
          <p:nvSpPr>
            <p:cNvPr id="8" name="Rectangle 7"/>
            <p:cNvSpPr/>
            <p:nvPr/>
          </p:nvSpPr>
          <p:spPr>
            <a:xfrm>
              <a:off x="703384" y="2673593"/>
              <a:ext cx="3329354" cy="93699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1430214" y="2884635"/>
              <a:ext cx="1875693" cy="62044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AU" dirty="0"/>
                <a:t> Sawdust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388738" y="2992679"/>
            <a:ext cx="3329354" cy="936991"/>
            <a:chOff x="4314093" y="2673592"/>
            <a:chExt cx="3329354" cy="936991"/>
          </a:xfrm>
        </p:grpSpPr>
        <p:sp>
          <p:nvSpPr>
            <p:cNvPr id="11" name="Rectangle 10"/>
            <p:cNvSpPr/>
            <p:nvPr/>
          </p:nvSpPr>
          <p:spPr>
            <a:xfrm>
              <a:off x="4314093" y="2673592"/>
              <a:ext cx="3329354" cy="93699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5040923" y="2884635"/>
              <a:ext cx="1875693" cy="62044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AU" dirty="0"/>
                <a:t> Offcuts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999447" y="2992679"/>
            <a:ext cx="3329354" cy="936991"/>
            <a:chOff x="7924802" y="2673592"/>
            <a:chExt cx="3329354" cy="936991"/>
          </a:xfrm>
        </p:grpSpPr>
        <p:sp>
          <p:nvSpPr>
            <p:cNvPr id="14" name="Rectangle 13"/>
            <p:cNvSpPr/>
            <p:nvPr/>
          </p:nvSpPr>
          <p:spPr>
            <a:xfrm>
              <a:off x="7924802" y="2673592"/>
              <a:ext cx="3329354" cy="93699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" name="Content Placeholder 2"/>
            <p:cNvSpPr txBox="1">
              <a:spLocks/>
            </p:cNvSpPr>
            <p:nvPr/>
          </p:nvSpPr>
          <p:spPr>
            <a:xfrm>
              <a:off x="8651632" y="2884635"/>
              <a:ext cx="1875693" cy="62044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AU" dirty="0"/>
                <a:t> Bark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68654" y="6248628"/>
            <a:ext cx="35387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Images 1.1-1.3 – Timber waste from the industrial production of timber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250" y="4235200"/>
            <a:ext cx="2729746" cy="20473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987" y="4235200"/>
            <a:ext cx="3008026" cy="20017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32" y="4140713"/>
            <a:ext cx="2729746" cy="18198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488233"/>
            <a:ext cx="7315200" cy="365125"/>
          </a:xfrm>
        </p:spPr>
        <p:txBody>
          <a:bodyPr/>
          <a:lstStyle/>
          <a:p>
            <a:r>
              <a:rPr lang="en-AU" dirty="0" smtClean="0"/>
              <a:t>PRIMED9&amp;10TL001 </a:t>
            </a:r>
            <a:r>
              <a:rPr lang="en-AU" dirty="0"/>
              <a:t>| Technologies | Rethinking timber waste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706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Closer to home...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716491" cy="4351338"/>
          </a:xfrm>
        </p:spPr>
        <p:txBody>
          <a:bodyPr/>
          <a:lstStyle/>
          <a:p>
            <a:pPr marL="0" indent="0">
              <a:buNone/>
            </a:pPr>
            <a:r>
              <a:rPr lang="en-AU"/>
              <a:t>Your school woodwork workshop produces similar waste products.</a:t>
            </a:r>
          </a:p>
          <a:p>
            <a:pPr marL="0" indent="0">
              <a:buNone/>
            </a:pPr>
            <a:endParaRPr lang="en-AU"/>
          </a:p>
          <a:p>
            <a:pPr marL="0" indent="0">
              <a:buNone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26720" y="6356350"/>
            <a:ext cx="2743200" cy="365125"/>
          </a:xfrm>
        </p:spPr>
        <p:txBody>
          <a:bodyPr/>
          <a:lstStyle/>
          <a:p>
            <a:fld id="{134130E5-E61B-4CBB-BE4D-E8692FE607E9}" type="slidenum">
              <a:rPr lang="en-AU" smtClean="0"/>
              <a:t>8</a:t>
            </a:fld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0" r="19704"/>
          <a:stretch/>
        </p:blipFill>
        <p:spPr>
          <a:xfrm rot="5400000">
            <a:off x="4779765" y="2215110"/>
            <a:ext cx="2234802" cy="24744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4" r="18044"/>
          <a:stretch/>
        </p:blipFill>
        <p:spPr>
          <a:xfrm rot="5400000">
            <a:off x="1053230" y="2318197"/>
            <a:ext cx="2258251" cy="23469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34"/>
          <a:stretch/>
        </p:blipFill>
        <p:spPr>
          <a:xfrm rot="5400000">
            <a:off x="2864762" y="3623577"/>
            <a:ext cx="2302504" cy="25787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0" r="32444"/>
          <a:stretch/>
        </p:blipFill>
        <p:spPr>
          <a:xfrm rot="5400000">
            <a:off x="8435921" y="2223174"/>
            <a:ext cx="2233092" cy="24566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9" r="8682" b="18706"/>
          <a:stretch/>
        </p:blipFill>
        <p:spPr>
          <a:xfrm>
            <a:off x="6520288" y="3761699"/>
            <a:ext cx="2658005" cy="241526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49223" y="6218334"/>
            <a:ext cx="27066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Images 1.4-1.9 – Timber waste in a school workshop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488233"/>
            <a:ext cx="7315200" cy="365125"/>
          </a:xfrm>
        </p:spPr>
        <p:txBody>
          <a:bodyPr/>
          <a:lstStyle/>
          <a:p>
            <a:r>
              <a:rPr lang="en-AU" dirty="0" smtClean="0"/>
              <a:t>PRIMED9&amp;10TL001 </a:t>
            </a:r>
            <a:r>
              <a:rPr lang="en-AU" dirty="0"/>
              <a:t>| Technologies | Rethinking timber waste</a:t>
            </a:r>
          </a:p>
        </p:txBody>
      </p:sp>
    </p:spTree>
    <p:extLst>
      <p:ext uri="{BB962C8B-B14F-4D97-AF65-F5344CB8AC3E}">
        <p14:creationId xmlns:p14="http://schemas.microsoft.com/office/powerpoint/2010/main" val="2601875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Your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038" y="2843593"/>
            <a:ext cx="10865923" cy="173728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AU" sz="5400"/>
              <a:t>Design a solution to your school’s timber waste problem!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9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488233"/>
            <a:ext cx="7315200" cy="365125"/>
          </a:xfrm>
        </p:spPr>
        <p:txBody>
          <a:bodyPr/>
          <a:lstStyle/>
          <a:p>
            <a:r>
              <a:rPr lang="en-AU" dirty="0" smtClean="0"/>
              <a:t>PRIMED9&amp;10TL001 </a:t>
            </a:r>
            <a:r>
              <a:rPr lang="en-AU" dirty="0"/>
              <a:t>| Technologies | Rethinking timber waste</a:t>
            </a:r>
          </a:p>
        </p:txBody>
      </p:sp>
    </p:spTree>
    <p:extLst>
      <p:ext uri="{BB962C8B-B14F-4D97-AF65-F5344CB8AC3E}">
        <p14:creationId xmlns:p14="http://schemas.microsoft.com/office/powerpoint/2010/main" val="40403263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nologies_Presentation.potx" id="{DF82A11B-C4FF-472A-ADD1-298DE07B2C22}" vid="{9F283F44-93AE-410C-A6F9-79CB7B7AC6C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EACF6BC67DC64E81EC1693F0C041B9" ma:contentTypeVersion="12" ma:contentTypeDescription="Create a new document." ma:contentTypeScope="" ma:versionID="2bb1e2135f37ff5c454a61ad5785ef49">
  <xsd:schema xmlns:xsd="http://www.w3.org/2001/XMLSchema" xmlns:xs="http://www.w3.org/2001/XMLSchema" xmlns:p="http://schemas.microsoft.com/office/2006/metadata/properties" xmlns:ns2="c11337b8-a1c9-4e93-a10e-b9c3de58965d" xmlns:ns3="939100e6-dc5b-4952-bae1-a6b604181575" targetNamespace="http://schemas.microsoft.com/office/2006/metadata/properties" ma:root="true" ma:fieldsID="15b09a6b1faadbb15ceed342801856bc" ns2:_="" ns3:_="">
    <xsd:import namespace="c11337b8-a1c9-4e93-a10e-b9c3de58965d"/>
    <xsd:import namespace="939100e6-dc5b-4952-bae1-a6b6041815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1337b8-a1c9-4e93-a10e-b9c3de5896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9100e6-dc5b-4952-bae1-a6b60418157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39100e6-dc5b-4952-bae1-a6b604181575">
      <UserInfo>
        <DisplayName/>
        <AccountId xsi:nil="true"/>
        <AccountType/>
      </UserInfo>
    </SharedWithUsers>
    <MediaLengthInSeconds xmlns="c11337b8-a1c9-4e93-a10e-b9c3de58965d" xsi:nil="true"/>
  </documentManagement>
</p:properties>
</file>

<file path=customXml/itemProps1.xml><?xml version="1.0" encoding="utf-8"?>
<ds:datastoreItem xmlns:ds="http://schemas.openxmlformats.org/officeDocument/2006/customXml" ds:itemID="{1361FE6B-C669-4B48-8843-E8230EA586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1337b8-a1c9-4e93-a10e-b9c3de58965d"/>
    <ds:schemaRef ds:uri="939100e6-dc5b-4952-bae1-a6b6041815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FF914F6-6250-4EA2-835D-1F9F06E2B3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A6A31E2-D4EA-4AFA-B845-DD6EA91C2C09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939100e6-dc5b-4952-bae1-a6b604181575"/>
    <ds:schemaRef ds:uri="http://purl.org/dc/elements/1.1/"/>
    <ds:schemaRef ds:uri="http://schemas.microsoft.com/office/2006/metadata/properties"/>
    <ds:schemaRef ds:uri="http://schemas.microsoft.com/office/infopath/2007/PartnerControls"/>
    <ds:schemaRef ds:uri="c11337b8-a1c9-4e93-a10e-b9c3de58965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Technologies_Presentation Y9</Template>
  <TotalTime>42</TotalTime>
  <Words>726</Words>
  <Application>Microsoft Office PowerPoint</Application>
  <PresentationFormat>Widescreen</PresentationFormat>
  <Paragraphs>120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 Black</vt:lpstr>
      <vt:lpstr>Calibri</vt:lpstr>
      <vt:lpstr>Times New Roman</vt:lpstr>
      <vt:lpstr>Office Theme</vt:lpstr>
      <vt:lpstr>Rethinking timber waste</vt:lpstr>
      <vt:lpstr>Learning objectives</vt:lpstr>
      <vt:lpstr>The IPO model</vt:lpstr>
      <vt:lpstr>The IPO model</vt:lpstr>
      <vt:lpstr>By-products and waste</vt:lpstr>
      <vt:lpstr>The timber production process</vt:lpstr>
      <vt:lpstr>By-products and waste</vt:lpstr>
      <vt:lpstr>Closer to home...</vt:lpstr>
      <vt:lpstr>Your task</vt:lpstr>
      <vt:lpstr>Your task</vt:lpstr>
      <vt:lpstr>The design process</vt:lpstr>
      <vt:lpstr>Defining a problem</vt:lpstr>
      <vt:lpstr>Group activity</vt:lpstr>
      <vt:lpstr>Success criteria</vt:lpstr>
      <vt:lpstr>Success criteria - examples</vt:lpstr>
      <vt:lpstr>Acknowledgements</vt:lpstr>
    </vt:vector>
  </TitlesOfParts>
  <Company>Department of Education Western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Engineered timber</dc:title>
  <dc:creator>WINFIELD Ryan [John Forrest Secondary College]</dc:creator>
  <cp:lastModifiedBy>DELVES Vicki [Curriculum Support]</cp:lastModifiedBy>
  <cp:revision>24</cp:revision>
  <dcterms:created xsi:type="dcterms:W3CDTF">2021-07-23T01:59:03Z</dcterms:created>
  <dcterms:modified xsi:type="dcterms:W3CDTF">2021-11-05T07:01:07Z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0x01010006EACF6BC67DC64E81EC1693F0C041B9</vt:lpwstr>
  </property>
  <property fmtid="{D5CDD505-2E9C-101B-9397-08002B2CF9AE}" pid="3" name="Order">
    <vt:r8>300000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</Properties>
</file>