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256" r:id="rId5"/>
    <p:sldId id="275" r:id="rId6"/>
    <p:sldId id="277" r:id="rId7"/>
    <p:sldId id="279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E"/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73D0D-A366-464A-AE8B-7E23982052B8}" v="11" dt="2021-05-21T08:07:20.417"/>
    <p1510:client id="{92FAA46C-168A-4F38-ADB3-9C44ECAF721A}" v="25" dt="2021-05-27T05:48:19.086"/>
    <p1510:client id="{CE0E2C96-6436-854B-AFB5-724A0B797AAE}" v="5" dt="2021-05-20T08:32:51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MCCLELLAND" userId="e080b7c1-6df1-4c89-b567-da041dd3d074" providerId="ADAL" clId="{CE0E2C96-6436-854B-AFB5-724A0B797AAE}"/>
    <pc:docChg chg="custSel modSld modMainMaster">
      <pc:chgData name="Sophie MCCLELLAND" userId="e080b7c1-6df1-4c89-b567-da041dd3d074" providerId="ADAL" clId="{CE0E2C96-6436-854B-AFB5-724A0B797AAE}" dt="2021-05-20T08:37:17.140" v="47" actId="20577"/>
      <pc:docMkLst>
        <pc:docMk/>
      </pc:docMkLst>
      <pc:sldChg chg="addSp delSp modSp mod">
        <pc:chgData name="Sophie MCCLELLAND" userId="e080b7c1-6df1-4c89-b567-da041dd3d074" providerId="ADAL" clId="{CE0E2C96-6436-854B-AFB5-724A0B797AAE}" dt="2021-05-20T08:29:43.550" v="12"/>
        <pc:sldMkLst>
          <pc:docMk/>
          <pc:sldMk cId="2816152167" sldId="256"/>
        </pc:sldMkLst>
        <pc:spChg chg="add del mod">
          <ac:chgData name="Sophie MCCLELLAND" userId="e080b7c1-6df1-4c89-b567-da041dd3d074" providerId="ADAL" clId="{CE0E2C96-6436-854B-AFB5-724A0B797AAE}" dt="2021-05-20T08:29:43.550" v="12"/>
          <ac:spMkLst>
            <pc:docMk/>
            <pc:sldMk cId="2816152167" sldId="256"/>
            <ac:spMk id="2" creationId="{DF674236-F6D2-8444-9F91-4924B8E0E2D3}"/>
          </ac:spMkLst>
        </pc:spChg>
        <pc:spChg chg="mod">
          <ac:chgData name="Sophie MCCLELLAND" userId="e080b7c1-6df1-4c89-b567-da041dd3d074" providerId="ADAL" clId="{CE0E2C96-6436-854B-AFB5-724A0B797AAE}" dt="2021-05-20T08:27:18.021" v="9" actId="20577"/>
          <ac:spMkLst>
            <pc:docMk/>
            <pc:sldMk cId="2816152167" sldId="256"/>
            <ac:spMk id="17" creationId="{00000000-0000-0000-0000-000000000000}"/>
          </ac:spMkLst>
        </pc:spChg>
      </pc:sldChg>
      <pc:sldChg chg="modSp mod">
        <pc:chgData name="Sophie MCCLELLAND" userId="e080b7c1-6df1-4c89-b567-da041dd3d074" providerId="ADAL" clId="{CE0E2C96-6436-854B-AFB5-724A0B797AAE}" dt="2021-05-20T08:33:36.604" v="46" actId="113"/>
        <pc:sldMkLst>
          <pc:docMk/>
          <pc:sldMk cId="2839639196" sldId="273"/>
        </pc:sldMkLst>
        <pc:spChg chg="mod">
          <ac:chgData name="Sophie MCCLELLAND" userId="e080b7c1-6df1-4c89-b567-da041dd3d074" providerId="ADAL" clId="{CE0E2C96-6436-854B-AFB5-724A0B797AAE}" dt="2021-05-20T08:33:36.604" v="46" actId="113"/>
          <ac:spMkLst>
            <pc:docMk/>
            <pc:sldMk cId="2839639196" sldId="273"/>
            <ac:spMk id="3" creationId="{00000000-0000-0000-0000-000000000000}"/>
          </ac:spMkLst>
        </pc:spChg>
        <pc:spChg chg="mod">
          <ac:chgData name="Sophie MCCLELLAND" userId="e080b7c1-6df1-4c89-b567-da041dd3d074" providerId="ADAL" clId="{CE0E2C96-6436-854B-AFB5-724A0B797AAE}" dt="2021-05-20T08:30:17.480" v="14"/>
          <ac:spMkLst>
            <pc:docMk/>
            <pc:sldMk cId="2839639196" sldId="273"/>
            <ac:spMk id="4" creationId="{00000000-0000-0000-0000-000000000000}"/>
          </ac:spMkLst>
        </pc:spChg>
      </pc:sldChg>
      <pc:sldChg chg="modSp mod">
        <pc:chgData name="Sophie MCCLELLAND" userId="e080b7c1-6df1-4c89-b567-da041dd3d074" providerId="ADAL" clId="{CE0E2C96-6436-854B-AFB5-724A0B797AAE}" dt="2021-05-20T08:37:17.140" v="47" actId="20577"/>
        <pc:sldMkLst>
          <pc:docMk/>
          <pc:sldMk cId="324342814" sldId="275"/>
        </pc:sldMkLst>
        <pc:spChg chg="mod">
          <ac:chgData name="Sophie MCCLELLAND" userId="e080b7c1-6df1-4c89-b567-da041dd3d074" providerId="ADAL" clId="{CE0E2C96-6436-854B-AFB5-724A0B797AAE}" dt="2021-05-20T08:30:55.703" v="23" actId="20577"/>
          <ac:spMkLst>
            <pc:docMk/>
            <pc:sldMk cId="324342814" sldId="275"/>
            <ac:spMk id="2" creationId="{00000000-0000-0000-0000-000000000000}"/>
          </ac:spMkLst>
        </pc:spChg>
        <pc:spChg chg="mod">
          <ac:chgData name="Sophie MCCLELLAND" userId="e080b7c1-6df1-4c89-b567-da041dd3d074" providerId="ADAL" clId="{CE0E2C96-6436-854B-AFB5-724A0B797AAE}" dt="2021-05-20T08:30:43.407" v="20" actId="20577"/>
          <ac:spMkLst>
            <pc:docMk/>
            <pc:sldMk cId="324342814" sldId="275"/>
            <ac:spMk id="3" creationId="{00000000-0000-0000-0000-000000000000}"/>
          </ac:spMkLst>
        </pc:spChg>
        <pc:spChg chg="mod">
          <ac:chgData name="Sophie MCCLELLAND" userId="e080b7c1-6df1-4c89-b567-da041dd3d074" providerId="ADAL" clId="{CE0E2C96-6436-854B-AFB5-724A0B797AAE}" dt="2021-05-20T08:37:17.140" v="47" actId="20577"/>
          <ac:spMkLst>
            <pc:docMk/>
            <pc:sldMk cId="324342814" sldId="275"/>
            <ac:spMk id="5" creationId="{00000000-0000-0000-0000-000000000000}"/>
          </ac:spMkLst>
        </pc:spChg>
      </pc:sldChg>
      <pc:sldChg chg="modSp mod">
        <pc:chgData name="Sophie MCCLELLAND" userId="e080b7c1-6df1-4c89-b567-da041dd3d074" providerId="ADAL" clId="{CE0E2C96-6436-854B-AFB5-724A0B797AAE}" dt="2021-05-20T08:31:47.264" v="40" actId="20577"/>
        <pc:sldMkLst>
          <pc:docMk/>
          <pc:sldMk cId="3067928139" sldId="277"/>
        </pc:sldMkLst>
        <pc:spChg chg="mod">
          <ac:chgData name="Sophie MCCLELLAND" userId="e080b7c1-6df1-4c89-b567-da041dd3d074" providerId="ADAL" clId="{CE0E2C96-6436-854B-AFB5-724A0B797AAE}" dt="2021-05-20T08:31:47.264" v="40" actId="20577"/>
          <ac:spMkLst>
            <pc:docMk/>
            <pc:sldMk cId="3067928139" sldId="277"/>
            <ac:spMk id="3" creationId="{00000000-0000-0000-0000-000000000000}"/>
          </ac:spMkLst>
        </pc:spChg>
        <pc:spChg chg="mod">
          <ac:chgData name="Sophie MCCLELLAND" userId="e080b7c1-6df1-4c89-b567-da041dd3d074" providerId="ADAL" clId="{CE0E2C96-6436-854B-AFB5-724A0B797AAE}" dt="2021-05-20T08:30:17.480" v="14"/>
          <ac:spMkLst>
            <pc:docMk/>
            <pc:sldMk cId="3067928139" sldId="277"/>
            <ac:spMk id="5" creationId="{00000000-0000-0000-0000-000000000000}"/>
          </ac:spMkLst>
        </pc:spChg>
      </pc:sldChg>
      <pc:sldChg chg="modSp">
        <pc:chgData name="Sophie MCCLELLAND" userId="e080b7c1-6df1-4c89-b567-da041dd3d074" providerId="ADAL" clId="{CE0E2C96-6436-854B-AFB5-724A0B797AAE}" dt="2021-05-20T08:32:51.570" v="43" actId="20577"/>
        <pc:sldMkLst>
          <pc:docMk/>
          <pc:sldMk cId="700582655" sldId="279"/>
        </pc:sldMkLst>
        <pc:spChg chg="mod">
          <ac:chgData name="Sophie MCCLELLAND" userId="e080b7c1-6df1-4c89-b567-da041dd3d074" providerId="ADAL" clId="{CE0E2C96-6436-854B-AFB5-724A0B797AAE}" dt="2021-05-20T08:32:51.570" v="43" actId="20577"/>
          <ac:spMkLst>
            <pc:docMk/>
            <pc:sldMk cId="700582655" sldId="279"/>
            <ac:spMk id="2" creationId="{00000000-0000-0000-0000-000000000000}"/>
          </ac:spMkLst>
        </pc:spChg>
        <pc:spChg chg="mod">
          <ac:chgData name="Sophie MCCLELLAND" userId="e080b7c1-6df1-4c89-b567-da041dd3d074" providerId="ADAL" clId="{CE0E2C96-6436-854B-AFB5-724A0B797AAE}" dt="2021-05-20T08:30:17.480" v="14"/>
          <ac:spMkLst>
            <pc:docMk/>
            <pc:sldMk cId="700582655" sldId="279"/>
            <ac:spMk id="5" creationId="{00000000-0000-0000-0000-000000000000}"/>
          </ac:spMkLst>
        </pc:spChg>
      </pc:sldChg>
      <pc:sldMasterChg chg="modSp modSldLayout">
        <pc:chgData name="Sophie MCCLELLAND" userId="e080b7c1-6df1-4c89-b567-da041dd3d074" providerId="ADAL" clId="{CE0E2C96-6436-854B-AFB5-724A0B797AAE}" dt="2021-05-20T08:30:17.480" v="14"/>
        <pc:sldMasterMkLst>
          <pc:docMk/>
          <pc:sldMasterMk cId="2825509500" sldId="2147483648"/>
        </pc:sldMasterMkLst>
        <pc:spChg chg="mod">
          <ac:chgData name="Sophie MCCLELLAND" userId="e080b7c1-6df1-4c89-b567-da041dd3d074" providerId="ADAL" clId="{CE0E2C96-6436-854B-AFB5-724A0B797AAE}" dt="2021-05-20T08:30:17.480" v="14"/>
          <ac:spMkLst>
            <pc:docMk/>
            <pc:sldMasterMk cId="2825509500" sldId="2147483648"/>
            <ac:spMk id="5" creationId="{00000000-0000-0000-0000-000000000000}"/>
          </ac:spMkLst>
        </pc:sp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3212773137" sldId="2147483649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3212773137" sldId="2147483649"/>
              <ac:spMk id="20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1664432941" sldId="2147483650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1664432941" sldId="2147483650"/>
              <ac:spMk id="7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677446534" sldId="2147483651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677446534" sldId="2147483651"/>
              <ac:spMk id="7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3260020257" sldId="2147483652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3260020257" sldId="2147483652"/>
              <ac:spMk id="8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842207841" sldId="2147483653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842207841" sldId="2147483653"/>
              <ac:spMk id="10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3795662834" sldId="2147483654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3795662834" sldId="2147483654"/>
              <ac:spMk id="6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4163692748" sldId="2147483655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4163692748" sldId="2147483655"/>
              <ac:spMk id="5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3183203243" sldId="2147483656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3183203243" sldId="2147483656"/>
              <ac:spMk id="8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4088693492" sldId="2147483657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4088693492" sldId="2147483657"/>
              <ac:spMk id="8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1378988845" sldId="2147483658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1378988845" sldId="2147483658"/>
              <ac:spMk id="7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4114637890" sldId="2147483659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4114637890" sldId="2147483659"/>
              <ac:spMk id="7" creationId="{00000000-0000-0000-0000-000000000000}"/>
            </ac:spMkLst>
          </pc:spChg>
        </pc:sldLayoutChg>
        <pc:sldLayoutChg chg="modSp">
          <pc:chgData name="Sophie MCCLELLAND" userId="e080b7c1-6df1-4c89-b567-da041dd3d074" providerId="ADAL" clId="{CE0E2C96-6436-854B-AFB5-724A0B797AAE}" dt="2021-05-20T08:30:17.480" v="14"/>
          <pc:sldLayoutMkLst>
            <pc:docMk/>
            <pc:sldMasterMk cId="2825509500" sldId="2147483648"/>
            <pc:sldLayoutMk cId="3779239983" sldId="2147483661"/>
          </pc:sldLayoutMkLst>
          <pc:spChg chg="mod">
            <ac:chgData name="Sophie MCCLELLAND" userId="e080b7c1-6df1-4c89-b567-da041dd3d074" providerId="ADAL" clId="{CE0E2C96-6436-854B-AFB5-724A0B797AAE}" dt="2021-05-20T08:30:17.480" v="14"/>
            <ac:spMkLst>
              <pc:docMk/>
              <pc:sldMasterMk cId="2825509500" sldId="2147483648"/>
              <pc:sldLayoutMk cId="3779239983" sldId="2147483661"/>
              <ac:spMk id="6" creationId="{00000000-0000-0000-0000-000000000000}"/>
            </ac:spMkLst>
          </pc:spChg>
        </pc:sldLayoutChg>
      </pc:sldMasterChg>
    </pc:docChg>
  </pc:docChgLst>
  <pc:docChgLst>
    <pc:chgData name="Sophie MCCLELLAND" userId="e080b7c1-6df1-4c89-b567-da041dd3d074" providerId="ADAL" clId="{6C673D0D-A366-464A-AE8B-7E23982052B8}"/>
    <pc:docChg chg="custSel modSld">
      <pc:chgData name="Sophie MCCLELLAND" userId="e080b7c1-6df1-4c89-b567-da041dd3d074" providerId="ADAL" clId="{6C673D0D-A366-464A-AE8B-7E23982052B8}" dt="2021-05-21T08:07:22.143" v="345" actId="113"/>
      <pc:docMkLst>
        <pc:docMk/>
      </pc:docMkLst>
      <pc:sldChg chg="modSp mod">
        <pc:chgData name="Sophie MCCLELLAND" userId="e080b7c1-6df1-4c89-b567-da041dd3d074" providerId="ADAL" clId="{6C673D0D-A366-464A-AE8B-7E23982052B8}" dt="2021-05-21T08:07:22.143" v="345" actId="113"/>
        <pc:sldMkLst>
          <pc:docMk/>
          <pc:sldMk cId="2839639196" sldId="273"/>
        </pc:sldMkLst>
        <pc:spChg chg="mod">
          <ac:chgData name="Sophie MCCLELLAND" userId="e080b7c1-6df1-4c89-b567-da041dd3d074" providerId="ADAL" clId="{6C673D0D-A366-464A-AE8B-7E23982052B8}" dt="2021-05-21T08:07:22.143" v="345" actId="113"/>
          <ac:spMkLst>
            <pc:docMk/>
            <pc:sldMk cId="2839639196" sldId="273"/>
            <ac:spMk id="3" creationId="{00000000-0000-0000-0000-000000000000}"/>
          </ac:spMkLst>
        </pc:spChg>
      </pc:sldChg>
      <pc:sldChg chg="modSp mod">
        <pc:chgData name="Sophie MCCLELLAND" userId="e080b7c1-6df1-4c89-b567-da041dd3d074" providerId="ADAL" clId="{6C673D0D-A366-464A-AE8B-7E23982052B8}" dt="2021-05-21T07:51:19.127" v="84" actId="20577"/>
        <pc:sldMkLst>
          <pc:docMk/>
          <pc:sldMk cId="324342814" sldId="275"/>
        </pc:sldMkLst>
        <pc:spChg chg="mod">
          <ac:chgData name="Sophie MCCLELLAND" userId="e080b7c1-6df1-4c89-b567-da041dd3d074" providerId="ADAL" clId="{6C673D0D-A366-464A-AE8B-7E23982052B8}" dt="2021-05-21T07:49:16.105" v="46" actId="20577"/>
          <ac:spMkLst>
            <pc:docMk/>
            <pc:sldMk cId="324342814" sldId="275"/>
            <ac:spMk id="2" creationId="{00000000-0000-0000-0000-000000000000}"/>
          </ac:spMkLst>
        </pc:spChg>
        <pc:spChg chg="mod">
          <ac:chgData name="Sophie MCCLELLAND" userId="e080b7c1-6df1-4c89-b567-da041dd3d074" providerId="ADAL" clId="{6C673D0D-A366-464A-AE8B-7E23982052B8}" dt="2021-05-21T07:51:19.127" v="84" actId="20577"/>
          <ac:spMkLst>
            <pc:docMk/>
            <pc:sldMk cId="324342814" sldId="275"/>
            <ac:spMk id="3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92FAA46C-168A-4F38-ADB3-9C44ECAF721A}"/>
    <pc:docChg chg="modSld">
      <pc:chgData name="HANNA Jennifer [SIDE - Sch of Isol &amp; Dist Edu]" userId="S::jennifer.hanna@education.wa.edu.au::33ac2ddb-3fa9-4423-b8f6-52df00e7f56e" providerId="AD" clId="Web-{92FAA46C-168A-4F38-ADB3-9C44ECAF721A}" dt="2021-05-27T05:48:19.071" v="15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92FAA46C-168A-4F38-ADB3-9C44ECAF721A}" dt="2021-05-27T05:48:19.071" v="15" actId="20577"/>
        <pc:sldMkLst>
          <pc:docMk/>
          <pc:sldMk cId="2839639196" sldId="273"/>
        </pc:sldMkLst>
        <pc:spChg chg="mod">
          <ac:chgData name="HANNA Jennifer [SIDE - Sch of Isol &amp; Dist Edu]" userId="S::jennifer.hanna@education.wa.edu.au::33ac2ddb-3fa9-4423-b8f6-52df00e7f56e" providerId="AD" clId="Web-{92FAA46C-168A-4F38-ADB3-9C44ECAF721A}" dt="2021-05-27T05:48:19.071" v="15" actId="20577"/>
          <ac:spMkLst>
            <pc:docMk/>
            <pc:sldMk cId="2839639196" sldId="27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2A5CAE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2A5CA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08218"/>
                <a:ext cx="1903730" cy="1654175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</a:t>
                      </a:r>
                      <a:endParaRPr lang="en-AU" sz="18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2A5C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AU" sz="2000" b="1" dirty="0" smtClean="0"/>
                    <a:t>Food and fibre production</a:t>
                  </a:r>
                  <a:endParaRPr lang="en-AU" sz="2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2020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A5CA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f5m-jBf81Q" TargetMode="External"/><Relationship Id="rId3" Type="http://schemas.openxmlformats.org/officeDocument/2006/relationships/hyperlink" Target="https://pixabay.com/illustrations/horizontal-pan-weigh-kitchen-scale-2071302/" TargetMode="External"/><Relationship Id="rId7" Type="http://schemas.openxmlformats.org/officeDocument/2006/relationships/hyperlink" Target="https://bstrategyhub.com/what-is-triple-bottom-line-tbl-explained-with-examples-the-future-benchmark/" TargetMode="External"/><Relationship Id="rId2" Type="http://schemas.openxmlformats.org/officeDocument/2006/relationships/hyperlink" Target="https://www.agric.wa.gov.au/news/media-releases/submissions-sought-review-industry-funding-scheme-regul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earth-care-earth-supported-hands-1889652/" TargetMode="External"/><Relationship Id="rId5" Type="http://schemas.openxmlformats.org/officeDocument/2006/relationships/hyperlink" Target="https://pixabay.com/vectors/wallet-money-finance-cash-currency-3721156/" TargetMode="External"/><Relationship Id="rId4" Type="http://schemas.openxmlformats.org/officeDocument/2006/relationships/hyperlink" Target="https://www.freepik.com/free-vector/character-illustration-people-holding-user-account-icons_3226077.htm#query=people-icon&amp;position=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Sustainable food and fibre production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981635" y="1122363"/>
            <a:ext cx="6535271" cy="2387600"/>
          </a:xfrm>
        </p:spPr>
        <p:txBody>
          <a:bodyPr/>
          <a:lstStyle/>
          <a:p>
            <a:r>
              <a:rPr lang="en-AU" dirty="0"/>
              <a:t>The triple bottom line</a:t>
            </a:r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36132"/>
          </a:xfrm>
        </p:spPr>
        <p:txBody>
          <a:bodyPr>
            <a:normAutofit/>
          </a:bodyPr>
          <a:lstStyle/>
          <a:p>
            <a:r>
              <a:rPr lang="en-AU" dirty="0"/>
              <a:t>Meeting the needs of our future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23" y="2423885"/>
            <a:ext cx="7652775" cy="3753077"/>
          </a:xfrm>
        </p:spPr>
        <p:txBody>
          <a:bodyPr>
            <a:normAutofit fontScale="92500" lnSpcReduction="10000"/>
          </a:bodyPr>
          <a:lstStyle/>
          <a:p>
            <a:endParaRPr lang="en-AU" sz="3200" dirty="0"/>
          </a:p>
          <a:p>
            <a:pPr marL="457200" lvl="1" indent="0">
              <a:buNone/>
            </a:pPr>
            <a:r>
              <a:rPr lang="en-AU" sz="3500" dirty="0"/>
              <a:t>To meet future population needs, our food and fibre production systems need to protect: </a:t>
            </a:r>
          </a:p>
          <a:p>
            <a:pPr lvl="1"/>
            <a:r>
              <a:rPr lang="en-AU" sz="3500" dirty="0"/>
              <a:t> biodiversity and ecosystems</a:t>
            </a:r>
          </a:p>
          <a:p>
            <a:pPr lvl="1"/>
            <a:r>
              <a:rPr lang="en-AU" sz="3500" dirty="0"/>
              <a:t> human wellbeing, social equity and   cultural diversity</a:t>
            </a:r>
          </a:p>
          <a:p>
            <a:pPr lvl="1"/>
            <a:r>
              <a:rPr lang="en-AU" sz="3500" dirty="0"/>
              <a:t> economic viability.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555" y="2583543"/>
            <a:ext cx="4029379" cy="3022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7698" y="5710844"/>
            <a:ext cx="3026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3243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771" y="1998776"/>
            <a:ext cx="3592286" cy="359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379200" cy="1325563"/>
          </a:xfrm>
        </p:spPr>
        <p:txBody>
          <a:bodyPr>
            <a:normAutofit/>
          </a:bodyPr>
          <a:lstStyle/>
          <a:p>
            <a:r>
              <a:rPr lang="en-AU" dirty="0"/>
              <a:t>How can food and fibre primary industries be sustainable?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dirty="0"/>
              <a:t>The triple bottom line framework encourages businesses to consider three elements: 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1. Social – people</a:t>
            </a:r>
          </a:p>
          <a:p>
            <a:pPr marL="0" indent="0">
              <a:buNone/>
            </a:pPr>
            <a:r>
              <a:rPr lang="en-AU" sz="3200" dirty="0"/>
              <a:t>2. Economic – profit</a:t>
            </a:r>
          </a:p>
          <a:p>
            <a:pPr marL="0" indent="0">
              <a:buNone/>
            </a:pPr>
            <a:r>
              <a:rPr lang="en-AU" sz="3200" dirty="0"/>
              <a:t>3. Environmental – planet</a:t>
            </a:r>
          </a:p>
          <a:p>
            <a:endParaRPr lang="en-AU" sz="1400" dirty="0"/>
          </a:p>
          <a:p>
            <a:pPr marL="0" indent="0">
              <a:buNone/>
            </a:pPr>
            <a:r>
              <a:rPr lang="en-AU" sz="3200" dirty="0"/>
              <a:t>When all of these elements are considered, businesses demonstrate sustainability.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0484644" y="4838008"/>
            <a:ext cx="1521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0679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4177568" y="213456"/>
            <a:ext cx="4029740" cy="3934047"/>
            <a:chOff x="4001745" y="427408"/>
            <a:chExt cx="4029740" cy="3934047"/>
          </a:xfrm>
        </p:grpSpPr>
        <p:sp>
          <p:nvSpPr>
            <p:cNvPr id="6" name="Oval 5"/>
            <p:cNvSpPr/>
            <p:nvPr/>
          </p:nvSpPr>
          <p:spPr>
            <a:xfrm>
              <a:off x="4001745" y="427408"/>
              <a:ext cx="4029740" cy="393404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9460" y="786627"/>
              <a:ext cx="1914310" cy="85961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235283" y="299083"/>
            <a:ext cx="3194938" cy="2281626"/>
            <a:chOff x="5138715" y="484848"/>
            <a:chExt cx="3194938" cy="22816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92256">
              <a:off x="6870486" y="484848"/>
              <a:ext cx="1463167" cy="14631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8715" y="1431334"/>
              <a:ext cx="1835055" cy="133514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398427" y="2422303"/>
            <a:ext cx="2163901" cy="3407588"/>
            <a:chOff x="7290174" y="2490525"/>
            <a:chExt cx="2163901" cy="3407588"/>
          </a:xfrm>
        </p:grpSpPr>
        <p:sp>
          <p:nvSpPr>
            <p:cNvPr id="15" name="Rectangle 14"/>
            <p:cNvSpPr/>
            <p:nvPr/>
          </p:nvSpPr>
          <p:spPr>
            <a:xfrm rot="2721043">
              <a:off x="7969588" y="2975936"/>
              <a:ext cx="1969898" cy="9990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106799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nk Free" panose="03080402000500000000" pitchFamily="66" charset="0"/>
                  <a:ea typeface="+mn-ea"/>
                  <a:cs typeface="+mn-cs"/>
                </a:rPr>
                <a:t>Planet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174" y="4900586"/>
              <a:ext cx="972589" cy="99752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589850" y="2578215"/>
            <a:ext cx="4029740" cy="3934047"/>
            <a:chOff x="2629358" y="2604865"/>
            <a:chExt cx="4029740" cy="3934047"/>
          </a:xfrm>
        </p:grpSpPr>
        <p:sp>
          <p:nvSpPr>
            <p:cNvPr id="17" name="Oval 16"/>
            <p:cNvSpPr/>
            <p:nvPr/>
          </p:nvSpPr>
          <p:spPr>
            <a:xfrm>
              <a:off x="2629358" y="2604865"/>
              <a:ext cx="4029740" cy="393404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22206" y="3981499"/>
              <a:ext cx="3078747" cy="85961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840753" y="2587469"/>
            <a:ext cx="4066384" cy="3968840"/>
            <a:chOff x="5840753" y="2587469"/>
            <a:chExt cx="4066384" cy="39688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0753" y="2587469"/>
              <a:ext cx="4066384" cy="39688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08983" y="3986800"/>
              <a:ext cx="3200677" cy="85961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196196" y="2481108"/>
            <a:ext cx="2965216" cy="3458613"/>
            <a:chOff x="2196196" y="2481108"/>
            <a:chExt cx="2965216" cy="345861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497" y="4601806"/>
              <a:ext cx="1337915" cy="133791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96196" y="2481108"/>
              <a:ext cx="1981372" cy="210330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2388" y="881140"/>
            <a:ext cx="5108891" cy="27190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27" y="1514480"/>
            <a:ext cx="3371380" cy="1072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2355479"/>
            <a:ext cx="91843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solidFill>
                  <a:srgbClr val="002060"/>
                </a:solidFill>
              </a:rPr>
              <a:t>Triple bottom line</a:t>
            </a:r>
          </a:p>
          <a:p>
            <a:pPr algn="ctr"/>
            <a:r>
              <a:rPr lang="en-AU" sz="4000" dirty="0">
                <a:solidFill>
                  <a:srgbClr val="002060"/>
                </a:solidFill>
              </a:rPr>
              <a:t>Understanding the balance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20813" y="6079668"/>
            <a:ext cx="1611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7005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94972"/>
            <a:ext cx="10686535" cy="46819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sz="1600" dirty="0" smtClean="0"/>
              <a:t>For </a:t>
            </a:r>
            <a:r>
              <a:rPr lang="en-AU" sz="1600" dirty="0" smtClean="0"/>
              <a:t>use of the following images:</a:t>
            </a:r>
            <a:endParaRPr lang="en-AU" sz="1600" dirty="0"/>
          </a:p>
          <a:p>
            <a:r>
              <a:rPr lang="en-AU" sz="1600" dirty="0"/>
              <a:t>S</a:t>
            </a:r>
            <a:r>
              <a:rPr lang="en-AU" sz="1600" dirty="0" smtClean="0"/>
              <a:t>lide 2: ‘Sheep/Wheat/Cattle’ </a:t>
            </a:r>
            <a:r>
              <a:rPr lang="en-AU" sz="1600" dirty="0"/>
              <a:t>Source </a:t>
            </a:r>
            <a:r>
              <a:rPr lang="en-AU" sz="1600" dirty="0" smtClean="0"/>
              <a:t>DPIRD, available at </a:t>
            </a:r>
            <a:r>
              <a:rPr lang="en-AU" sz="1600" dirty="0">
                <a:hlinkClick r:id="rId2"/>
              </a:rPr>
              <a:t>https://</a:t>
            </a:r>
            <a:r>
              <a:rPr lang="en-AU" sz="1600" dirty="0" smtClean="0">
                <a:hlinkClick r:id="rId2"/>
              </a:rPr>
              <a:t>www.agric.wa.gov.au/news/media-releases/submissions-sought-review-industry-funding-scheme-regulations</a:t>
            </a:r>
            <a:endParaRPr lang="en-AU" sz="1600" dirty="0" smtClean="0"/>
          </a:p>
          <a:p>
            <a:r>
              <a:rPr lang="en-AU" sz="1600" dirty="0" smtClean="0">
                <a:latin typeface="Arial"/>
                <a:cs typeface="Arial"/>
              </a:rPr>
              <a:t>Slide </a:t>
            </a:r>
            <a:r>
              <a:rPr lang="en-AU" sz="1600" dirty="0">
                <a:latin typeface="Arial"/>
                <a:cs typeface="Arial"/>
              </a:rPr>
              <a:t>3 – Scales </a:t>
            </a:r>
            <a:r>
              <a:rPr lang="en-AU" sz="1600" dirty="0" smtClean="0">
                <a:latin typeface="Arial"/>
                <a:cs typeface="Arial"/>
              </a:rPr>
              <a:t>image </a:t>
            </a:r>
            <a:r>
              <a:rPr lang="en-AU" sz="1600" dirty="0">
                <a:latin typeface="Arial"/>
                <a:cs typeface="Arial"/>
              </a:rPr>
              <a:t>by </a:t>
            </a:r>
            <a:r>
              <a:rPr lang="en-AU" sz="1600" dirty="0" smtClean="0">
                <a:latin typeface="Arial"/>
                <a:cs typeface="Arial"/>
              </a:rPr>
              <a:t>Peggy Marco</a:t>
            </a:r>
            <a:r>
              <a:rPr lang="en-AU" sz="1600" dirty="0">
                <a:latin typeface="Arial"/>
                <a:cs typeface="Arial"/>
              </a:rPr>
              <a:t>, available at &lt; </a:t>
            </a:r>
            <a:r>
              <a:rPr lang="en-AU" sz="1600" dirty="0">
                <a:latin typeface="Arial"/>
                <a:cs typeface="Arial"/>
                <a:hlinkClick r:id="rId3"/>
              </a:rPr>
              <a:t>https://pixabay.com/illustrations/horizontal-pan-weigh-kitchen-scale-2071302/ </a:t>
            </a:r>
            <a:r>
              <a:rPr lang="en-AU" sz="1600" dirty="0">
                <a:latin typeface="Arial"/>
                <a:cs typeface="Arial"/>
              </a:rPr>
              <a:t>&gt; </a:t>
            </a:r>
            <a:endParaRPr lang="en-AU" sz="1600" dirty="0" smtClean="0">
              <a:latin typeface="Arial"/>
              <a:cs typeface="Arial"/>
            </a:endParaRPr>
          </a:p>
          <a:p>
            <a:r>
              <a:rPr lang="en-AU" sz="1600" dirty="0" smtClean="0"/>
              <a:t>Slide </a:t>
            </a:r>
            <a:r>
              <a:rPr lang="en-AU" sz="1600" dirty="0"/>
              <a:t>4 – </a:t>
            </a:r>
            <a:r>
              <a:rPr lang="en-AU" sz="1600" dirty="0" smtClean="0"/>
              <a:t>People</a:t>
            </a:r>
            <a:r>
              <a:rPr lang="en-AU" sz="1600" dirty="0"/>
              <a:t> i</a:t>
            </a:r>
            <a:r>
              <a:rPr lang="en-AU" sz="1600" dirty="0" smtClean="0"/>
              <a:t>mage available </a:t>
            </a:r>
            <a:r>
              <a:rPr lang="en-AU" sz="1600" dirty="0"/>
              <a:t>at </a:t>
            </a:r>
            <a:r>
              <a:rPr lang="en-AU" sz="1600" dirty="0" smtClean="0"/>
              <a:t> </a:t>
            </a:r>
            <a:r>
              <a:rPr lang="en-AU" sz="1600" dirty="0"/>
              <a:t>&lt; </a:t>
            </a:r>
            <a:r>
              <a:rPr lang="en-AU" sz="1600" dirty="0">
                <a:hlinkClick r:id="rId4"/>
              </a:rPr>
              <a:t>https://www.freepik.com/free-vector/character-illustration-people-holding-user-account-icons_3226077.htm#query=people-icon&amp;position=11 </a:t>
            </a:r>
            <a:r>
              <a:rPr lang="en-AU" sz="1600" dirty="0" smtClean="0"/>
              <a:t>&gt;</a:t>
            </a:r>
          </a:p>
          <a:p>
            <a:r>
              <a:rPr lang="en-AU" sz="1600" dirty="0"/>
              <a:t>S</a:t>
            </a:r>
            <a:r>
              <a:rPr lang="en-AU" sz="1600" dirty="0" smtClean="0"/>
              <a:t>lide </a:t>
            </a:r>
            <a:r>
              <a:rPr lang="en-AU" sz="1600" dirty="0"/>
              <a:t>4 – </a:t>
            </a:r>
            <a:r>
              <a:rPr lang="en-AU" sz="1600" dirty="0" smtClean="0"/>
              <a:t>Wallet </a:t>
            </a:r>
            <a:r>
              <a:rPr lang="en-AU" sz="1600" dirty="0"/>
              <a:t>i</a:t>
            </a:r>
            <a:r>
              <a:rPr lang="en-AU" sz="1600" dirty="0" smtClean="0"/>
              <a:t>mage available </a:t>
            </a:r>
            <a:r>
              <a:rPr lang="en-AU" sz="1600" dirty="0"/>
              <a:t>at </a:t>
            </a:r>
            <a:r>
              <a:rPr lang="en-AU" sz="1600" dirty="0" smtClean="0"/>
              <a:t>&lt; </a:t>
            </a:r>
            <a:r>
              <a:rPr lang="en-AU" sz="1600" dirty="0" smtClean="0">
                <a:hlinkClick r:id="rId5"/>
              </a:rPr>
              <a:t>https</a:t>
            </a:r>
            <a:r>
              <a:rPr lang="en-AU" sz="1600" dirty="0">
                <a:hlinkClick r:id="rId5"/>
              </a:rPr>
              <a:t>://pixabay.com/vectors/wallet-money-finance-cash-currency-3721156</a:t>
            </a:r>
            <a:r>
              <a:rPr lang="en-AU" sz="1600" dirty="0" smtClean="0">
                <a:hlinkClick r:id="rId5"/>
              </a:rPr>
              <a:t>/</a:t>
            </a:r>
            <a:r>
              <a:rPr lang="en-AU" sz="1600" dirty="0" smtClean="0"/>
              <a:t>&gt;</a:t>
            </a:r>
          </a:p>
          <a:p>
            <a:r>
              <a:rPr lang="en-AU" sz="1600" dirty="0"/>
              <a:t>S</a:t>
            </a:r>
            <a:r>
              <a:rPr lang="en-AU" sz="1600" dirty="0" smtClean="0"/>
              <a:t>lide </a:t>
            </a:r>
            <a:r>
              <a:rPr lang="en-AU" sz="1600" dirty="0"/>
              <a:t>4 – </a:t>
            </a:r>
            <a:r>
              <a:rPr lang="en-AU" sz="1600" dirty="0" smtClean="0"/>
              <a:t>Earth </a:t>
            </a:r>
            <a:r>
              <a:rPr lang="en-AU" sz="1600" dirty="0"/>
              <a:t>i</a:t>
            </a:r>
            <a:r>
              <a:rPr lang="en-AU" sz="1600" dirty="0" smtClean="0"/>
              <a:t>mage </a:t>
            </a:r>
            <a:r>
              <a:rPr lang="en-AU" sz="1600" dirty="0"/>
              <a:t>available at &lt; </a:t>
            </a:r>
            <a:r>
              <a:rPr lang="en-AU" sz="1600" dirty="0">
                <a:hlinkClick r:id="rId6"/>
              </a:rPr>
              <a:t>https://pixabay.com/illustrations/earth-care-earth-supported-hands-1889652</a:t>
            </a:r>
            <a:r>
              <a:rPr lang="en-AU" sz="1600" dirty="0" smtClean="0">
                <a:hlinkClick r:id="rId6"/>
              </a:rPr>
              <a:t>/</a:t>
            </a:r>
            <a:r>
              <a:rPr lang="en-AU" sz="1600" dirty="0" smtClean="0"/>
              <a:t> &gt;</a:t>
            </a:r>
            <a:endParaRPr lang="en-US" sz="1600" dirty="0"/>
          </a:p>
          <a:p>
            <a:pPr marL="0" indent="0" fontAlgn="base">
              <a:buNone/>
            </a:pPr>
            <a:r>
              <a:rPr lang="en-US" sz="1600" b="1" dirty="0"/>
              <a:t>References</a:t>
            </a:r>
            <a:endParaRPr lang="fr-FR" sz="1600" b="1" dirty="0"/>
          </a:p>
          <a:p>
            <a:pPr>
              <a:buFont typeface="Arial"/>
              <a:buChar char="•"/>
            </a:pPr>
            <a:r>
              <a:rPr lang="en-GB" sz="1600" dirty="0"/>
              <a:t>Gupta, SK (</a:t>
            </a:r>
            <a:r>
              <a:rPr lang="en-GB" sz="1600" dirty="0" err="1"/>
              <a:t>n.d.</a:t>
            </a:r>
            <a:r>
              <a:rPr lang="en-GB" sz="1600" dirty="0"/>
              <a:t>) </a:t>
            </a:r>
            <a:r>
              <a:rPr lang="en-GB" sz="1600" i="1" dirty="0">
                <a:hlinkClick r:id="rId7"/>
              </a:rPr>
              <a:t>What is triple bottom line (TBL)? (Explained with examples) – The future benchmark</a:t>
            </a:r>
            <a:r>
              <a:rPr lang="en-GB" sz="1600" dirty="0"/>
              <a:t>,</a:t>
            </a:r>
            <a:r>
              <a:rPr lang="en-GB" sz="1600" i="1" dirty="0"/>
              <a:t> </a:t>
            </a:r>
            <a:r>
              <a:rPr lang="en-GB" sz="1600" dirty="0"/>
              <a:t>Business Strategy Hub website, accessed </a:t>
            </a:r>
            <a:r>
              <a:rPr lang="fr" sz="1600" dirty="0"/>
              <a:t>on 15 March 2021</a:t>
            </a:r>
            <a:endParaRPr lang="en-GB" sz="1600" dirty="0"/>
          </a:p>
          <a:p>
            <a:pPr>
              <a:buFont typeface="Arial"/>
              <a:buChar char="•"/>
            </a:pPr>
            <a:r>
              <a:rPr lang="en-GB" sz="1600" dirty="0"/>
              <a:t>Sustainability Illustrated (8 April 2014) Triple bottom line (3 pillars): sustainability in business, [video], </a:t>
            </a:r>
            <a:r>
              <a:rPr lang="en-GB" sz="1600" i="1" dirty="0"/>
              <a:t>Sustainability Illustrated</a:t>
            </a:r>
            <a:r>
              <a:rPr lang="en-GB" sz="1600" dirty="0"/>
              <a:t>, YouTube &lt;</a:t>
            </a:r>
            <a:r>
              <a:rPr lang="en-GB" sz="1600" dirty="0">
                <a:hlinkClick r:id="rId8"/>
              </a:rPr>
              <a:t>https://www.youtube.com/watch?v=2f5m-jBf81Q</a:t>
            </a:r>
            <a:r>
              <a:rPr lang="en-GB" sz="1600" dirty="0"/>
              <a:t>&gt;, accessed on 28 March </a:t>
            </a:r>
            <a:r>
              <a:rPr lang="en-GB" sz="1600" dirty="0" smtClean="0"/>
              <a:t>2021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PRIMED7TL001 | Technologies | Exploring food and fibre production | The triple bottom line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ies_Presentation.potx" id="{B541F8D1-BBE8-4095-8C99-D88EA694C477}" vid="{C13D5879-66CD-4E1A-9FC8-F5EE58E2B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1" ma:contentTypeDescription="Create a new document." ma:contentTypeScope="" ma:versionID="1c2cd7b3c9161de32cbb1d4c3325f90d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0c30a243bbee0d14a6a5a187ea8a3692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BDA3EE-9A41-40DE-B1C3-B627260FFA66}"/>
</file>

<file path=customXml/itemProps2.xml><?xml version="1.0" encoding="utf-8"?>
<ds:datastoreItem xmlns:ds="http://schemas.openxmlformats.org/officeDocument/2006/customXml" ds:itemID="{EB5BA360-1FCD-4164-B037-20B59EC8DA8E}">
  <ds:schemaRefs>
    <ds:schemaRef ds:uri="http://purl.org/dc/terms/"/>
    <ds:schemaRef ds:uri="1e3f9b7d-c506-47bf-801b-31bc20d18ff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a7410e4e-0e94-4d9f-bc7f-ec562f0f3678"/>
  </ds:schemaRefs>
</ds:datastoreItem>
</file>

<file path=customXml/itemProps3.xml><?xml version="1.0" encoding="utf-8"?>
<ds:datastoreItem xmlns:ds="http://schemas.openxmlformats.org/officeDocument/2006/customXml" ds:itemID="{B8CF26F5-C888-4F67-A79F-45B312209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Technologies_Presentation (1)</Template>
  <TotalTime>418</TotalTime>
  <Words>318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Ink Free</vt:lpstr>
      <vt:lpstr>Times New Roman</vt:lpstr>
      <vt:lpstr>Office Theme</vt:lpstr>
      <vt:lpstr>The triple bottom line</vt:lpstr>
      <vt:lpstr>Meeting the needs of our future population</vt:lpstr>
      <vt:lpstr>How can food and fibre primary industries be sustainable?  </vt:lpstr>
      <vt:lpstr>PowerPoint Presentation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 Jennifer [SIDE - Sch of Isol &amp; Dist Edu]</dc:creator>
  <cp:lastModifiedBy>LAU Gina [SIDE - Sch of Isol &amp; Dist Edu]</cp:lastModifiedBy>
  <cp:revision>38</cp:revision>
  <dcterms:created xsi:type="dcterms:W3CDTF">2021-05-04T07:39:08Z</dcterms:created>
  <dcterms:modified xsi:type="dcterms:W3CDTF">2021-05-28T04:17:11Z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</Properties>
</file>