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56" r:id="rId5"/>
    <p:sldId id="274" r:id="rId6"/>
    <p:sldId id="275" r:id="rId7"/>
    <p:sldId id="276" r:id="rId8"/>
    <p:sldId id="277" r:id="rId9"/>
    <p:sldId id="278" r:id="rId10"/>
    <p:sldId id="279" r:id="rId11"/>
    <p:sldId id="282" r:id="rId12"/>
    <p:sldId id="280" r:id="rId13"/>
    <p:sldId id="281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1429" autoAdjust="0"/>
  </p:normalViewPr>
  <p:slideViewPr>
    <p:cSldViewPr snapToGrid="0">
      <p:cViewPr varScale="1">
        <p:scale>
          <a:sx n="82" d="100"/>
          <a:sy n="82" d="100"/>
        </p:scale>
        <p:origin x="14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B57-F73C-4E4F-8814-23D3B9A290B3}" type="datetimeFigureOut">
              <a:rPr lang="en-AU" smtClean="0"/>
              <a:t>4/10/2021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B38-D4C3-469F-AB3D-42D4D5DD1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c.wa.gov.au/sites/gateway/files/Pathways%20to%20Competitive%20Report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gric.wa.gov.au/agriculture-sciences-research-and-development-fund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Department of Agriculture and Food, WA (DAFWA) commissioned global consultancy Coriolis, to produce an independent, data-driven report called the 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Pathways to Competitiveness report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report identifies opportunities, constraints and drivers for growth and investment of Western Australian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agrifood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businesses. (</a:t>
            </a:r>
            <a:r>
              <a:rPr lang="en-A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DPIRD</a:t>
            </a:r>
            <a:r>
              <a:rPr lang="en-A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since 2017)</a:t>
            </a: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Pathways to Competitiveness report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key part of the 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Agricultural Sciences Research and Development Fund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a four year,  project with investment from Royalties for Regions to generate growth and productivity improvements for the Western Australian economy. </a:t>
            </a: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Pathways to Competitiveness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looks at key drivers, practices and mechanisms which characterise international competitiveness, and draws lessons from peer regions that have transformed relevant industry sectors over a relatively short time period. For example, dairy activity in New Mexico, pork industry growth in Chile, and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agrifood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growth in Peru, all highlight what is possible. (</a:t>
            </a:r>
            <a:r>
              <a:rPr lang="en-A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studies not included in this PPT) </a:t>
            </a: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questions does it answer</a:t>
            </a: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required to become globally competitive?</a:t>
            </a: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peer countries or industries transform their industries?</a:t>
            </a: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Pathway to Competitiveness?</a:t>
            </a: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required for Western Australia to expand beyond a handful of key sectors?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559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Discuss consequences of small operations evolving to large operations producing food and beverages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01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was the situation at the time of the study </a:t>
            </a:r>
          </a:p>
          <a:p>
            <a:r>
              <a:rPr lang="en-AU" baseline="0" dirty="0" smtClean="0"/>
              <a:t>SEE, THINK, WONDER </a:t>
            </a:r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266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What can each group do to help increase competitiveness?</a:t>
            </a:r>
            <a:r>
              <a:rPr lang="en-AU" baseline="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2132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Locate examples of businesses</a:t>
            </a:r>
            <a:r>
              <a:rPr lang="en-AU" baseline="0" dirty="0" smtClean="0"/>
              <a:t> that demonstrate these characteristics</a:t>
            </a:r>
          </a:p>
          <a:p>
            <a:r>
              <a:rPr lang="en-AU" baseline="0" dirty="0" smtClean="0"/>
              <a:t>What are the challenges and risks for each pathway? (suggestions on the next slide)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786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342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Conclusion: All sectors must work</a:t>
            </a:r>
            <a:r>
              <a:rPr lang="en-AU" baseline="0" dirty="0" smtClean="0"/>
              <a:t> together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816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What DAFWA/DPIRD can do to provide opportunities for businesses.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67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results of this project will:  </a:t>
            </a:r>
          </a:p>
          <a:p>
            <a:r>
              <a:rPr lang="en-AU" dirty="0" smtClean="0"/>
              <a:t>Inform state government policy </a:t>
            </a:r>
          </a:p>
          <a:p>
            <a:r>
              <a:rPr lang="en-AU" dirty="0" smtClean="0"/>
              <a:t>Improve state government co-investment in the </a:t>
            </a:r>
            <a:r>
              <a:rPr lang="en-AU" dirty="0" err="1" smtClean="0"/>
              <a:t>agrifood</a:t>
            </a:r>
            <a:r>
              <a:rPr lang="en-AU" dirty="0" smtClean="0"/>
              <a:t> sector </a:t>
            </a:r>
          </a:p>
          <a:p>
            <a:r>
              <a:rPr lang="en-AU" dirty="0" smtClean="0"/>
              <a:t>Create wider awareness of the competitiveness challenge facing WA </a:t>
            </a:r>
            <a:r>
              <a:rPr lang="en-AU" dirty="0" err="1" smtClean="0"/>
              <a:t>agrifoods</a:t>
            </a:r>
            <a:r>
              <a:rPr lang="en-AU" dirty="0" smtClean="0"/>
              <a:t> </a:t>
            </a:r>
          </a:p>
          <a:p>
            <a:r>
              <a:rPr lang="en-AU" dirty="0" smtClean="0"/>
              <a:t>Empower </a:t>
            </a:r>
            <a:r>
              <a:rPr lang="en-AU" dirty="0" err="1" smtClean="0"/>
              <a:t>agrifood</a:t>
            </a:r>
            <a:r>
              <a:rPr lang="en-AU" dirty="0" smtClean="0"/>
              <a:t> leaders to drive change </a:t>
            </a:r>
          </a:p>
          <a:p>
            <a:r>
              <a:rPr lang="en-AU" dirty="0" smtClean="0"/>
              <a:t>Inform industry investment and strategy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06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Ideas</a:t>
            </a:r>
            <a:r>
              <a:rPr lang="en-AU" baseline="0" dirty="0" smtClean="0"/>
              <a:t> to discuss with class:</a:t>
            </a:r>
            <a:endParaRPr lang="en-AU" dirty="0" smtClean="0"/>
          </a:p>
          <a:p>
            <a:r>
              <a:rPr lang="en-AU" dirty="0" smtClean="0"/>
              <a:t>the implications of a relatively small population</a:t>
            </a:r>
            <a:r>
              <a:rPr lang="en-AU" baseline="0" dirty="0" smtClean="0"/>
              <a:t> in WA. </a:t>
            </a:r>
          </a:p>
          <a:p>
            <a:r>
              <a:rPr lang="en-AU" baseline="0" dirty="0" smtClean="0"/>
              <a:t>the opportunities for businesses based on the populations of neighbouring Asian countries. </a:t>
            </a:r>
          </a:p>
          <a:p>
            <a:endParaRPr lang="en-AU" baseline="0" dirty="0" smtClean="0"/>
          </a:p>
          <a:p>
            <a:r>
              <a:rPr lang="en-AU" baseline="0" dirty="0" smtClean="0"/>
              <a:t>What if…. </a:t>
            </a:r>
          </a:p>
          <a:p>
            <a:r>
              <a:rPr lang="en-AU" baseline="0" dirty="0" smtClean="0"/>
              <a:t>The population of WA increased more than expected?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95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Discuss market share and how businesses can increase</a:t>
            </a:r>
            <a:r>
              <a:rPr lang="en-AU" baseline="0" dirty="0" smtClean="0"/>
              <a:t> their %. </a:t>
            </a:r>
          </a:p>
          <a:p>
            <a:endParaRPr lang="en-AU" baseline="0" dirty="0" smtClean="0"/>
          </a:p>
          <a:p>
            <a:r>
              <a:rPr lang="en-AU" baseline="0" dirty="0" smtClean="0"/>
              <a:t>Discuss Scale of operations – the report gives examples of scale if further information required.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629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‘WHY’ our market is insulated </a:t>
            </a:r>
          </a:p>
          <a:p>
            <a:r>
              <a:rPr lang="en-AU" dirty="0" smtClean="0"/>
              <a:t>Consider</a:t>
            </a:r>
            <a:r>
              <a:rPr lang="en-AU" baseline="0" dirty="0" smtClean="0"/>
              <a:t> PMI of this situation.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83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‘WHAT’ of being insulated</a:t>
            </a:r>
          </a:p>
          <a:p>
            <a:endParaRPr lang="en-AU" dirty="0" smtClean="0"/>
          </a:p>
          <a:p>
            <a:r>
              <a:rPr lang="en-AU" dirty="0" smtClean="0"/>
              <a:t>Discuss - SWOT of this scenario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994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Discuss consequences of each scenario in terms of </a:t>
            </a:r>
          </a:p>
          <a:p>
            <a:r>
              <a:rPr lang="en-AU" dirty="0" smtClean="0"/>
              <a:t>Political</a:t>
            </a:r>
          </a:p>
          <a:p>
            <a:r>
              <a:rPr lang="en-AU" dirty="0" smtClean="0"/>
              <a:t>Economic</a:t>
            </a:r>
          </a:p>
          <a:p>
            <a:r>
              <a:rPr lang="en-AU" dirty="0" smtClean="0"/>
              <a:t>Social </a:t>
            </a:r>
          </a:p>
          <a:p>
            <a:r>
              <a:rPr lang="en-AU" dirty="0" smtClean="0"/>
              <a:t>Environmental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1630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Discuss – How</a:t>
            </a:r>
            <a:r>
              <a:rPr lang="en-AU" baseline="0" dirty="0" smtClean="0"/>
              <a:t> government, industries and businesses can influence international competitiveness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6071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70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DA3F31"/>
                </a:solidFill>
              </a:rPr>
              <a:t>PRIMED</a:t>
            </a:r>
            <a:endParaRPr lang="en-AU" b="1" dirty="0">
              <a:solidFill>
                <a:srgbClr val="DA3F3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DA3F3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10015"/>
                <a:ext cx="1903730" cy="1650581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7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3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HASS</a:t>
                      </a:r>
                      <a:endParaRPr lang="en-AU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DA3F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AU" sz="2200" b="1" dirty="0" smtClean="0">
                      <a:solidFill>
                        <a:srgbClr val="FFFFFF"/>
                      </a:solidFill>
                      <a:effectLst/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Economics and Business</a:t>
                  </a:r>
                  <a:endParaRPr lang="en-AU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7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9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3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B52C-C974-455C-8BEA-1DEC0A0EFF6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3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443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44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002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20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66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843" y="6356350"/>
            <a:ext cx="770855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9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2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DA3F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9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04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</a:t>
            </a:r>
            <a:r>
              <a:rPr lang="en-AU" sz="1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AU" sz="11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c.wa.gov.au/n/5807" TargetMode="External"/><Relationship Id="rId2" Type="http://schemas.openxmlformats.org/officeDocument/2006/relationships/hyperlink" Target="https://www.agric.wa.gov.au/agricultural-exports/pathways-competitiveness-repor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Pathways to Competitiveness Report</a:t>
            </a:r>
          </a:p>
          <a:p>
            <a:r>
              <a:rPr lang="en-AU" dirty="0" smtClean="0"/>
              <a:t>A Summary </a:t>
            </a:r>
            <a:endParaRPr lang="en-AU" dirty="0"/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Department of Primary Industry and Regional Development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6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9" y="412376"/>
            <a:ext cx="8399472" cy="5610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745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11" y="286872"/>
            <a:ext cx="8465060" cy="5798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790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88" y="197224"/>
            <a:ext cx="8395141" cy="5963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215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00" y="286871"/>
            <a:ext cx="8471842" cy="5923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611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88" y="1037891"/>
            <a:ext cx="8945223" cy="4782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401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21" y="251012"/>
            <a:ext cx="7818026" cy="5516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448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46" y="179294"/>
            <a:ext cx="8263983" cy="57699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34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35" y="319018"/>
            <a:ext cx="8014447" cy="55651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580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21" y="233082"/>
            <a:ext cx="8284191" cy="5845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429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62" y="205523"/>
            <a:ext cx="4319630" cy="29762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96" y="205524"/>
            <a:ext cx="4319631" cy="29762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60" y="3346439"/>
            <a:ext cx="4319631" cy="30099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95" y="3388057"/>
            <a:ext cx="4319631" cy="2968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669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22" y="161366"/>
            <a:ext cx="8615295" cy="6046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132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49" y="268941"/>
            <a:ext cx="8184134" cy="562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42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86" y="286871"/>
            <a:ext cx="7922244" cy="55732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350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Acknowledgements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31975"/>
          </a:xfrm>
        </p:spPr>
        <p:txBody>
          <a:bodyPr>
            <a:normAutofit/>
          </a:bodyPr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www.agric.wa.gov.au/agricultural-exports/pathways-competitiveness-report</a:t>
            </a:r>
            <a:r>
              <a:rPr lang="en-AU" dirty="0" smtClean="0"/>
              <a:t> </a:t>
            </a:r>
          </a:p>
          <a:p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agric.wa.gov.au/n/5807</a:t>
            </a:r>
            <a:r>
              <a:rPr lang="en-AU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9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04" y="206562"/>
            <a:ext cx="8506773" cy="60242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253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56" y="340659"/>
            <a:ext cx="8717271" cy="5836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555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85" y="195215"/>
            <a:ext cx="8528444" cy="60038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974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29" y="289549"/>
            <a:ext cx="8606119" cy="6048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148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61" y="161365"/>
            <a:ext cx="8357658" cy="58305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229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97" y="197223"/>
            <a:ext cx="8012682" cy="56119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034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4" y="430306"/>
            <a:ext cx="8619127" cy="5853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723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SS_Presentation.potx" id="{40E5808F-CFD3-4C40-9D06-CE797E921F4F}" vid="{9BC3D7E6-A410-47F2-9B73-7683BF4AC1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9100e6-dc5b-4952-bae1-a6b604181575">
      <UserInfo>
        <DisplayName/>
        <AccountId xsi:nil="true"/>
        <AccountType/>
      </UserInfo>
    </SharedWithUsers>
    <MediaLengthInSeconds xmlns="c11337b8-a1c9-4e93-a10e-b9c3de5896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2" ma:contentTypeDescription="Create a new document." ma:contentTypeScope="" ma:versionID="2bb1e2135f37ff5c454a61ad5785ef49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15b09a6b1faadbb15ceed342801856bc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867D72-C03A-4433-A885-2641F38E3984}">
  <ds:schemaRefs>
    <ds:schemaRef ds:uri="http://schemas.microsoft.com/office/2006/documentManagement/types"/>
    <ds:schemaRef ds:uri="c8567d32-44a6-4f8d-bcfe-e848e1c9e6f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a7410e4e-0e94-4d9f-bc7f-ec562f0f367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64B0DD-C1EF-4BAA-BEFD-576DD518049E}"/>
</file>

<file path=customXml/itemProps3.xml><?xml version="1.0" encoding="utf-8"?>
<ds:datastoreItem xmlns:ds="http://schemas.openxmlformats.org/officeDocument/2006/customXml" ds:itemID="{09888A08-E402-4CEB-9D74-DDDD053593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HASS_Presentation (8)</Template>
  <TotalTime>582</TotalTime>
  <Words>687</Words>
  <Application>Microsoft Office PowerPoint</Application>
  <PresentationFormat>Widescreen</PresentationFormat>
  <Paragraphs>88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Office Theme</vt:lpstr>
      <vt:lpstr>Department of Primary Industry and Regional 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CROFTON Caroline [SIDE - Sch of Isol &amp; Dist Edu]</dc:creator>
  <cp:lastModifiedBy>LAU Gina [SIDE - Sch of Isol &amp; Dist Edu]</cp:lastModifiedBy>
  <cp:revision>19</cp:revision>
  <dcterms:created xsi:type="dcterms:W3CDTF">2021-08-25T03:50:50Z</dcterms:created>
  <dcterms:modified xsi:type="dcterms:W3CDTF">2021-10-04T03:38:27Z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  <property fmtid="{D5CDD505-2E9C-101B-9397-08002B2CF9AE}" pid="3" name="Order">
    <vt:r8>297600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