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274" r:id="rId6"/>
    <p:sldId id="276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72501-3018-4D2A-949D-69C7D58E4A2F}" v="4" dt="2021-09-22T01:05:15.227"/>
    <p1510:client id="{E62BDC79-6D33-405A-80EB-AD36195F280A}" v="8" dt="2021-09-21T03:37:45.157"/>
    <p1510:client id="{F2D4DACA-C267-40FA-A830-0806B41F5166}" v="1" dt="2021-09-22T00:30:02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8837" autoAdjust="0"/>
  </p:normalViewPr>
  <p:slideViewPr>
    <p:cSldViewPr snapToGrid="0">
      <p:cViewPr varScale="1">
        <p:scale>
          <a:sx n="102" d="100"/>
          <a:sy n="102" d="100"/>
        </p:scale>
        <p:origin x="66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 Gina [SIDE - Sch of Isol &amp; Dist Edu]" userId="e19020e0-70b6-4b51-a478-a64521a340f3" providerId="ADAL" clId="{EF1CFBD5-3459-1C43-8540-D17E74D129C1}"/>
    <pc:docChg chg="custSel modSld modMainMaster">
      <pc:chgData name="LAU Gina [SIDE - Sch of Isol &amp; Dist Edu]" userId="e19020e0-70b6-4b51-a478-a64521a340f3" providerId="ADAL" clId="{EF1CFBD5-3459-1C43-8540-D17E74D129C1}" dt="2021-09-10T03:17:06.977" v="9"/>
      <pc:docMkLst>
        <pc:docMk/>
      </pc:docMkLst>
      <pc:sldChg chg="addSp delSp modSp mod">
        <pc:chgData name="LAU Gina [SIDE - Sch of Isol &amp; Dist Edu]" userId="e19020e0-70b6-4b51-a478-a64521a340f3" providerId="ADAL" clId="{EF1CFBD5-3459-1C43-8540-D17E74D129C1}" dt="2021-09-10T03:17:06.977" v="9"/>
        <pc:sldMkLst>
          <pc:docMk/>
          <pc:sldMk cId="3331919410" sldId="275"/>
        </pc:sldMkLst>
        <pc:spChg chg="del">
          <ac:chgData name="LAU Gina [SIDE - Sch of Isol &amp; Dist Edu]" userId="e19020e0-70b6-4b51-a478-a64521a340f3" providerId="ADAL" clId="{EF1CFBD5-3459-1C43-8540-D17E74D129C1}" dt="2021-09-10T03:16:55.077" v="8" actId="478"/>
          <ac:spMkLst>
            <pc:docMk/>
            <pc:sldMk cId="3331919410" sldId="275"/>
            <ac:spMk id="2" creationId="{00000000-0000-0000-0000-000000000000}"/>
          </ac:spMkLst>
        </pc:spChg>
        <pc:spChg chg="add mod">
          <ac:chgData name="LAU Gina [SIDE - Sch of Isol &amp; Dist Edu]" userId="e19020e0-70b6-4b51-a478-a64521a340f3" providerId="ADAL" clId="{EF1CFBD5-3459-1C43-8540-D17E74D129C1}" dt="2021-09-10T03:17:06.977" v="9"/>
          <ac:spMkLst>
            <pc:docMk/>
            <pc:sldMk cId="3331919410" sldId="275"/>
            <ac:spMk id="4" creationId="{696BFD15-0492-BA46-AB5E-7813808C04B8}"/>
          </ac:spMkLst>
        </pc:spChg>
      </pc:sldChg>
      <pc:sldChg chg="addSp delSp modSp mod">
        <pc:chgData name="LAU Gina [SIDE - Sch of Isol &amp; Dist Edu]" userId="e19020e0-70b6-4b51-a478-a64521a340f3" providerId="ADAL" clId="{EF1CFBD5-3459-1C43-8540-D17E74D129C1}" dt="2021-09-10T03:17:06.977" v="9"/>
        <pc:sldMkLst>
          <pc:docMk/>
          <pc:sldMk cId="1279498579" sldId="283"/>
        </pc:sldMkLst>
        <pc:spChg chg="add mod">
          <ac:chgData name="LAU Gina [SIDE - Sch of Isol &amp; Dist Edu]" userId="e19020e0-70b6-4b51-a478-a64521a340f3" providerId="ADAL" clId="{EF1CFBD5-3459-1C43-8540-D17E74D129C1}" dt="2021-09-10T03:17:06.977" v="9"/>
          <ac:spMkLst>
            <pc:docMk/>
            <pc:sldMk cId="1279498579" sldId="283"/>
            <ac:spMk id="2" creationId="{573F93A9-C5D8-2D4E-B3EE-AE05CB4402BA}"/>
          </ac:spMkLst>
        </pc:spChg>
        <pc:spChg chg="del">
          <ac:chgData name="LAU Gina [SIDE - Sch of Isol &amp; Dist Edu]" userId="e19020e0-70b6-4b51-a478-a64521a340f3" providerId="ADAL" clId="{EF1CFBD5-3459-1C43-8540-D17E74D129C1}" dt="2021-09-10T03:16:44.394" v="7" actId="478"/>
          <ac:spMkLst>
            <pc:docMk/>
            <pc:sldMk cId="1279498579" sldId="283"/>
            <ac:spMk id="4" creationId="{00000000-0000-0000-0000-000000000000}"/>
          </ac:spMkLst>
        </pc:spChg>
      </pc:sldChg>
      <pc:sldChg chg="addSp delSp modSp mod">
        <pc:chgData name="LAU Gina [SIDE - Sch of Isol &amp; Dist Edu]" userId="e19020e0-70b6-4b51-a478-a64521a340f3" providerId="ADAL" clId="{EF1CFBD5-3459-1C43-8540-D17E74D129C1}" dt="2021-09-10T03:17:06.977" v="9"/>
        <pc:sldMkLst>
          <pc:docMk/>
          <pc:sldMk cId="1916112153" sldId="284"/>
        </pc:sldMkLst>
        <pc:spChg chg="del">
          <ac:chgData name="LAU Gina [SIDE - Sch of Isol &amp; Dist Edu]" userId="e19020e0-70b6-4b51-a478-a64521a340f3" providerId="ADAL" clId="{EF1CFBD5-3459-1C43-8540-D17E74D129C1}" dt="2021-09-10T03:16:40.705" v="6" actId="478"/>
          <ac:spMkLst>
            <pc:docMk/>
            <pc:sldMk cId="1916112153" sldId="284"/>
            <ac:spMk id="2" creationId="{00000000-0000-0000-0000-000000000000}"/>
          </ac:spMkLst>
        </pc:spChg>
        <pc:spChg chg="add mod">
          <ac:chgData name="LAU Gina [SIDE - Sch of Isol &amp; Dist Edu]" userId="e19020e0-70b6-4b51-a478-a64521a340f3" providerId="ADAL" clId="{EF1CFBD5-3459-1C43-8540-D17E74D129C1}" dt="2021-09-10T03:17:06.977" v="9"/>
          <ac:spMkLst>
            <pc:docMk/>
            <pc:sldMk cId="1916112153" sldId="284"/>
            <ac:spMk id="4" creationId="{39826119-24D4-B046-8D05-FC9146392D74}"/>
          </ac:spMkLst>
        </pc:spChg>
      </pc:sldChg>
      <pc:sldMasterChg chg="modSp mod modSldLayout">
        <pc:chgData name="LAU Gina [SIDE - Sch of Isol &amp; Dist Edu]" userId="e19020e0-70b6-4b51-a478-a64521a340f3" providerId="ADAL" clId="{EF1CFBD5-3459-1C43-8540-D17E74D129C1}" dt="2021-09-10T03:16:06.732" v="5" actId="20577"/>
        <pc:sldMasterMkLst>
          <pc:docMk/>
          <pc:sldMasterMk cId="2825509500" sldId="2147483648"/>
        </pc:sldMasterMkLst>
        <pc:spChg chg="mod">
          <ac:chgData name="LAU Gina [SIDE - Sch of Isol &amp; Dist Edu]" userId="e19020e0-70b6-4b51-a478-a64521a340f3" providerId="ADAL" clId="{EF1CFBD5-3459-1C43-8540-D17E74D129C1}" dt="2021-09-10T03:16:06.732" v="5" actId="20577"/>
          <ac:spMkLst>
            <pc:docMk/>
            <pc:sldMasterMk cId="2825509500" sldId="2147483648"/>
            <ac:spMk id="4" creationId="{00000000-0000-0000-0000-000000000000}"/>
          </ac:spMkLst>
        </pc:spChg>
        <pc:sldLayoutChg chg="addSp delSp modSp mod">
          <pc:chgData name="LAU Gina [SIDE - Sch of Isol &amp; Dist Edu]" userId="e19020e0-70b6-4b51-a478-a64521a340f3" providerId="ADAL" clId="{EF1CFBD5-3459-1C43-8540-D17E74D129C1}" dt="2021-09-10T03:15:58.161" v="3"/>
          <pc:sldLayoutMkLst>
            <pc:docMk/>
            <pc:sldMasterMk cId="2825509500" sldId="2147483648"/>
            <pc:sldLayoutMk cId="3212773137" sldId="2147483649"/>
          </pc:sldLayoutMkLst>
          <pc:spChg chg="add del mod">
            <ac:chgData name="LAU Gina [SIDE - Sch of Isol &amp; Dist Edu]" userId="e19020e0-70b6-4b51-a478-a64521a340f3" providerId="ADAL" clId="{EF1CFBD5-3459-1C43-8540-D17E74D129C1}" dt="2021-09-10T03:15:58.161" v="3"/>
            <ac:spMkLst>
              <pc:docMk/>
              <pc:sldMasterMk cId="2825509500" sldId="2147483648"/>
              <pc:sldLayoutMk cId="3212773137" sldId="2147483649"/>
              <ac:spMk id="21" creationId="{B886D349-9DED-D248-9608-BA77CC1FE025}"/>
            </ac:spMkLst>
          </pc:spChg>
        </pc:sldLayoutChg>
      </pc:sldMasterChg>
    </pc:docChg>
  </pc:docChgLst>
  <pc:docChgLst>
    <pc:chgData name="KERON Louisa [SIDE - Sch of Isol &amp; Dist Edu]" userId="S::louisa.keron@education.wa.edu.au::5abd2f33-2425-485d-b330-a03a3724741b" providerId="AD" clId="Web-{3D772501-3018-4D2A-949D-69C7D58E4A2F}"/>
    <pc:docChg chg="modSld">
      <pc:chgData name="KERON Louisa [SIDE - Sch of Isol &amp; Dist Edu]" userId="S::louisa.keron@education.wa.edu.au::5abd2f33-2425-485d-b330-a03a3724741b" providerId="AD" clId="Web-{3D772501-3018-4D2A-949D-69C7D58E4A2F}" dt="2021-09-22T01:05:15.227" v="1" actId="20577"/>
      <pc:docMkLst>
        <pc:docMk/>
      </pc:docMkLst>
      <pc:sldChg chg="modSp">
        <pc:chgData name="KERON Louisa [SIDE - Sch of Isol &amp; Dist Edu]" userId="S::louisa.keron@education.wa.edu.au::5abd2f33-2425-485d-b330-a03a3724741b" providerId="AD" clId="Web-{3D772501-3018-4D2A-949D-69C7D58E4A2F}" dt="2021-09-22T01:05:15.227" v="1" actId="20577"/>
        <pc:sldMkLst>
          <pc:docMk/>
          <pc:sldMk cId="2839639196" sldId="273"/>
        </pc:sldMkLst>
        <pc:spChg chg="mod">
          <ac:chgData name="KERON Louisa [SIDE - Sch of Isol &amp; Dist Edu]" userId="S::louisa.keron@education.wa.edu.au::5abd2f33-2425-485d-b330-a03a3724741b" providerId="AD" clId="Web-{3D772501-3018-4D2A-949D-69C7D58E4A2F}" dt="2021-09-22T01:05:15.227" v="1" actId="20577"/>
          <ac:spMkLst>
            <pc:docMk/>
            <pc:sldMk cId="2839639196" sldId="273"/>
            <ac:spMk id="5" creationId="{C9098058-40ED-4FFF-93CA-8DDBD422A825}"/>
          </ac:spMkLst>
        </pc:spChg>
      </pc:sldChg>
    </pc:docChg>
  </pc:docChgLst>
  <pc:docChgLst>
    <pc:chgData name="KERON Louisa [SIDE - Sch of Isol &amp; Dist Edu]" userId="5abd2f33-2425-485d-b330-a03a3724741b" providerId="ADAL" clId="{F2D4DACA-C267-40FA-A830-0806B41F5166}"/>
    <pc:docChg chg="undo modSld">
      <pc:chgData name="KERON Louisa [SIDE - Sch of Isol &amp; Dist Edu]" userId="5abd2f33-2425-485d-b330-a03a3724741b" providerId="ADAL" clId="{F2D4DACA-C267-40FA-A830-0806B41F5166}" dt="2021-09-22T00:30:14.108" v="73" actId="20577"/>
      <pc:docMkLst>
        <pc:docMk/>
      </pc:docMkLst>
      <pc:sldChg chg="modSp">
        <pc:chgData name="KERON Louisa [SIDE - Sch of Isol &amp; Dist Edu]" userId="5abd2f33-2425-485d-b330-a03a3724741b" providerId="ADAL" clId="{F2D4DACA-C267-40FA-A830-0806B41F5166}" dt="2021-09-22T00:30:14.108" v="73" actId="20577"/>
        <pc:sldMkLst>
          <pc:docMk/>
          <pc:sldMk cId="2839639196" sldId="273"/>
        </pc:sldMkLst>
        <pc:spChg chg="mod">
          <ac:chgData name="KERON Louisa [SIDE - Sch of Isol &amp; Dist Edu]" userId="5abd2f33-2425-485d-b330-a03a3724741b" providerId="ADAL" clId="{F2D4DACA-C267-40FA-A830-0806B41F5166}" dt="2021-09-22T00:29:20.809" v="33" actId="255"/>
          <ac:spMkLst>
            <pc:docMk/>
            <pc:sldMk cId="2839639196" sldId="273"/>
            <ac:spMk id="3" creationId="{00000000-0000-0000-0000-000000000000}"/>
          </ac:spMkLst>
        </pc:spChg>
        <pc:spChg chg="mod">
          <ac:chgData name="KERON Louisa [SIDE - Sch of Isol &amp; Dist Edu]" userId="5abd2f33-2425-485d-b330-a03a3724741b" providerId="ADAL" clId="{F2D4DACA-C267-40FA-A830-0806B41F5166}" dt="2021-09-22T00:30:14.108" v="73" actId="20577"/>
          <ac:spMkLst>
            <pc:docMk/>
            <pc:sldMk cId="2839639196" sldId="273"/>
            <ac:spMk id="5" creationId="{C9098058-40ED-4FFF-93CA-8DDBD422A825}"/>
          </ac:spMkLst>
        </pc:spChg>
      </pc:sldChg>
    </pc:docChg>
  </pc:docChgLst>
  <pc:docChgLst>
    <pc:chgData name="KERON Louisa [SIDE - Sch of Isol &amp; Dist Edu]" userId="5abd2f33-2425-485d-b330-a03a3724741b" providerId="ADAL" clId="{E62BDC79-6D33-405A-80EB-AD36195F280A}"/>
    <pc:docChg chg="undo custSel modSld">
      <pc:chgData name="KERON Louisa [SIDE - Sch of Isol &amp; Dist Edu]" userId="5abd2f33-2425-485d-b330-a03a3724741b" providerId="ADAL" clId="{E62BDC79-6D33-405A-80EB-AD36195F280A}" dt="2021-09-21T03:38:18.120" v="412" actId="14100"/>
      <pc:docMkLst>
        <pc:docMk/>
      </pc:docMkLst>
      <pc:sldChg chg="addSp modSp">
        <pc:chgData name="KERON Louisa [SIDE - Sch of Isol &amp; Dist Edu]" userId="5abd2f33-2425-485d-b330-a03a3724741b" providerId="ADAL" clId="{E62BDC79-6D33-405A-80EB-AD36195F280A}" dt="2021-09-21T03:38:18.120" v="412" actId="14100"/>
        <pc:sldMkLst>
          <pc:docMk/>
          <pc:sldMk cId="2839639196" sldId="273"/>
        </pc:sldMkLst>
        <pc:spChg chg="mod">
          <ac:chgData name="KERON Louisa [SIDE - Sch of Isol &amp; Dist Edu]" userId="5abd2f33-2425-485d-b330-a03a3724741b" providerId="ADAL" clId="{E62BDC79-6D33-405A-80EB-AD36195F280A}" dt="2021-09-21T03:38:18.120" v="412" actId="14100"/>
          <ac:spMkLst>
            <pc:docMk/>
            <pc:sldMk cId="2839639196" sldId="273"/>
            <ac:spMk id="3" creationId="{00000000-0000-0000-0000-000000000000}"/>
          </ac:spMkLst>
        </pc:spChg>
        <pc:spChg chg="add mod">
          <ac:chgData name="KERON Louisa [SIDE - Sch of Isol &amp; Dist Edu]" userId="5abd2f33-2425-485d-b330-a03a3724741b" providerId="ADAL" clId="{E62BDC79-6D33-405A-80EB-AD36195F280A}" dt="2021-09-21T03:38:04.267" v="407" actId="20577"/>
          <ac:spMkLst>
            <pc:docMk/>
            <pc:sldMk cId="2839639196" sldId="273"/>
            <ac:spMk id="5" creationId="{C9098058-40ED-4FFF-93CA-8DDBD422A8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4/10/2021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</a:t>
            </a:r>
            <a:r>
              <a:rPr lang="en-AU" baseline="0" dirty="0"/>
              <a:t> data is from 2012-13 and compared to the Research Highlights documents, it would appear that the number of people employed in PI has declined.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646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report looks at each platform in detail providing</a:t>
            </a:r>
            <a:r>
              <a:rPr lang="en-AU" baseline="0" dirty="0"/>
              <a:t> reasons why the sector is attractive, foods showing growth and what WA </a:t>
            </a:r>
            <a:r>
              <a:rPr lang="en-AU" baseline="0"/>
              <a:t>could achieve.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33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Businesses</a:t>
            </a:r>
            <a:r>
              <a:rPr lang="en-AU" baseline="0" dirty="0"/>
              <a:t> producing the 20 products identified were able to apply for grants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82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project focused on identifying ‘growing products</a:t>
            </a:r>
            <a:r>
              <a:rPr lang="en-AU" baseline="0" dirty="0"/>
              <a:t> and categories’ in Asia/Middle East as these would support WA exports and include such products as chocolate, beef and soya beans.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27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It</a:t>
            </a:r>
            <a:r>
              <a:rPr lang="en-AU" baseline="0" dirty="0"/>
              <a:t> would be interesting to see if this trend has continued.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43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20 high growth, high potential opportunities that emerged from the process were wine, beer, chocolate, honey, processed</a:t>
            </a:r>
            <a:r>
              <a:rPr lang="en-AU" baseline="0" dirty="0"/>
              <a:t> ham, sausages, fluid milk, yoghurt, orange/mandarins, carrots, apples, avocados, prawns, rock lobster, beef, sheep, pork, virgin olive oil, animal pellets and rolled oats.</a:t>
            </a:r>
          </a:p>
          <a:p>
            <a:r>
              <a:rPr lang="en-AU" baseline="0" dirty="0"/>
              <a:t>This is the ‘what Asia wants’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89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report</a:t>
            </a:r>
            <a:r>
              <a:rPr lang="en-AU" baseline="0" dirty="0"/>
              <a:t> focuses on mainstream premium products, not extreme super premium  products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51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AU" dirty="0"/>
              <a:t>Safety: WA has a modern, professional, trusted well-regulated food industry that produces safe food. </a:t>
            </a:r>
          </a:p>
          <a:p>
            <a:pPr marL="228600" indent="-228600">
              <a:buAutoNum type="arabicPeriod"/>
            </a:pPr>
            <a:r>
              <a:rPr lang="en-AU" dirty="0"/>
              <a:t>Clean and green: WA is a modern country in a temperate region, with functioning</a:t>
            </a:r>
            <a:r>
              <a:rPr lang="en-AU" baseline="0" dirty="0"/>
              <a:t> environmental regulations and picturesque scenery.</a:t>
            </a:r>
          </a:p>
          <a:p>
            <a:pPr marL="228600" indent="-228600">
              <a:buAutoNum type="arabicPeriod"/>
            </a:pPr>
            <a:r>
              <a:rPr lang="en-AU" baseline="0" dirty="0"/>
              <a:t>Quality: WA firms are able to produce high quality foods and beverages</a:t>
            </a:r>
          </a:p>
          <a:p>
            <a:pPr marL="228600" indent="-228600">
              <a:buAutoNum type="arabicPeriod"/>
            </a:pPr>
            <a:r>
              <a:rPr lang="en-AU" baseline="0" dirty="0"/>
              <a:t>Location: Same time zone as Beijing, Manila, HK and KL. WA is the most easily accessible agricultural zone closest to Asia</a:t>
            </a:r>
          </a:p>
          <a:p>
            <a:pPr marL="228600" indent="-228600">
              <a:buAutoNum type="arabicPeriod"/>
            </a:pPr>
            <a:r>
              <a:rPr lang="en-AU" baseline="0" dirty="0"/>
              <a:t>People/skills: WA has the people, education system and experience needed to produce good food and beverages.</a:t>
            </a:r>
          </a:p>
          <a:p>
            <a:pPr marL="228600" indent="-228600">
              <a:buAutoNum type="arabicPeriod"/>
            </a:pPr>
            <a:r>
              <a:rPr lang="en-AU" baseline="0" dirty="0"/>
              <a:t>Story: customers need to now what we produce and how.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191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version of the supply chain.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157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Indicates the potential to expand exports </a:t>
            </a:r>
          </a:p>
          <a:p>
            <a:r>
              <a:rPr lang="en-AU" dirty="0"/>
              <a:t>The report also suggests that WA industry needs to scale up to compete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54B38-D4C3-469F-AB3D-42D4D5DD128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69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DA3F31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DA3F3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A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DA3F3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3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HASS</a:t>
                      </a:r>
                      <a:endParaRPr lang="en-AU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DA3F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AU" sz="2200" b="1" dirty="0">
                      <a:solidFill>
                        <a:srgbClr val="FFFFFF"/>
                      </a:solidFill>
                      <a:effectLst/>
                      <a:latin typeface="Arial Narrow" panose="020B0606020202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Economics and Business</a:t>
                  </a:r>
                  <a:endParaRPr lang="en-AU" sz="2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8961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DA3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0463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0463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DA3F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PRIMED10TL001 | HASS | The Business of Food Production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042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ric.wa.gov.au/sites/gateway/files/coriolis_dafwa_TMO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Target Market Opportunities </a:t>
            </a:r>
          </a:p>
          <a:p>
            <a:r>
              <a:rPr lang="en-AU" dirty="0"/>
              <a:t>A Summary </a:t>
            </a: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Department of Primary Industry and Regional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WA’s competitive advantage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75" y="1825625"/>
            <a:ext cx="6160250" cy="4351338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34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88" y="190032"/>
            <a:ext cx="8368387" cy="5804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94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size of WA’s export value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73" y="1825625"/>
            <a:ext cx="6352454" cy="4351338"/>
          </a:xfrm>
          <a:ln>
            <a:solidFill>
              <a:schemeClr val="tx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61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Opportunities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07" y="1825625"/>
            <a:ext cx="6138385" cy="43513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44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98058-40ED-4FFF-93CA-8DDBD422A825}"/>
              </a:ext>
            </a:extLst>
          </p:cNvPr>
          <p:cNvSpPr txBox="1"/>
          <p:nvPr/>
        </p:nvSpPr>
        <p:spPr>
          <a:xfrm>
            <a:off x="838200" y="1619250"/>
            <a:ext cx="105156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b="1" dirty="0">
                <a:solidFill>
                  <a:srgbClr val="DA3F31"/>
                </a:solidFill>
              </a:rPr>
              <a:t>Images</a:t>
            </a:r>
          </a:p>
          <a:p>
            <a:r>
              <a:rPr lang="en-AU" dirty="0"/>
              <a:t>All images courtesy of Department of Primary Industries and Regional Development (March 2016) </a:t>
            </a:r>
            <a:r>
              <a:rPr lang="en-AU" dirty="0">
                <a:ea typeface="+mn-lt"/>
                <a:cs typeface="+mn-lt"/>
              </a:rPr>
              <a:t>CC-BY-3.0-AU</a:t>
            </a:r>
            <a:r>
              <a:rPr lang="en-AU" dirty="0"/>
              <a:t> ‘Target Market Opportunities in Asia for Western Australian Premium Products’ available at: &lt;</a:t>
            </a:r>
            <a:r>
              <a:rPr lang="en-AU" dirty="0">
                <a:hlinkClick r:id="rId2"/>
              </a:rPr>
              <a:t>https://www.agric.wa.gov.au/sites/gateway/files/coriolis_dafwa_TMO.pdf</a:t>
            </a:r>
            <a:r>
              <a:rPr lang="en-AU" dirty="0"/>
              <a:t>&gt; [PDF 9.1 MB] accessed 10 August 2021</a:t>
            </a:r>
          </a:p>
          <a:p>
            <a:r>
              <a:rPr lang="en-AU" dirty="0"/>
              <a:t> </a:t>
            </a:r>
          </a:p>
          <a:p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9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Employment data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26" y="1390649"/>
            <a:ext cx="6771637" cy="47775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74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Target Market Opportunities </a:t>
            </a:r>
            <a:br>
              <a:rPr lang="en-AU" dirty="0"/>
            </a:br>
            <a:r>
              <a:rPr lang="en-AU" dirty="0"/>
              <a:t>(The Project)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54" y="1825625"/>
            <a:ext cx="6176292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choose the best opportunities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05" y="1501775"/>
            <a:ext cx="6110389" cy="4351338"/>
          </a:xfrm>
          <a:ln>
            <a:solidFill>
              <a:schemeClr val="tx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19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Target markets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14" y="1825625"/>
            <a:ext cx="6127772" cy="4351338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81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Role of government and industry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66" y="1825625"/>
            <a:ext cx="6279067" cy="4351338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4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Agrifood</a:t>
            </a:r>
            <a:r>
              <a:rPr lang="en-AU" dirty="0"/>
              <a:t> imports to Asian markets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49" y="1825625"/>
            <a:ext cx="6957902" cy="4351338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90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Asia wants four broad classes of products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43" y="1825625"/>
            <a:ext cx="7390714" cy="4351338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27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premium product?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50" y="1825625"/>
            <a:ext cx="6178899" cy="4351338"/>
          </a:xfr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 smtClean="0"/>
              <a:t>PRIMED10TL001 | HASS | The Business of Food Production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00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SS_Presentation.potx" id="{40E5808F-CFD3-4C40-9D06-CE797E921F4F}" vid="{9BC3D7E6-A410-47F2-9B73-7683BF4AC1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9100e6-dc5b-4952-bae1-a6b604181575">
      <UserInfo>
        <DisplayName/>
        <AccountId xsi:nil="true"/>
        <AccountType/>
      </UserInfo>
    </SharedWithUsers>
    <MediaLengthInSeconds xmlns="c11337b8-a1c9-4e93-a10e-b9c3de5896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EACF6BC67DC64E81EC1693F0C041B9" ma:contentTypeVersion="12" ma:contentTypeDescription="Create a new document." ma:contentTypeScope="" ma:versionID="2bb1e2135f37ff5c454a61ad5785ef49">
  <xsd:schema xmlns:xsd="http://www.w3.org/2001/XMLSchema" xmlns:xs="http://www.w3.org/2001/XMLSchema" xmlns:p="http://schemas.microsoft.com/office/2006/metadata/properties" xmlns:ns2="c11337b8-a1c9-4e93-a10e-b9c3de58965d" xmlns:ns3="939100e6-dc5b-4952-bae1-a6b604181575" targetNamespace="http://schemas.microsoft.com/office/2006/metadata/properties" ma:root="true" ma:fieldsID="15b09a6b1faadbb15ceed342801856bc" ns2:_="" ns3:_="">
    <xsd:import namespace="c11337b8-a1c9-4e93-a10e-b9c3de58965d"/>
    <xsd:import namespace="939100e6-dc5b-4952-bae1-a6b604181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337b8-a1c9-4e93-a10e-b9c3de58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100e6-dc5b-4952-bae1-a6b604181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867D72-C03A-4433-A885-2641F38E3984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7410e4e-0e94-4d9f-bc7f-ec562f0f3678"/>
    <ds:schemaRef ds:uri="http://schemas.microsoft.com/office/infopath/2007/PartnerControls"/>
    <ds:schemaRef ds:uri="c8567d32-44a6-4f8d-bcfe-e848e1c9e6fe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CEDB9A-98F0-4578-8F2E-03BA90502D6B}"/>
</file>

<file path=customXml/itemProps3.xml><?xml version="1.0" encoding="utf-8"?>
<ds:datastoreItem xmlns:ds="http://schemas.openxmlformats.org/officeDocument/2006/customXml" ds:itemID="{09888A08-E402-4CEB-9D74-DDDD053593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HASS_Presentation (9)</Template>
  <TotalTime>518</TotalTime>
  <Words>565</Words>
  <Application>Microsoft Office PowerPoint</Application>
  <PresentationFormat>Widescreen</PresentationFormat>
  <Paragraphs>58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Office Theme</vt:lpstr>
      <vt:lpstr>Department of Primary Industry and Regional Development</vt:lpstr>
      <vt:lpstr>Employment data </vt:lpstr>
      <vt:lpstr>Target Market Opportunities  (The Project)</vt:lpstr>
      <vt:lpstr>How to choose the best opportunities</vt:lpstr>
      <vt:lpstr>Target markets </vt:lpstr>
      <vt:lpstr>Role of government and industry</vt:lpstr>
      <vt:lpstr>Agrifood imports to Asian markets</vt:lpstr>
      <vt:lpstr>Asia wants four broad classes of products </vt:lpstr>
      <vt:lpstr>What is a premium product? </vt:lpstr>
      <vt:lpstr>WA’s competitive advantage </vt:lpstr>
      <vt:lpstr>PowerPoint Presentation</vt:lpstr>
      <vt:lpstr>The size of WA’s export value</vt:lpstr>
      <vt:lpstr>Opportunities 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CROFTON Caroline [SIDE - Sch of Isol &amp; Dist Edu]</dc:creator>
  <cp:lastModifiedBy>LAU Gina [SIDE - Sch of Isol &amp; Dist Edu]</cp:lastModifiedBy>
  <cp:revision>20</cp:revision>
  <dcterms:created xsi:type="dcterms:W3CDTF">2021-08-26T01:55:40Z</dcterms:created>
  <dcterms:modified xsi:type="dcterms:W3CDTF">2021-10-04T03:25:32Z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0x01010006EACF6BC67DC64E81EC1693F0C041B9</vt:lpwstr>
  </property>
  <property fmtid="{D5CDD505-2E9C-101B-9397-08002B2CF9AE}" pid="3" name="Order">
    <vt:r8>282600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