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74" r:id="rId6"/>
    <p:sldId id="275" r:id="rId7"/>
    <p:sldId id="276" r:id="rId8"/>
    <p:sldId id="277" r:id="rId9"/>
    <p:sldId id="278" r:id="rId10"/>
    <p:sldId id="279" r:id="rId11"/>
    <p:sldId id="280" r:id="rId12"/>
    <p:sldId id="281"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23845-A6D3-4FB6-B2FF-D4433ED9DC23}" v="14" dt="2021-09-22T00:53:04.847"/>
    <p1510:client id="{CC2DDFDA-A3D7-442B-8134-3D250EC1F723}" v="18" dt="2021-09-22T01:05:53.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897"/>
  </p:normalViewPr>
  <p:slideViewPr>
    <p:cSldViewPr snapToGrid="0">
      <p:cViewPr varScale="1">
        <p:scale>
          <a:sx n="110" d="100"/>
          <a:sy n="110" d="100"/>
        </p:scale>
        <p:origin x="3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ON Louisa [SIDE - Sch of Isol &amp; Dist Edu]" userId="5abd2f33-2425-485d-b330-a03a3724741b" providerId="ADAL" clId="{95D23845-A6D3-4FB6-B2FF-D4433ED9DC23}"/>
    <pc:docChg chg="undo custSel addSld modSld">
      <pc:chgData name="KERON Louisa [SIDE - Sch of Isol &amp; Dist Edu]" userId="5abd2f33-2425-485d-b330-a03a3724741b" providerId="ADAL" clId="{95D23845-A6D3-4FB6-B2FF-D4433ED9DC23}" dt="2021-09-22T00:53:16.418" v="425" actId="20577"/>
      <pc:docMkLst>
        <pc:docMk/>
      </pc:docMkLst>
      <pc:sldChg chg="addSp delSp modSp">
        <pc:chgData name="KERON Louisa [SIDE - Sch of Isol &amp; Dist Edu]" userId="5abd2f33-2425-485d-b330-a03a3724741b" providerId="ADAL" clId="{95D23845-A6D3-4FB6-B2FF-D4433ED9DC23}" dt="2021-09-22T00:35:19.641" v="43" actId="1076"/>
        <pc:sldMkLst>
          <pc:docMk/>
          <pc:sldMk cId="2137127617" sldId="274"/>
        </pc:sldMkLst>
        <pc:spChg chg="add del mod">
          <ac:chgData name="KERON Louisa [SIDE - Sch of Isol &amp; Dist Edu]" userId="5abd2f33-2425-485d-b330-a03a3724741b" providerId="ADAL" clId="{95D23845-A6D3-4FB6-B2FF-D4433ED9DC23}" dt="2021-09-22T00:34:45.223" v="15" actId="767"/>
          <ac:spMkLst>
            <pc:docMk/>
            <pc:sldMk cId="2137127617" sldId="274"/>
            <ac:spMk id="3" creationId="{94E5DC2D-F801-456D-B734-B85DF5AB9477}"/>
          </ac:spMkLst>
        </pc:spChg>
        <pc:spChg chg="add mod">
          <ac:chgData name="KERON Louisa [SIDE - Sch of Isol &amp; Dist Edu]" userId="5abd2f33-2425-485d-b330-a03a3724741b" providerId="ADAL" clId="{95D23845-A6D3-4FB6-B2FF-D4433ED9DC23}" dt="2021-09-22T00:35:19.641" v="43" actId="1076"/>
          <ac:spMkLst>
            <pc:docMk/>
            <pc:sldMk cId="2137127617" sldId="274"/>
            <ac:spMk id="6" creationId="{75F2C6A5-4C7C-4FB4-A0DE-39EEA61A3356}"/>
          </ac:spMkLst>
        </pc:spChg>
      </pc:sldChg>
      <pc:sldChg chg="modSp add">
        <pc:chgData name="KERON Louisa [SIDE - Sch of Isol &amp; Dist Edu]" userId="5abd2f33-2425-485d-b330-a03a3724741b" providerId="ADAL" clId="{95D23845-A6D3-4FB6-B2FF-D4433ED9DC23}" dt="2021-09-22T00:53:16.418" v="425" actId="20577"/>
        <pc:sldMkLst>
          <pc:docMk/>
          <pc:sldMk cId="2414534467" sldId="282"/>
        </pc:sldMkLst>
        <pc:spChg chg="mod">
          <ac:chgData name="KERON Louisa [SIDE - Sch of Isol &amp; Dist Edu]" userId="5abd2f33-2425-485d-b330-a03a3724741b" providerId="ADAL" clId="{95D23845-A6D3-4FB6-B2FF-D4433ED9DC23}" dt="2021-09-22T00:35:48.547" v="61" actId="20577"/>
          <ac:spMkLst>
            <pc:docMk/>
            <pc:sldMk cId="2414534467" sldId="282"/>
            <ac:spMk id="2" creationId="{3000046F-5ABF-41D2-ADB7-F0D409B1105F}"/>
          </ac:spMkLst>
        </pc:spChg>
        <pc:spChg chg="mod">
          <ac:chgData name="KERON Louisa [SIDE - Sch of Isol &amp; Dist Edu]" userId="5abd2f33-2425-485d-b330-a03a3724741b" providerId="ADAL" clId="{95D23845-A6D3-4FB6-B2FF-D4433ED9DC23}" dt="2021-09-22T00:53:16.418" v="425" actId="20577"/>
          <ac:spMkLst>
            <pc:docMk/>
            <pc:sldMk cId="2414534467" sldId="282"/>
            <ac:spMk id="3" creationId="{5ACF41DD-5A43-4C25-968B-65B9530EB084}"/>
          </ac:spMkLst>
        </pc:spChg>
      </pc:sldChg>
    </pc:docChg>
  </pc:docChgLst>
  <pc:docChgLst>
    <pc:chgData name="KERON Louisa [SIDE - Sch of Isol &amp; Dist Edu]" userId="S::louisa.keron@education.wa.edu.au::5abd2f33-2425-485d-b330-a03a3724741b" providerId="AD" clId="Web-{CC2DDFDA-A3D7-442B-8134-3D250EC1F723}"/>
    <pc:docChg chg="modSld">
      <pc:chgData name="KERON Louisa [SIDE - Sch of Isol &amp; Dist Edu]" userId="S::louisa.keron@education.wa.edu.au::5abd2f33-2425-485d-b330-a03a3724741b" providerId="AD" clId="Web-{CC2DDFDA-A3D7-442B-8134-3D250EC1F723}" dt="2021-09-22T01:05:53.788" v="7" actId="20577"/>
      <pc:docMkLst>
        <pc:docMk/>
      </pc:docMkLst>
      <pc:sldChg chg="modSp">
        <pc:chgData name="KERON Louisa [SIDE - Sch of Isol &amp; Dist Edu]" userId="S::louisa.keron@education.wa.edu.au::5abd2f33-2425-485d-b330-a03a3724741b" providerId="AD" clId="Web-{CC2DDFDA-A3D7-442B-8134-3D250EC1F723}" dt="2021-09-22T01:05:53.788" v="7" actId="20577"/>
        <pc:sldMkLst>
          <pc:docMk/>
          <pc:sldMk cId="2414534467" sldId="282"/>
        </pc:sldMkLst>
        <pc:spChg chg="mod">
          <ac:chgData name="KERON Louisa [SIDE - Sch of Isol &amp; Dist Edu]" userId="S::louisa.keron@education.wa.edu.au::5abd2f33-2425-485d-b330-a03a3724741b" providerId="AD" clId="Web-{CC2DDFDA-A3D7-442B-8134-3D250EC1F723}" dt="2021-09-22T01:05:53.788" v="7" actId="20577"/>
          <ac:spMkLst>
            <pc:docMk/>
            <pc:sldMk cId="2414534467" sldId="282"/>
            <ac:spMk id="3" creationId="{5ACF41DD-5A43-4C25-968B-65B9530EB084}"/>
          </ac:spMkLst>
        </pc:spChg>
      </pc:sldChg>
    </pc:docChg>
  </pc:docChgLst>
  <pc:docChgLst>
    <pc:chgData name="KERON Louisa [SIDE - Sch of Isol &amp; Dist Edu]" userId="5abd2f33-2425-485d-b330-a03a3724741b" providerId="ADAL" clId="{CCBE9AED-9DF9-4EA0-9AA4-A1BFF4138375}"/>
    <pc:docChg chg="undo custSel modSld">
      <pc:chgData name="KERON Louisa [SIDE - Sch of Isol &amp; Dist Edu]" userId="5abd2f33-2425-485d-b330-a03a3724741b" providerId="ADAL" clId="{CCBE9AED-9DF9-4EA0-9AA4-A1BFF4138375}" dt="2021-09-21T03:42:56.702" v="35" actId="20577"/>
      <pc:docMkLst>
        <pc:docMk/>
      </pc:docMkLst>
      <pc:sldChg chg="modSp">
        <pc:chgData name="KERON Louisa [SIDE - Sch of Isol &amp; Dist Edu]" userId="5abd2f33-2425-485d-b330-a03a3724741b" providerId="ADAL" clId="{CCBE9AED-9DF9-4EA0-9AA4-A1BFF4138375}" dt="2021-09-21T03:40:14.925" v="10" actId="20577"/>
        <pc:sldMkLst>
          <pc:docMk/>
          <pc:sldMk cId="31984762" sldId="278"/>
        </pc:sldMkLst>
        <pc:spChg chg="mod">
          <ac:chgData name="KERON Louisa [SIDE - Sch of Isol &amp; Dist Edu]" userId="5abd2f33-2425-485d-b330-a03a3724741b" providerId="ADAL" clId="{CCBE9AED-9DF9-4EA0-9AA4-A1BFF4138375}" dt="2021-09-21T03:40:14.925" v="10" actId="20577"/>
          <ac:spMkLst>
            <pc:docMk/>
            <pc:sldMk cId="31984762" sldId="278"/>
            <ac:spMk id="3" creationId="{00000000-0000-0000-0000-000000000000}"/>
          </ac:spMkLst>
        </pc:spChg>
      </pc:sldChg>
      <pc:sldChg chg="modSp">
        <pc:chgData name="KERON Louisa [SIDE - Sch of Isol &amp; Dist Edu]" userId="5abd2f33-2425-485d-b330-a03a3724741b" providerId="ADAL" clId="{CCBE9AED-9DF9-4EA0-9AA4-A1BFF4138375}" dt="2021-09-21T03:42:56.702" v="35" actId="20577"/>
        <pc:sldMkLst>
          <pc:docMk/>
          <pc:sldMk cId="1274282209" sldId="279"/>
        </pc:sldMkLst>
        <pc:spChg chg="mod">
          <ac:chgData name="KERON Louisa [SIDE - Sch of Isol &amp; Dist Edu]" userId="5abd2f33-2425-485d-b330-a03a3724741b" providerId="ADAL" clId="{CCBE9AED-9DF9-4EA0-9AA4-A1BFF4138375}" dt="2021-09-21T03:42:56.702" v="35" actId="20577"/>
          <ac:spMkLst>
            <pc:docMk/>
            <pc:sldMk cId="1274282209" sldId="279"/>
            <ac:spMk id="3" creationId="{00000000-0000-0000-0000-000000000000}"/>
          </ac:spMkLst>
        </pc:spChg>
      </pc:sldChg>
    </pc:docChg>
  </pc:docChgLst>
  <pc:docChgLst>
    <pc:chgData name="LAU Gina [SIDE - Sch of Isol &amp; Dist Edu]" userId="e19020e0-70b6-4b51-a478-a64521a340f3" providerId="ADAL" clId="{7900C707-AE8E-6A47-A483-411D4A7E08CE}"/>
    <pc:docChg chg="delSld modSld modMainMaster">
      <pc:chgData name="LAU Gina [SIDE - Sch of Isol &amp; Dist Edu]" userId="e19020e0-70b6-4b51-a478-a64521a340f3" providerId="ADAL" clId="{7900C707-AE8E-6A47-A483-411D4A7E08CE}" dt="2021-09-10T03:19:04.330" v="6" actId="2696"/>
      <pc:docMkLst>
        <pc:docMk/>
      </pc:docMkLst>
      <pc:sldChg chg="del">
        <pc:chgData name="LAU Gina [SIDE - Sch of Isol &amp; Dist Edu]" userId="e19020e0-70b6-4b51-a478-a64521a340f3" providerId="ADAL" clId="{7900C707-AE8E-6A47-A483-411D4A7E08CE}" dt="2021-09-10T03:19:04.330" v="6" actId="2696"/>
        <pc:sldMkLst>
          <pc:docMk/>
          <pc:sldMk cId="2839639196" sldId="273"/>
        </pc:sldMkLst>
      </pc:sldChg>
      <pc:sldChg chg="modSp mod">
        <pc:chgData name="LAU Gina [SIDE - Sch of Isol &amp; Dist Edu]" userId="e19020e0-70b6-4b51-a478-a64521a340f3" providerId="ADAL" clId="{7900C707-AE8E-6A47-A483-411D4A7E08CE}" dt="2021-09-10T03:18:31.429" v="4" actId="1076"/>
        <pc:sldMkLst>
          <pc:docMk/>
          <pc:sldMk cId="2137127617" sldId="274"/>
        </pc:sldMkLst>
        <pc:picChg chg="mod">
          <ac:chgData name="LAU Gina [SIDE - Sch of Isol &amp; Dist Edu]" userId="e19020e0-70b6-4b51-a478-a64521a340f3" providerId="ADAL" clId="{7900C707-AE8E-6A47-A483-411D4A7E08CE}" dt="2021-09-10T03:18:31.429" v="4" actId="1076"/>
          <ac:picMkLst>
            <pc:docMk/>
            <pc:sldMk cId="2137127617" sldId="274"/>
            <ac:picMk id="5" creationId="{00000000-0000-0000-0000-000000000000}"/>
          </ac:picMkLst>
        </pc:picChg>
      </pc:sldChg>
      <pc:sldChg chg="del">
        <pc:chgData name="LAU Gina [SIDE - Sch of Isol &amp; Dist Edu]" userId="e19020e0-70b6-4b51-a478-a64521a340f3" providerId="ADAL" clId="{7900C707-AE8E-6A47-A483-411D4A7E08CE}" dt="2021-09-10T03:18:54.120" v="5" actId="2696"/>
        <pc:sldMkLst>
          <pc:docMk/>
          <pc:sldMk cId="3436484307" sldId="282"/>
        </pc:sldMkLst>
      </pc:sldChg>
      <pc:sldMasterChg chg="modSp mod">
        <pc:chgData name="LAU Gina [SIDE - Sch of Isol &amp; Dist Edu]" userId="e19020e0-70b6-4b51-a478-a64521a340f3" providerId="ADAL" clId="{7900C707-AE8E-6A47-A483-411D4A7E08CE}" dt="2021-09-10T03:18:00.997" v="1" actId="20577"/>
        <pc:sldMasterMkLst>
          <pc:docMk/>
          <pc:sldMasterMk cId="2825509500" sldId="2147483648"/>
        </pc:sldMasterMkLst>
        <pc:spChg chg="mod">
          <ac:chgData name="LAU Gina [SIDE - Sch of Isol &amp; Dist Edu]" userId="e19020e0-70b6-4b51-a478-a64521a340f3" providerId="ADAL" clId="{7900C707-AE8E-6A47-A483-411D4A7E08CE}" dt="2021-09-10T03:18:00.997" v="1" actId="20577"/>
          <ac:spMkLst>
            <pc:docMk/>
            <pc:sldMasterMk cId="2825509500" sldId="2147483648"/>
            <ac:spMk id="4"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DCB57-F73C-4E4F-8814-23D3B9A290B3}" type="datetimeFigureOut">
              <a:rPr lang="en-AU" smtClean="0"/>
              <a:t>4/10/2021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54B38-D4C3-469F-AB3D-42D4D5DD128E}" type="slidenum">
              <a:rPr lang="en-AU" smtClean="0"/>
              <a:t>‹#›</a:t>
            </a:fld>
            <a:endParaRPr lang="en-AU"/>
          </a:p>
        </p:txBody>
      </p:sp>
    </p:spTree>
    <p:extLst>
      <p:ext uri="{BB962C8B-B14F-4D97-AF65-F5344CB8AC3E}">
        <p14:creationId xmlns:p14="http://schemas.microsoft.com/office/powerpoint/2010/main" val="37241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766486" cy="2387600"/>
          </a:xfrm>
        </p:spPr>
        <p:txBody>
          <a:bodyPr anchor="b">
            <a:normAutofit/>
          </a:bodyPr>
          <a:lstStyle>
            <a:lvl1pPr algn="ctr">
              <a:defRPr sz="4400" b="1">
                <a:solidFill>
                  <a:srgbClr val="DA3F3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524000" y="3602038"/>
            <a:ext cx="5766486"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6" name="Slide Number Placeholder 5"/>
          <p:cNvSpPr>
            <a:spLocks noGrp="1"/>
          </p:cNvSpPr>
          <p:nvPr>
            <p:ph type="sldNum" sz="quarter" idx="12"/>
          </p:nvPr>
        </p:nvSpPr>
        <p:spPr>
          <a:xfrm>
            <a:off x="8610600" y="6356350"/>
            <a:ext cx="2371863" cy="365125"/>
          </a:xfrm>
        </p:spPr>
        <p:txBody>
          <a:bodyPr/>
          <a:lstStyle/>
          <a:p>
            <a:fld id="{134130E5-E61B-4CBB-BE4D-E8692FE607E9}" type="slidenum">
              <a:rPr lang="en-AU" smtClean="0"/>
              <a:t>‹#›</a:t>
            </a:fld>
            <a:endParaRPr lang="en-AU" dirty="0"/>
          </a:p>
        </p:txBody>
      </p:sp>
      <p:sp>
        <p:nvSpPr>
          <p:cNvPr id="20"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
        <p:nvSpPr>
          <p:cNvPr id="4" name="TextBox 3"/>
          <p:cNvSpPr txBox="1"/>
          <p:nvPr userDrawn="1"/>
        </p:nvSpPr>
        <p:spPr>
          <a:xfrm>
            <a:off x="9596519" y="495068"/>
            <a:ext cx="958917" cy="369332"/>
          </a:xfrm>
          <a:prstGeom prst="rect">
            <a:avLst/>
          </a:prstGeom>
          <a:noFill/>
        </p:spPr>
        <p:txBody>
          <a:bodyPr wrap="none" rtlCol="0">
            <a:spAutoFit/>
          </a:bodyPr>
          <a:lstStyle/>
          <a:p>
            <a:r>
              <a:rPr lang="en-AU" b="1" dirty="0">
                <a:solidFill>
                  <a:srgbClr val="DA3F31"/>
                </a:solidFill>
              </a:rPr>
              <a:t>PRIMED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33" y="195092"/>
            <a:ext cx="3661756" cy="540327"/>
          </a:xfrm>
          <a:prstGeom prst="rect">
            <a:avLst/>
          </a:prstGeom>
        </p:spPr>
      </p:pic>
      <p:grpSp>
        <p:nvGrpSpPr>
          <p:cNvPr id="7" name="Group 6"/>
          <p:cNvGrpSpPr/>
          <p:nvPr userDrawn="1"/>
        </p:nvGrpSpPr>
        <p:grpSpPr>
          <a:xfrm>
            <a:off x="1161733" y="37465"/>
            <a:ext cx="9868534" cy="6783070"/>
            <a:chOff x="0" y="0"/>
            <a:chExt cx="9869005" cy="6783070"/>
          </a:xfrm>
        </p:grpSpPr>
        <p:cxnSp>
          <p:nvCxnSpPr>
            <p:cNvPr id="8" name="Straight Connector 7"/>
            <p:cNvCxnSpPr/>
            <p:nvPr/>
          </p:nvCxnSpPr>
          <p:spPr>
            <a:xfrm flipH="1" flipV="1">
              <a:off x="0" y="826935"/>
              <a:ext cx="6480000" cy="0"/>
            </a:xfrm>
            <a:prstGeom prst="line">
              <a:avLst/>
            </a:prstGeom>
            <a:ln w="3175">
              <a:solidFill>
                <a:srgbClr val="DA3F31"/>
              </a:solidFill>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6488265" y="0"/>
              <a:ext cx="3380740" cy="6783070"/>
              <a:chOff x="0" y="0"/>
              <a:chExt cx="3381185" cy="67836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1" y="5130140"/>
                <a:ext cx="1903038" cy="16535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10015"/>
                <a:ext cx="1903730" cy="1650581"/>
              </a:xfrm>
              <a:prstGeom prst="rect">
                <a:avLst/>
              </a:prstGeom>
            </p:spPr>
          </p:pic>
          <p:grpSp>
            <p:nvGrpSpPr>
              <p:cNvPr id="12" name="Group 11"/>
              <p:cNvGrpSpPr/>
              <p:nvPr/>
            </p:nvGrpSpPr>
            <p:grpSpPr>
              <a:xfrm>
                <a:off x="11875" y="0"/>
                <a:ext cx="3369310" cy="5912485"/>
                <a:chOff x="0" y="0"/>
                <a:chExt cx="3368500" cy="5915876"/>
              </a:xfrm>
            </p:grpSpPr>
            <p:grpSp>
              <p:nvGrpSpPr>
                <p:cNvPr id="13" name="Group 12"/>
                <p:cNvGrpSpPr/>
                <p:nvPr/>
              </p:nvGrpSpPr>
              <p:grpSpPr>
                <a:xfrm>
                  <a:off x="0" y="0"/>
                  <a:ext cx="3368500" cy="4202350"/>
                  <a:chOff x="0" y="0"/>
                  <a:chExt cx="3368500" cy="420235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95450"/>
                    <a:ext cx="1905635" cy="1655445"/>
                  </a:xfrm>
                  <a:prstGeom prst="rect">
                    <a:avLst/>
                  </a:prstGeom>
                </p:spPr>
              </p:pic>
              <p:grpSp>
                <p:nvGrpSpPr>
                  <p:cNvPr id="16" name="Group 15"/>
                  <p:cNvGrpSpPr/>
                  <p:nvPr/>
                </p:nvGrpSpPr>
                <p:grpSpPr>
                  <a:xfrm>
                    <a:off x="0" y="0"/>
                    <a:ext cx="3368500" cy="4202350"/>
                    <a:chOff x="0" y="0"/>
                    <a:chExt cx="3368500" cy="4202350"/>
                  </a:xfrm>
                </p:grpSpPr>
                <p:sp>
                  <p:nvSpPr>
                    <p:cNvPr id="17" name="Hexagon 16"/>
                    <p:cNvSpPr/>
                    <p:nvPr/>
                  </p:nvSpPr>
                  <p:spPr>
                    <a:xfrm>
                      <a:off x="1460500" y="844550"/>
                      <a:ext cx="1907540" cy="1655445"/>
                    </a:xfrm>
                    <a:prstGeom prst="hexagon">
                      <a:avLst>
                        <a:gd name="adj" fmla="val 29199"/>
                        <a:gd name="vf" fmla="val 115470"/>
                      </a:avLst>
                    </a:prstGeom>
                    <a:solidFill>
                      <a:srgbClr val="DA3F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7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Hexagon 17"/>
                    <p:cNvSpPr/>
                    <p:nvPr/>
                  </p:nvSpPr>
                  <p:spPr>
                    <a:xfrm>
                      <a:off x="0" y="0"/>
                      <a:ext cx="1907540" cy="1655445"/>
                    </a:xfrm>
                    <a:prstGeom prst="hexagon">
                      <a:avLst>
                        <a:gd name="adj" fmla="val 29199"/>
                        <a:gd name="vf" fmla="val 115470"/>
                      </a:avLst>
                    </a:prstGeom>
                    <a:solidFill>
                      <a:srgbClr val="DA3F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4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Hexagon 18"/>
                    <p:cNvSpPr/>
                    <p:nvPr/>
                  </p:nvSpPr>
                  <p:spPr>
                    <a:xfrm>
                      <a:off x="1460500" y="2546350"/>
                      <a:ext cx="1908000" cy="1656000"/>
                    </a:xfrm>
                    <a:prstGeom prst="hexagon">
                      <a:avLst>
                        <a:gd name="adj" fmla="val 29199"/>
                        <a:gd name="vf" fmla="val 115470"/>
                      </a:avLst>
                    </a:prstGeom>
                    <a:solidFill>
                      <a:srgbClr val="DA3F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3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HASS</a:t>
                      </a:r>
                      <a:endParaRPr lang="en-AU"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14" name="Hexagon 13"/>
                <p:cNvSpPr/>
                <p:nvPr/>
              </p:nvSpPr>
              <p:spPr>
                <a:xfrm>
                  <a:off x="1460761" y="4260095"/>
                  <a:ext cx="1907739" cy="1655781"/>
                </a:xfrm>
                <a:prstGeom prst="hexagon">
                  <a:avLst>
                    <a:gd name="adj" fmla="val 29199"/>
                    <a:gd name="vf" fmla="val 115470"/>
                  </a:avLst>
                </a:prstGeom>
                <a:solidFill>
                  <a:srgbClr val="DA3F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22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Economics and Business</a:t>
                  </a:r>
                  <a:endParaRPr lang="en-AU"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321277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DA3F31"/>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137898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rgbClr val="DA3F31"/>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41146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DA3F31"/>
                </a:solidFil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r>
              <a:rPr lang="en-AU"/>
              <a:t>PRIMED10TL001 | HASS | The Business of Food Production</a:t>
            </a:r>
            <a:endParaRPr lang="en-AU" dirty="0"/>
          </a:p>
        </p:txBody>
      </p:sp>
      <p:sp>
        <p:nvSpPr>
          <p:cNvPr id="7" name="Slide Number Placeholder 6"/>
          <p:cNvSpPr>
            <a:spLocks noGrp="1"/>
          </p:cNvSpPr>
          <p:nvPr>
            <p:ph type="sldNum" sz="quarter" idx="12"/>
          </p:nvPr>
        </p:nvSpPr>
        <p:spPr/>
        <p:txBody>
          <a:bodyPr/>
          <a:lstStyle/>
          <a:p>
            <a:fld id="{FF82B52C-C974-455C-8BEA-1DEC0A0EFF6E}" type="slidenum">
              <a:rPr lang="en-AU" smtClean="0"/>
              <a:t>‹#›</a:t>
            </a:fld>
            <a:endParaRPr lang="en-AU"/>
          </a:p>
        </p:txBody>
      </p:sp>
      <p:sp>
        <p:nvSpPr>
          <p:cNvPr id="9" name="Content Placeholder 8"/>
          <p:cNvSpPr>
            <a:spLocks noGrp="1"/>
          </p:cNvSpPr>
          <p:nvPr>
            <p:ph sz="quarter" idx="13"/>
          </p:nvPr>
        </p:nvSpPr>
        <p:spPr>
          <a:xfrm>
            <a:off x="1389888" y="2313432"/>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23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DA3F3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16644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rgbClr val="DA3F3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2">
                    <a:lumMod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6774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A3F3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32600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DA3F31"/>
                </a:solidFill>
              </a:defRPr>
            </a:lvl1pPr>
          </a:lstStyle>
          <a:p>
            <a:r>
              <a:rPr lang="en-US"/>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8"/>
          <p:cNvSpPr>
            <a:spLocks noGrp="1"/>
          </p:cNvSpPr>
          <p:nvPr>
            <p:ph type="sldNum" sz="quarter" idx="12"/>
          </p:nvPr>
        </p:nvSpPr>
        <p:spPr/>
        <p:txBody>
          <a:bodyPr/>
          <a:lstStyle/>
          <a:p>
            <a:fld id="{134130E5-E61B-4CBB-BE4D-E8692FE607E9}" type="slidenum">
              <a:rPr lang="en-AU" smtClean="0"/>
              <a:t>‹#›</a:t>
            </a:fld>
            <a:endParaRPr lang="en-AU"/>
          </a:p>
        </p:txBody>
      </p:sp>
      <p:sp>
        <p:nvSpPr>
          <p:cNvPr id="10" name="Footer Placeholder 4"/>
          <p:cNvSpPr>
            <a:spLocks noGrp="1"/>
          </p:cNvSpPr>
          <p:nvPr>
            <p:ph type="ftr" sz="quarter" idx="1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84220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DA3F31"/>
                </a:solidFill>
              </a:defRPr>
            </a:lvl1p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a:t>
            </a:fld>
            <a:endParaRPr lang="en-AU"/>
          </a:p>
        </p:txBody>
      </p:sp>
      <p:sp>
        <p:nvSpPr>
          <p:cNvPr id="6"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379566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4843" y="6356350"/>
            <a:ext cx="7708557" cy="365125"/>
          </a:xfrm>
        </p:spPr>
        <p:txBody>
          <a:bodyPr/>
          <a:lstStyle>
            <a:lvl1pPr algn="l">
              <a:defRPr/>
            </a:lvl1pPr>
          </a:lstStyle>
          <a:p>
            <a:r>
              <a:rPr lang="en-AU"/>
              <a:t>PRIMED10TL001 | HASS | The Business of Food Production</a:t>
            </a:r>
            <a:endParaRPr lang="en-AU" dirty="0"/>
          </a:p>
        </p:txBody>
      </p:sp>
      <p:sp>
        <p:nvSpPr>
          <p:cNvPr id="4" name="Slide Number Placeholder 3"/>
          <p:cNvSpPr>
            <a:spLocks noGrp="1"/>
          </p:cNvSpPr>
          <p:nvPr>
            <p:ph type="sldNum" sz="quarter" idx="12"/>
          </p:nvPr>
        </p:nvSpPr>
        <p:spPr/>
        <p:txBody>
          <a:bodyPr/>
          <a:lstStyle/>
          <a:p>
            <a:fld id="{134130E5-E61B-4CBB-BE4D-E8692FE607E9}" type="slidenum">
              <a:rPr lang="en-AU" smtClean="0"/>
              <a:t>‹#›</a:t>
            </a:fld>
            <a:endParaRPr lang="en-AU"/>
          </a:p>
        </p:txBody>
      </p:sp>
    </p:spTree>
    <p:extLst>
      <p:ext uri="{BB962C8B-B14F-4D97-AF65-F5344CB8AC3E}">
        <p14:creationId xmlns:p14="http://schemas.microsoft.com/office/powerpoint/2010/main" val="416369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DA3F31"/>
                </a:solidFill>
              </a:defRPr>
            </a:lvl1pPr>
          </a:lstStyle>
          <a:p>
            <a:r>
              <a:rPr lang="en-US"/>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Tree>
    <p:extLst>
      <p:ext uri="{BB962C8B-B14F-4D97-AF65-F5344CB8AC3E}">
        <p14:creationId xmlns:p14="http://schemas.microsoft.com/office/powerpoint/2010/main" val="318320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chorCtr="0"/>
          <a:lstStyle>
            <a:lvl1pPr>
              <a:defRPr sz="3200" b="1">
                <a:solidFill>
                  <a:srgbClr val="DA3F31"/>
                </a:solidFill>
              </a:defRPr>
            </a:lvl1pPr>
          </a:lstStyle>
          <a:p>
            <a:r>
              <a:rPr lang="en-US"/>
              <a:t>Click to edit Master title style</a:t>
            </a:r>
            <a:endParaRPr lang="en-AU" dirty="0"/>
          </a:p>
        </p:txBody>
      </p:sp>
      <p:sp>
        <p:nvSpPr>
          <p:cNvPr id="3" name="Picture Placeholder 2"/>
          <p:cNvSpPr>
            <a:spLocks noGrp="1"/>
          </p:cNvSpPr>
          <p:nvPr>
            <p:ph type="pic" idx="1"/>
          </p:nvPr>
        </p:nvSpPr>
        <p:spPr>
          <a:xfrm>
            <a:off x="838200" y="9729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74231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HASS | The Business of Food Production</a:t>
            </a:r>
            <a:endParaRPr lang="en-AU" dirty="0"/>
          </a:p>
        </p:txBody>
      </p:sp>
      <p:sp>
        <p:nvSpPr>
          <p:cNvPr id="9" name="Text Placeholder 3"/>
          <p:cNvSpPr>
            <a:spLocks noGrp="1"/>
          </p:cNvSpPr>
          <p:nvPr>
            <p:ph type="body" sz="half" idx="13"/>
          </p:nvPr>
        </p:nvSpPr>
        <p:spPr>
          <a:xfrm>
            <a:off x="838200" y="5861050"/>
            <a:ext cx="6172200" cy="289078"/>
          </a:xfrm>
        </p:spPr>
        <p:txBody>
          <a:bodyPr>
            <a:normAutofit/>
          </a:bodyPr>
          <a:lstStyle>
            <a:lvl1pPr marL="0" indent="0" algn="ctr">
              <a:buNone/>
              <a:defRPr sz="1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886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a:t>PRIMED10TL001 | HASS | The Business of Food Production</a:t>
            </a:r>
            <a:endParaRPr lang="en-AU" dirty="0"/>
          </a:p>
        </p:txBody>
      </p:sp>
      <p:sp>
        <p:nvSpPr>
          <p:cNvPr id="6" name="Slide Number Placeholder 5"/>
          <p:cNvSpPr>
            <a:spLocks noGrp="1"/>
          </p:cNvSpPr>
          <p:nvPr>
            <p:ph type="sldNum" sz="quarter" idx="4"/>
          </p:nvPr>
        </p:nvSpPr>
        <p:spPr>
          <a:xfrm>
            <a:off x="819072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a:p>
        </p:txBody>
      </p:sp>
      <p:sp>
        <p:nvSpPr>
          <p:cNvPr id="4" name="Rectangle 3"/>
          <p:cNvSpPr/>
          <p:nvPr userDrawn="1"/>
        </p:nvSpPr>
        <p:spPr>
          <a:xfrm>
            <a:off x="9116554" y="6584077"/>
            <a:ext cx="2504212" cy="261610"/>
          </a:xfrm>
          <a:prstGeom prst="rect">
            <a:avLst/>
          </a:prstGeom>
        </p:spPr>
        <p:txBody>
          <a:bodyPr wrap="none">
            <a:spAutoFit/>
          </a:bodyPr>
          <a:lstStyle/>
          <a:p>
            <a:pPr defTabSz="914378"/>
            <a:r>
              <a:rPr lang="en-AU" sz="1100" dirty="0">
                <a:solidFill>
                  <a:prstClr val="white">
                    <a:lumMod val="50000"/>
                  </a:prstClr>
                </a:solidFill>
                <a:latin typeface="Arial" panose="020B0604020202020204" pitchFamily="34" charset="0"/>
                <a:cs typeface="Arial" panose="020B0604020202020204" pitchFamily="34" charset="0"/>
              </a:rPr>
              <a:t>© Department of Education WA 2021</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28255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dt="0"/>
  <p:txStyles>
    <p:titleStyle>
      <a:lvl1pPr algn="l"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a.gov.au/sites/default/files/2020-12/Primary-Industries-Plan-2020-24.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dirty="0"/>
          </a:p>
        </p:txBody>
      </p:sp>
      <p:sp>
        <p:nvSpPr>
          <p:cNvPr id="17" name="Title 16"/>
          <p:cNvSpPr>
            <a:spLocks noGrp="1"/>
          </p:cNvSpPr>
          <p:nvPr>
            <p:ph type="ctrTitle"/>
          </p:nvPr>
        </p:nvSpPr>
        <p:spPr/>
        <p:txBody>
          <a:bodyPr/>
          <a:lstStyle/>
          <a:p>
            <a:r>
              <a:rPr lang="en-AU" dirty="0"/>
              <a:t>Primary Industries Plan 2020-2024</a:t>
            </a:r>
          </a:p>
        </p:txBody>
      </p:sp>
    </p:spTree>
    <p:extLst>
      <p:ext uri="{BB962C8B-B14F-4D97-AF65-F5344CB8AC3E}">
        <p14:creationId xmlns:p14="http://schemas.microsoft.com/office/powerpoint/2010/main" val="28161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046F-5ABF-41D2-ADB7-F0D409B1105F}"/>
              </a:ext>
            </a:extLst>
          </p:cNvPr>
          <p:cNvSpPr>
            <a:spLocks noGrp="1"/>
          </p:cNvSpPr>
          <p:nvPr>
            <p:ph type="title"/>
          </p:nvPr>
        </p:nvSpPr>
        <p:spPr/>
        <p:txBody>
          <a:bodyPr/>
          <a:lstStyle/>
          <a:p>
            <a:r>
              <a:rPr lang="en-AU" dirty="0"/>
              <a:t>Acknowledgements </a:t>
            </a:r>
          </a:p>
        </p:txBody>
      </p:sp>
      <p:sp>
        <p:nvSpPr>
          <p:cNvPr id="3" name="Content Placeholder 2">
            <a:extLst>
              <a:ext uri="{FF2B5EF4-FFF2-40B4-BE49-F238E27FC236}">
                <a16:creationId xmlns:a16="http://schemas.microsoft.com/office/drawing/2014/main" id="{5ACF41DD-5A43-4C25-968B-65B9530EB084}"/>
              </a:ext>
            </a:extLst>
          </p:cNvPr>
          <p:cNvSpPr>
            <a:spLocks noGrp="1"/>
          </p:cNvSpPr>
          <p:nvPr>
            <p:ph idx="1"/>
          </p:nvPr>
        </p:nvSpPr>
        <p:spPr>
          <a:xfrm>
            <a:off x="838200" y="1690688"/>
            <a:ext cx="10515600" cy="4477482"/>
          </a:xfrm>
        </p:spPr>
        <p:txBody>
          <a:bodyPr vert="horz" lIns="91440" tIns="45720" rIns="91440" bIns="45720" rtlCol="0" anchor="t">
            <a:normAutofit/>
          </a:bodyPr>
          <a:lstStyle/>
          <a:p>
            <a:pPr marL="0" indent="0">
              <a:buNone/>
            </a:pPr>
            <a:r>
              <a:rPr lang="en-AU" sz="1600" b="1" dirty="0">
                <a:solidFill>
                  <a:srgbClr val="DA3F31"/>
                </a:solidFill>
              </a:rPr>
              <a:t>Image</a:t>
            </a:r>
          </a:p>
          <a:p>
            <a:pPr marL="0" indent="0">
              <a:buNone/>
            </a:pPr>
            <a:r>
              <a:rPr lang="en-AU" sz="1400" dirty="0">
                <a:latin typeface="Arial"/>
                <a:cs typeface="Arial"/>
              </a:rPr>
              <a:t>Image 4.1 Department of Primary Industries and Regional Development (2020) © State of Western Australia (Department of Primary Industries and Regional Development) ‘Primary Industries Plan 2020-2024’ available at: &lt;</a:t>
            </a:r>
            <a:r>
              <a:rPr lang="en-AU" sz="1400" dirty="0">
                <a:latin typeface="Arial"/>
                <a:cs typeface="Arial"/>
                <a:hlinkClick r:id="rId2"/>
              </a:rPr>
              <a:t>https://www.wa.gov.au/sites/default/files/2020-12/Primary-Industries-Plan-2020-24.pdf</a:t>
            </a:r>
            <a:r>
              <a:rPr lang="en-AU" sz="1400" dirty="0">
                <a:latin typeface="Arial"/>
                <a:cs typeface="Arial"/>
              </a:rPr>
              <a:t>&gt; [10.6 MB accessed 9 August 2021 </a:t>
            </a:r>
            <a:endParaRPr lang="en-AU" sz="1400" dirty="0"/>
          </a:p>
        </p:txBody>
      </p:sp>
      <p:sp>
        <p:nvSpPr>
          <p:cNvPr id="4" name="Footer Placeholder 3">
            <a:extLst>
              <a:ext uri="{FF2B5EF4-FFF2-40B4-BE49-F238E27FC236}">
                <a16:creationId xmlns:a16="http://schemas.microsoft.com/office/drawing/2014/main" id="{25FE3300-0F21-4C70-AC0A-B9EA05878AF5}"/>
              </a:ext>
            </a:extLst>
          </p:cNvPr>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2414534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Vision for primary industries in WA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546" y="2072340"/>
            <a:ext cx="9841105" cy="2319689"/>
          </a:xfrm>
          <a:prstGeom prst="rect">
            <a:avLst/>
          </a:prstGeom>
        </p:spPr>
      </p:pic>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
        <p:nvSpPr>
          <p:cNvPr id="6" name="TextBox 5">
            <a:extLst>
              <a:ext uri="{FF2B5EF4-FFF2-40B4-BE49-F238E27FC236}">
                <a16:creationId xmlns:a16="http://schemas.microsoft.com/office/drawing/2014/main" id="{75F2C6A5-4C7C-4FB4-A0DE-39EEA61A3356}"/>
              </a:ext>
            </a:extLst>
          </p:cNvPr>
          <p:cNvSpPr txBox="1"/>
          <p:nvPr/>
        </p:nvSpPr>
        <p:spPr>
          <a:xfrm>
            <a:off x="4932484" y="4475284"/>
            <a:ext cx="643125" cy="230832"/>
          </a:xfrm>
          <a:prstGeom prst="rect">
            <a:avLst/>
          </a:prstGeom>
          <a:noFill/>
        </p:spPr>
        <p:txBody>
          <a:bodyPr wrap="none" rtlCol="0">
            <a:spAutoFit/>
          </a:bodyPr>
          <a:lstStyle/>
          <a:p>
            <a:r>
              <a:rPr lang="en-AU" sz="900" dirty="0"/>
              <a:t>Image 4.1</a:t>
            </a:r>
          </a:p>
        </p:txBody>
      </p:sp>
    </p:spTree>
    <p:extLst>
      <p:ext uri="{BB962C8B-B14F-4D97-AF65-F5344CB8AC3E}">
        <p14:creationId xmlns:p14="http://schemas.microsoft.com/office/powerpoint/2010/main" val="2137127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Western Australian Government support to primary industries</a:t>
            </a:r>
          </a:p>
        </p:txBody>
      </p:sp>
      <p:sp>
        <p:nvSpPr>
          <p:cNvPr id="3" name="Content Placeholder 2"/>
          <p:cNvSpPr>
            <a:spLocks noGrp="1"/>
          </p:cNvSpPr>
          <p:nvPr>
            <p:ph idx="1"/>
          </p:nvPr>
        </p:nvSpPr>
        <p:spPr/>
        <p:txBody>
          <a:bodyPr/>
          <a:lstStyle/>
          <a:p>
            <a:pPr marL="0" indent="0">
              <a:buNone/>
            </a:pPr>
            <a:endParaRPr lang="en-AU" dirty="0"/>
          </a:p>
          <a:p>
            <a:pPr marL="0" indent="0">
              <a:buNone/>
            </a:pPr>
            <a:r>
              <a:rPr lang="en-AU" sz="3600" dirty="0"/>
              <a:t>The Western Australian Government delivers </a:t>
            </a:r>
            <a:r>
              <a:rPr lang="en-AU" sz="3600" u="sng" dirty="0"/>
              <a:t>knowledge, policy, regulation and industry development capability </a:t>
            </a:r>
            <a:r>
              <a:rPr lang="en-AU" sz="3600" dirty="0"/>
              <a:t>to support the State’s primary industries to grow and prosper, to benefit of both regional and metropolitan communities. </a:t>
            </a:r>
          </a:p>
        </p:txBody>
      </p:sp>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2626399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‘Plan’…</a:t>
            </a:r>
          </a:p>
        </p:txBody>
      </p:sp>
      <p:sp>
        <p:nvSpPr>
          <p:cNvPr id="3" name="Content Placeholder 2"/>
          <p:cNvSpPr>
            <a:spLocks noGrp="1"/>
          </p:cNvSpPr>
          <p:nvPr>
            <p:ph idx="1"/>
          </p:nvPr>
        </p:nvSpPr>
        <p:spPr/>
        <p:txBody>
          <a:bodyPr>
            <a:normAutofit/>
          </a:bodyPr>
          <a:lstStyle/>
          <a:p>
            <a:pPr marL="0" indent="0">
              <a:buNone/>
            </a:pPr>
            <a:r>
              <a:rPr lang="en-AU" sz="3600" dirty="0"/>
              <a:t>sets out how the Department of Primary Industries and Regional Development (DPIRD) and other Western Australian Government agencies, Commonwealth Government, industry, communities, and other stakeholders will work together to sustain the prosperity of the State’s primary industries. </a:t>
            </a:r>
          </a:p>
        </p:txBody>
      </p:sp>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1857215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DPIRD will…</a:t>
            </a:r>
          </a:p>
        </p:txBody>
      </p:sp>
      <p:sp>
        <p:nvSpPr>
          <p:cNvPr id="3" name="Content Placeholder 2"/>
          <p:cNvSpPr>
            <a:spLocks noGrp="1"/>
          </p:cNvSpPr>
          <p:nvPr>
            <p:ph idx="1"/>
          </p:nvPr>
        </p:nvSpPr>
        <p:spPr/>
        <p:txBody>
          <a:bodyPr/>
          <a:lstStyle/>
          <a:p>
            <a:pPr marL="0" indent="0">
              <a:buNone/>
            </a:pPr>
            <a:r>
              <a:rPr lang="en-AU" dirty="0"/>
              <a:t>report progress in delivering the Plan’s outcomes, including trends in: </a:t>
            </a:r>
          </a:p>
          <a:p>
            <a:pPr marL="0" indent="0">
              <a:buNone/>
            </a:pPr>
            <a:r>
              <a:rPr lang="en-AU" dirty="0"/>
              <a:t>• employment </a:t>
            </a:r>
          </a:p>
          <a:p>
            <a:pPr marL="0" indent="0">
              <a:buNone/>
            </a:pPr>
            <a:r>
              <a:rPr lang="en-AU" dirty="0"/>
              <a:t>• primary production </a:t>
            </a:r>
          </a:p>
          <a:p>
            <a:pPr marL="0" indent="0">
              <a:buNone/>
            </a:pPr>
            <a:r>
              <a:rPr lang="en-AU" dirty="0"/>
              <a:t>• food and beverage manufacturing </a:t>
            </a:r>
          </a:p>
          <a:p>
            <a:pPr marL="0" indent="0">
              <a:buNone/>
            </a:pPr>
            <a:r>
              <a:rPr lang="en-AU" dirty="0"/>
              <a:t>• export market distribution. </a:t>
            </a:r>
          </a:p>
          <a:p>
            <a:pPr marL="0" indent="0">
              <a:buNone/>
            </a:pPr>
            <a:r>
              <a:rPr lang="en-AU" dirty="0"/>
              <a:t>The overall success of the Plan will be evaluated in 2024 and a new plan developed for the next five years.</a:t>
            </a:r>
          </a:p>
        </p:txBody>
      </p:sp>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112597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Implementation</a:t>
            </a:r>
          </a:p>
        </p:txBody>
      </p:sp>
      <p:sp>
        <p:nvSpPr>
          <p:cNvPr id="3" name="Content Placeholder 2"/>
          <p:cNvSpPr>
            <a:spLocks noGrp="1"/>
          </p:cNvSpPr>
          <p:nvPr>
            <p:ph idx="1"/>
          </p:nvPr>
        </p:nvSpPr>
        <p:spPr/>
        <p:txBody>
          <a:bodyPr>
            <a:normAutofit fontScale="92500" lnSpcReduction="10000"/>
          </a:bodyPr>
          <a:lstStyle/>
          <a:p>
            <a:pPr marL="0" indent="0">
              <a:buNone/>
            </a:pPr>
            <a:r>
              <a:rPr lang="en-AU" dirty="0"/>
              <a:t>DPIRD is the lead agency for the Primary Industries Plan and will oversee implementation. </a:t>
            </a:r>
          </a:p>
          <a:p>
            <a:pPr marL="0" indent="0">
              <a:buNone/>
            </a:pPr>
            <a:r>
              <a:rPr lang="en-AU" dirty="0"/>
              <a:t>They will:</a:t>
            </a:r>
          </a:p>
          <a:p>
            <a:r>
              <a:rPr lang="en-AU" b="1" dirty="0"/>
              <a:t>Actively engage and partner </a:t>
            </a:r>
            <a:r>
              <a:rPr lang="en-AU" dirty="0"/>
              <a:t>with industry, enterprises and representative organisations.</a:t>
            </a:r>
          </a:p>
          <a:p>
            <a:r>
              <a:rPr lang="en-AU" b="1" dirty="0"/>
              <a:t>Play a lead role</a:t>
            </a:r>
            <a:r>
              <a:rPr lang="en-AU" dirty="0"/>
              <a:t> within the Government to advocate for the regulatory, policy and program support required. </a:t>
            </a:r>
          </a:p>
          <a:p>
            <a:r>
              <a:rPr lang="en-AU" b="1" dirty="0"/>
              <a:t>Work with </a:t>
            </a:r>
            <a:r>
              <a:rPr lang="en-AU" dirty="0"/>
              <a:t>State and Commonwealth agencies.</a:t>
            </a:r>
          </a:p>
          <a:p>
            <a:r>
              <a:rPr lang="en-AU" b="1" dirty="0"/>
              <a:t>Deliver programs </a:t>
            </a:r>
            <a:r>
              <a:rPr lang="en-AU" dirty="0"/>
              <a:t>including research and industry development. </a:t>
            </a:r>
          </a:p>
          <a:p>
            <a:r>
              <a:rPr lang="en-AU" b="1" dirty="0"/>
              <a:t>Work with industry </a:t>
            </a:r>
            <a:r>
              <a:rPr lang="en-AU" dirty="0"/>
              <a:t>to understand the impact of COVID-19. </a:t>
            </a:r>
            <a:endParaRPr lang="en-AU" b="1" dirty="0"/>
          </a:p>
        </p:txBody>
      </p:sp>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31984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Strategic initiatives</a:t>
            </a:r>
          </a:p>
        </p:txBody>
      </p:sp>
      <p:sp>
        <p:nvSpPr>
          <p:cNvPr id="3" name="Content Placeholder 2"/>
          <p:cNvSpPr>
            <a:spLocks noGrp="1"/>
          </p:cNvSpPr>
          <p:nvPr>
            <p:ph idx="1"/>
          </p:nvPr>
        </p:nvSpPr>
        <p:spPr/>
        <p:txBody>
          <a:bodyPr/>
          <a:lstStyle/>
          <a:p>
            <a:pPr marL="0" indent="0">
              <a:buNone/>
            </a:pPr>
            <a:r>
              <a:rPr lang="en-AU" dirty="0"/>
              <a:t>1. Protect and enhance the condition of our natural resources </a:t>
            </a:r>
          </a:p>
          <a:p>
            <a:pPr marL="0" indent="0">
              <a:buNone/>
            </a:pPr>
            <a:r>
              <a:rPr lang="en-AU" dirty="0"/>
              <a:t>2. Build trust in WA’s primary production </a:t>
            </a:r>
          </a:p>
          <a:p>
            <a:pPr marL="0" indent="0">
              <a:buNone/>
            </a:pPr>
            <a:r>
              <a:rPr lang="en-AU" dirty="0"/>
              <a:t>3. Maintain and build competiveness</a:t>
            </a:r>
          </a:p>
          <a:p>
            <a:pPr marL="0" indent="0">
              <a:buNone/>
            </a:pPr>
            <a:r>
              <a:rPr lang="en-AU" dirty="0"/>
              <a:t>4. Differentiate, value add and diversify primary industries</a:t>
            </a:r>
          </a:p>
          <a:p>
            <a:pPr marL="0" indent="0">
              <a:buNone/>
            </a:pPr>
            <a:r>
              <a:rPr lang="en-AU" dirty="0"/>
              <a:t>5. Secure and grow markets.</a:t>
            </a:r>
          </a:p>
        </p:txBody>
      </p:sp>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127428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WA’s competitive advantages </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AU" dirty="0"/>
              <a:t>Proximity to established trade relationships and growing markets. </a:t>
            </a:r>
          </a:p>
          <a:p>
            <a:pPr marL="514350" indent="-514350">
              <a:buAutoNum type="arabicPeriod"/>
            </a:pPr>
            <a:r>
              <a:rPr lang="en-AU" dirty="0"/>
              <a:t>Agronomic and climatic conditions that suit a variety of primary industries </a:t>
            </a:r>
          </a:p>
          <a:p>
            <a:pPr marL="514350" indent="-514350">
              <a:buAutoNum type="arabicPeriod"/>
            </a:pPr>
            <a:r>
              <a:rPr lang="en-AU" dirty="0"/>
              <a:t>High standards of food quality and safety</a:t>
            </a:r>
          </a:p>
          <a:p>
            <a:pPr marL="514350" indent="-514350">
              <a:buAutoNum type="arabicPeriod"/>
            </a:pPr>
            <a:r>
              <a:rPr lang="en-AU" dirty="0"/>
              <a:t>Regulatory framework that consider sustainability, labour relations, animal welfare and biosecurity</a:t>
            </a:r>
          </a:p>
          <a:p>
            <a:pPr marL="514350" indent="-514350">
              <a:buAutoNum type="arabicPeriod"/>
            </a:pPr>
            <a:r>
              <a:rPr lang="en-AU" dirty="0"/>
              <a:t>Free of significant pests and diseases</a:t>
            </a:r>
          </a:p>
          <a:p>
            <a:pPr marL="514350" indent="-514350">
              <a:buAutoNum type="arabicPeriod"/>
            </a:pPr>
            <a:r>
              <a:rPr lang="en-AU" dirty="0"/>
              <a:t>Diverse industry that allows for innovation in all aspects </a:t>
            </a:r>
          </a:p>
          <a:p>
            <a:pPr marL="514350" indent="-514350">
              <a:buAutoNum type="arabicPeriod"/>
            </a:pPr>
            <a:r>
              <a:rPr lang="en-AU" dirty="0"/>
              <a:t>Community support</a:t>
            </a:r>
          </a:p>
        </p:txBody>
      </p:sp>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304164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Seven trends that informed the PI Plan</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AU" dirty="0"/>
              <a:t>WA is a small supplier to a very large and rapidly growing market</a:t>
            </a:r>
          </a:p>
          <a:p>
            <a:pPr marL="514350" indent="-514350">
              <a:buAutoNum type="arabicPeriod"/>
            </a:pPr>
            <a:r>
              <a:rPr lang="en-AU" dirty="0"/>
              <a:t>WA primary producers face increasing competition</a:t>
            </a:r>
          </a:p>
          <a:p>
            <a:pPr marL="514350" indent="-514350">
              <a:buAutoNum type="arabicPeriod"/>
            </a:pPr>
            <a:r>
              <a:rPr lang="en-AU" dirty="0"/>
              <a:t>Consumer expectations of product, production systems and nutritional values will continue to grow</a:t>
            </a:r>
          </a:p>
          <a:p>
            <a:pPr marL="514350" indent="-514350">
              <a:buAutoNum type="arabicPeriod"/>
            </a:pPr>
            <a:r>
              <a:rPr lang="en-AU" dirty="0"/>
              <a:t>Product and market concentration of WA industries is significant </a:t>
            </a:r>
          </a:p>
          <a:p>
            <a:pPr marL="514350" indent="-514350">
              <a:buAutoNum type="arabicPeriod"/>
            </a:pPr>
            <a:r>
              <a:rPr lang="en-AU" dirty="0"/>
              <a:t>Climate change will continue to drive change in primary production conditions in WA </a:t>
            </a:r>
          </a:p>
          <a:p>
            <a:pPr marL="514350" indent="-514350">
              <a:buAutoNum type="arabicPeriod"/>
            </a:pPr>
            <a:r>
              <a:rPr lang="en-AU" dirty="0"/>
              <a:t>Ownership and management of agribusinesses in WA will continue to evolve</a:t>
            </a:r>
          </a:p>
          <a:p>
            <a:pPr marL="514350" indent="-514350">
              <a:buAutoNum type="arabicPeriod"/>
            </a:pPr>
            <a:r>
              <a:rPr lang="en-AU" dirty="0"/>
              <a:t>WA food manufacturing costs remain a challenge</a:t>
            </a:r>
          </a:p>
        </p:txBody>
      </p:sp>
      <p:sp>
        <p:nvSpPr>
          <p:cNvPr id="4" name="Footer Placeholder 3"/>
          <p:cNvSpPr>
            <a:spLocks noGrp="1"/>
          </p:cNvSpPr>
          <p:nvPr>
            <p:ph type="ftr" sz="quarter" idx="3"/>
          </p:nvPr>
        </p:nvSpPr>
        <p:spPr/>
        <p:txBody>
          <a:bodyPr/>
          <a:lstStyle/>
          <a:p>
            <a:r>
              <a:rPr lang="en-AU"/>
              <a:t>PRIMED10TL001 | HASS | The Business of Food Production</a:t>
            </a:r>
            <a:endParaRPr lang="en-AU" dirty="0"/>
          </a:p>
        </p:txBody>
      </p:sp>
    </p:spTree>
    <p:extLst>
      <p:ext uri="{BB962C8B-B14F-4D97-AF65-F5344CB8AC3E}">
        <p14:creationId xmlns:p14="http://schemas.microsoft.com/office/powerpoint/2010/main" val="1206580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SS_Presentation.potx" id="{40E5808F-CFD3-4C40-9D06-CE797E921F4F}" vid="{9BC3D7E6-A410-47F2-9B73-7683BF4AC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9100e6-dc5b-4952-bae1-a6b604181575">
      <UserInfo>
        <DisplayName/>
        <AccountId xsi:nil="true"/>
        <AccountType/>
      </UserInfo>
    </SharedWithUsers>
    <MediaLengthInSeconds xmlns="c11337b8-a1c9-4e93-a10e-b9c3de5896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867D72-C03A-4433-A885-2641F38E3984}">
  <ds:schemaRefs>
    <ds:schemaRef ds:uri="http://purl.org/dc/terms/"/>
    <ds:schemaRef ds:uri="http://schemas.microsoft.com/office/2006/metadata/properties"/>
    <ds:schemaRef ds:uri="http://schemas.microsoft.com/office/2006/documentManagement/types"/>
    <ds:schemaRef ds:uri="http://purl.org/dc/elements/1.1/"/>
    <ds:schemaRef ds:uri="c8567d32-44a6-4f8d-bcfe-e848e1c9e6fe"/>
    <ds:schemaRef ds:uri="http://schemas.openxmlformats.org/package/2006/metadata/core-properties"/>
    <ds:schemaRef ds:uri="http://www.w3.org/XML/1998/namespace"/>
    <ds:schemaRef ds:uri="http://schemas.microsoft.com/office/infopath/2007/PartnerControls"/>
    <ds:schemaRef ds:uri="a7410e4e-0e94-4d9f-bc7f-ec562f0f3678"/>
    <ds:schemaRef ds:uri="http://purl.org/dc/dcmitype/"/>
  </ds:schemaRefs>
</ds:datastoreItem>
</file>

<file path=customXml/itemProps2.xml><?xml version="1.0" encoding="utf-8"?>
<ds:datastoreItem xmlns:ds="http://schemas.openxmlformats.org/officeDocument/2006/customXml" ds:itemID="{D75E83D5-86C3-4D5A-B5AF-1734C47A5287}"/>
</file>

<file path=customXml/itemProps3.xml><?xml version="1.0" encoding="utf-8"?>
<ds:datastoreItem xmlns:ds="http://schemas.openxmlformats.org/officeDocument/2006/customXml" ds:itemID="{09888A08-E402-4CEB-9D74-DDDD053593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HASS_Presentation (11)</Template>
  <TotalTime>143</TotalTime>
  <Words>543</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Times New Roman</vt:lpstr>
      <vt:lpstr>Office Theme</vt:lpstr>
      <vt:lpstr>Primary Industries Plan 2020-2024</vt:lpstr>
      <vt:lpstr>Vision for primary industries in WA </vt:lpstr>
      <vt:lpstr>Western Australian Government support to primary industries</vt:lpstr>
      <vt:lpstr>The ‘Plan’…</vt:lpstr>
      <vt:lpstr>DPIRD will…</vt:lpstr>
      <vt:lpstr>Implementation</vt:lpstr>
      <vt:lpstr>Strategic initiatives</vt:lpstr>
      <vt:lpstr>WA’s competitive advantages </vt:lpstr>
      <vt:lpstr>Seven trends that informed the PI Plan</vt:lpstr>
      <vt:lpstr>Acknowledgements </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CROFTON Caroline [SIDE - Sch of Isol &amp; Dist Edu]</dc:creator>
  <cp:lastModifiedBy>LAU Gina [SIDE - Sch of Isol &amp; Dist Edu]</cp:lastModifiedBy>
  <cp:revision>12</cp:revision>
  <dcterms:created xsi:type="dcterms:W3CDTF">2021-08-31T04:03:20Z</dcterms:created>
  <dcterms:modified xsi:type="dcterms:W3CDTF">2021-10-04T03:39:02Z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y fmtid="{D5CDD505-2E9C-101B-9397-08002B2CF9AE}" pid="3" name="Order">
    <vt:r8>282500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